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61" r:id="rId4"/>
    <p:sldId id="340" r:id="rId5"/>
    <p:sldId id="283" r:id="rId6"/>
    <p:sldId id="286" r:id="rId7"/>
    <p:sldId id="268" r:id="rId8"/>
    <p:sldId id="355" r:id="rId9"/>
    <p:sldId id="329" r:id="rId10"/>
    <p:sldId id="295" r:id="rId11"/>
    <p:sldId id="277" r:id="rId12"/>
    <p:sldId id="287" r:id="rId13"/>
    <p:sldId id="347" r:id="rId14"/>
    <p:sldId id="289" r:id="rId15"/>
    <p:sldId id="290" r:id="rId16"/>
    <p:sldId id="291" r:id="rId17"/>
    <p:sldId id="292" r:id="rId18"/>
    <p:sldId id="293" r:id="rId19"/>
    <p:sldId id="302" r:id="rId20"/>
    <p:sldId id="303" r:id="rId21"/>
    <p:sldId id="337" r:id="rId22"/>
    <p:sldId id="300" r:id="rId23"/>
    <p:sldId id="331" r:id="rId24"/>
    <p:sldId id="333" r:id="rId25"/>
    <p:sldId id="313" r:id="rId26"/>
    <p:sldId id="312" r:id="rId27"/>
    <p:sldId id="327" r:id="rId28"/>
    <p:sldId id="321" r:id="rId29"/>
    <p:sldId id="349" r:id="rId30"/>
    <p:sldId id="343" r:id="rId31"/>
    <p:sldId id="308" r:id="rId32"/>
    <p:sldId id="353" r:id="rId33"/>
    <p:sldId id="338" r:id="rId34"/>
    <p:sldId id="341" r:id="rId35"/>
    <p:sldId id="351" r:id="rId3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97" d="100"/>
          <a:sy n="97" d="100"/>
        </p:scale>
        <p:origin x="-19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6B7D53-BB9B-4380-B823-430F44BB28E5}" type="datetimeFigureOut">
              <a:rPr lang="de-DE" smtClean="0"/>
              <a:t>03.11.2019</a:t>
            </a:fld>
            <a:endParaRPr lang="de-DE" dirty="0"/>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59E8A-E3DB-452B-92F0-4153B1A443B6}" type="slidenum">
              <a:rPr lang="de-DE" smtClean="0"/>
              <a:t>‹Nr.›</a:t>
            </a:fld>
            <a:endParaRPr lang="de-DE" dirty="0"/>
          </a:p>
        </p:txBody>
      </p:sp>
    </p:spTree>
    <p:extLst>
      <p:ext uri="{BB962C8B-B14F-4D97-AF65-F5344CB8AC3E}">
        <p14:creationId xmlns:p14="http://schemas.microsoft.com/office/powerpoint/2010/main" val="3706696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6B9309-DEDC-40C0-9545-43694DF4B503}" type="datetimeFigureOut">
              <a:rPr lang="de-DE" smtClean="0"/>
              <a:t>03.11.2019</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FFD7DD-FF18-40E2-996A-F69CC3F00039}" type="slidenum">
              <a:rPr lang="de-DE" smtClean="0"/>
              <a:t>‹Nr.›</a:t>
            </a:fld>
            <a:endParaRPr lang="de-DE" dirty="0"/>
          </a:p>
        </p:txBody>
      </p:sp>
    </p:spTree>
    <p:extLst>
      <p:ext uri="{BB962C8B-B14F-4D97-AF65-F5344CB8AC3E}">
        <p14:creationId xmlns:p14="http://schemas.microsoft.com/office/powerpoint/2010/main" val="81752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4</a:t>
            </a:fld>
            <a:endParaRPr lang="de-DE" dirty="0"/>
          </a:p>
        </p:txBody>
      </p:sp>
    </p:spTree>
    <p:extLst>
      <p:ext uri="{BB962C8B-B14F-4D97-AF65-F5344CB8AC3E}">
        <p14:creationId xmlns:p14="http://schemas.microsoft.com/office/powerpoint/2010/main" val="271616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26</a:t>
            </a:fld>
            <a:endParaRPr lang="de-DE" dirty="0"/>
          </a:p>
        </p:txBody>
      </p:sp>
    </p:spTree>
    <p:extLst>
      <p:ext uri="{BB962C8B-B14F-4D97-AF65-F5344CB8AC3E}">
        <p14:creationId xmlns:p14="http://schemas.microsoft.com/office/powerpoint/2010/main" val="150717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28</a:t>
            </a:fld>
            <a:endParaRPr lang="de-DE" dirty="0"/>
          </a:p>
        </p:txBody>
      </p:sp>
    </p:spTree>
    <p:extLst>
      <p:ext uri="{BB962C8B-B14F-4D97-AF65-F5344CB8AC3E}">
        <p14:creationId xmlns:p14="http://schemas.microsoft.com/office/powerpoint/2010/main" val="320604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B5AFC6-9C4B-4A73-B7E8-97AF90811E42}" type="slidenum">
              <a:rPr lang="de-DE" smtClean="0"/>
              <a:t>32</a:t>
            </a:fld>
            <a:endParaRPr lang="de-DE" dirty="0"/>
          </a:p>
        </p:txBody>
      </p:sp>
    </p:spTree>
    <p:extLst>
      <p:ext uri="{BB962C8B-B14F-4D97-AF65-F5344CB8AC3E}">
        <p14:creationId xmlns:p14="http://schemas.microsoft.com/office/powerpoint/2010/main" val="418587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32F7D0-F287-40FF-8693-E8590D3EF5EF}" type="slidenum">
              <a:rPr lang="de-DE" smtClean="0"/>
              <a:t>5</a:t>
            </a:fld>
            <a:endParaRPr lang="de-DE" dirty="0"/>
          </a:p>
        </p:txBody>
      </p:sp>
    </p:spTree>
    <p:extLst>
      <p:ext uri="{BB962C8B-B14F-4D97-AF65-F5344CB8AC3E}">
        <p14:creationId xmlns:p14="http://schemas.microsoft.com/office/powerpoint/2010/main" val="228362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7</a:t>
            </a:fld>
            <a:endParaRPr lang="de-DE" dirty="0"/>
          </a:p>
        </p:txBody>
      </p:sp>
    </p:spTree>
    <p:extLst>
      <p:ext uri="{BB962C8B-B14F-4D97-AF65-F5344CB8AC3E}">
        <p14:creationId xmlns:p14="http://schemas.microsoft.com/office/powerpoint/2010/main" val="172478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13</a:t>
            </a:fld>
            <a:endParaRPr lang="de-DE" dirty="0"/>
          </a:p>
        </p:txBody>
      </p:sp>
    </p:spTree>
    <p:extLst>
      <p:ext uri="{BB962C8B-B14F-4D97-AF65-F5344CB8AC3E}">
        <p14:creationId xmlns:p14="http://schemas.microsoft.com/office/powerpoint/2010/main" val="205574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15</a:t>
            </a:fld>
            <a:endParaRPr lang="de-DE" dirty="0"/>
          </a:p>
        </p:txBody>
      </p:sp>
    </p:spTree>
    <p:extLst>
      <p:ext uri="{BB962C8B-B14F-4D97-AF65-F5344CB8AC3E}">
        <p14:creationId xmlns:p14="http://schemas.microsoft.com/office/powerpoint/2010/main" val="257739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CEAA5E-D76F-46C0-8550-F12E3FF4AC4D}" type="slidenum">
              <a:rPr lang="de-DE" smtClean="0"/>
              <a:t>20</a:t>
            </a:fld>
            <a:endParaRPr lang="de-DE" dirty="0"/>
          </a:p>
        </p:txBody>
      </p:sp>
    </p:spTree>
    <p:extLst>
      <p:ext uri="{BB962C8B-B14F-4D97-AF65-F5344CB8AC3E}">
        <p14:creationId xmlns:p14="http://schemas.microsoft.com/office/powerpoint/2010/main" val="140016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22</a:t>
            </a:fld>
            <a:endParaRPr lang="de-DE" dirty="0"/>
          </a:p>
        </p:txBody>
      </p:sp>
    </p:spTree>
    <p:extLst>
      <p:ext uri="{BB962C8B-B14F-4D97-AF65-F5344CB8AC3E}">
        <p14:creationId xmlns:p14="http://schemas.microsoft.com/office/powerpoint/2010/main" val="46829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4FFD7DD-FF18-40E2-996A-F69CC3F00039}" type="slidenum">
              <a:rPr lang="de-DE" smtClean="0"/>
              <a:t>23</a:t>
            </a:fld>
            <a:endParaRPr lang="de-DE" dirty="0"/>
          </a:p>
        </p:txBody>
      </p:sp>
    </p:spTree>
    <p:extLst>
      <p:ext uri="{BB962C8B-B14F-4D97-AF65-F5344CB8AC3E}">
        <p14:creationId xmlns:p14="http://schemas.microsoft.com/office/powerpoint/2010/main" val="50751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432F7D0-F287-40FF-8693-E8590D3EF5EF}" type="slidenum">
              <a:rPr lang="de-DE" smtClean="0"/>
              <a:t>25</a:t>
            </a:fld>
            <a:endParaRPr lang="de-DE" dirty="0"/>
          </a:p>
        </p:txBody>
      </p:sp>
    </p:spTree>
    <p:extLst>
      <p:ext uri="{BB962C8B-B14F-4D97-AF65-F5344CB8AC3E}">
        <p14:creationId xmlns:p14="http://schemas.microsoft.com/office/powerpoint/2010/main" val="391443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7" name="Date Placeholder 6"/>
          <p:cNvSpPr>
            <a:spLocks noGrp="1"/>
          </p:cNvSpPr>
          <p:nvPr>
            <p:ph type="dt" sz="half" idx="10"/>
          </p:nvPr>
        </p:nvSpPr>
        <p:spPr/>
        <p:txBody>
          <a:bodyPr/>
          <a:lstStyle/>
          <a:p>
            <a:fld id="{1C1FBC10-C7B9-45ED-90FF-CF384AAA694D}" type="datetime1">
              <a:rPr lang="de-DE" smtClean="0"/>
              <a:t>03.11.2019</a:t>
            </a:fld>
            <a:endParaRPr lang="de-DE" dirty="0"/>
          </a:p>
        </p:txBody>
      </p:sp>
      <p:sp>
        <p:nvSpPr>
          <p:cNvPr id="8" name="Slide Number Placeholder 7"/>
          <p:cNvSpPr>
            <a:spLocks noGrp="1"/>
          </p:cNvSpPr>
          <p:nvPr>
            <p:ph type="sldNum" sz="quarter" idx="11"/>
          </p:nvPr>
        </p:nvSpPr>
        <p:spPr/>
        <p:txBody>
          <a:bodyPr/>
          <a:lstStyle/>
          <a:p>
            <a:fld id="{2DDC90BB-70F1-4253-81F5-FE49F7AF6FD4}" type="slidenum">
              <a:rPr lang="de-DE" smtClean="0"/>
              <a:t>‹Nr.›</a:t>
            </a:fld>
            <a:endParaRPr lang="de-DE" dirty="0"/>
          </a:p>
        </p:txBody>
      </p:sp>
      <p:sp>
        <p:nvSpPr>
          <p:cNvPr id="9" name="Footer Placeholder 8"/>
          <p:cNvSpPr>
            <a:spLocks noGrp="1"/>
          </p:cNvSpPr>
          <p:nvPr>
            <p:ph type="ftr" sz="quarter" idx="12"/>
          </p:nvPr>
        </p:nvSpPr>
        <p:spPr/>
        <p:txBody>
          <a:bodyPr/>
          <a:lstStyle/>
          <a:p>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62DAD25-7151-4872-9197-BA8237C6787B}" type="datetime1">
              <a:rPr lang="de-DE" smtClean="0"/>
              <a:t>03.11.2019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0B76BF2D-8004-4C66-B757-1374FF6F15BB}" type="datetime1">
              <a:rPr lang="de-DE" smtClean="0"/>
              <a:t>03.11.2019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10"/>
          </p:nvPr>
        </p:nvSpPr>
        <p:spPr/>
        <p:txBody>
          <a:bodyPr/>
          <a:lstStyle/>
          <a:p>
            <a:fld id="{5345F1D3-83B6-4DC4-B7D4-1AB7BE9B6BA3}" type="datetime1">
              <a:rPr lang="de-DE" smtClean="0"/>
              <a:t>03.11.2019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9255909-24C6-41D2-AD2C-5F4586F33615}" type="datetime1">
              <a:rPr lang="de-DE" smtClean="0"/>
              <a:t>03.11.2019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2DDC90BB-70F1-4253-81F5-FE49F7AF6FD4}" type="slidenum">
              <a:rPr lang="de-DE" smtClean="0"/>
              <a:t>‹Nr.›</a:t>
            </a:fld>
            <a:endParaRPr lang="de-DE"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5" name="Date Placeholder 4"/>
          <p:cNvSpPr>
            <a:spLocks noGrp="1"/>
          </p:cNvSpPr>
          <p:nvPr>
            <p:ph type="dt" sz="half" idx="10"/>
          </p:nvPr>
        </p:nvSpPr>
        <p:spPr/>
        <p:txBody>
          <a:bodyPr/>
          <a:lstStyle/>
          <a:p>
            <a:fld id="{735AA351-DF6E-43E8-8CC4-CB009A0B19BD}" type="datetime1">
              <a:rPr lang="de-DE" smtClean="0"/>
              <a:t>03.11.2019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DDC90BB-70F1-4253-81F5-FE49F7AF6FD4}" type="slidenum">
              <a:rPr lang="de-DE" smtClean="0"/>
              <a:t>‹Nr.›</a:t>
            </a:fld>
            <a:endParaRPr lang="de-DE" dirty="0"/>
          </a:p>
        </p:txBody>
      </p:sp>
      <p:sp>
        <p:nvSpPr>
          <p:cNvPr id="9" name="Content Placeholder 8"/>
          <p:cNvSpPr>
            <a:spLocks noGrp="1"/>
          </p:cNvSpPr>
          <p:nvPr>
            <p:ph sz="quarter" idx="13"/>
          </p:nvPr>
        </p:nvSpPr>
        <p:spPr>
          <a:xfrm>
            <a:off x="365760" y="1600200"/>
            <a:ext cx="4041648" cy="452628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34B4BE3A-6036-472B-9532-95704CF4AC8E}" type="datetime1">
              <a:rPr lang="de-DE" smtClean="0"/>
              <a:t>03.11.2019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2DDC90BB-70F1-4253-81F5-FE49F7AF6FD4}" type="slidenum">
              <a:rPr lang="de-DE" smtClean="0"/>
              <a:t>‹Nr.›</a:t>
            </a:fld>
            <a:endParaRPr lang="de-DE" dirty="0"/>
          </a:p>
        </p:txBody>
      </p:sp>
      <p:sp>
        <p:nvSpPr>
          <p:cNvPr id="11" name="Content Placeholder 10"/>
          <p:cNvSpPr>
            <a:spLocks noGrp="1"/>
          </p:cNvSpPr>
          <p:nvPr>
            <p:ph sz="quarter" idx="13"/>
          </p:nvPr>
        </p:nvSpPr>
        <p:spPr>
          <a:xfrm>
            <a:off x="457200" y="2212848"/>
            <a:ext cx="4041648" cy="391363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667A7359-2ECE-4259-A985-5C4A01B44B68}" type="datetime1">
              <a:rPr lang="de-DE" smtClean="0"/>
              <a:t>03.11.2019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D722B-E49A-4916-8187-05058F012FD8}" type="datetime1">
              <a:rPr lang="de-DE" smtClean="0"/>
              <a:t>03.11.2019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AF2E011-BD3D-4D78-BAA2-3D0C23FAA775}" type="datetime1">
              <a:rPr lang="de-DE" smtClean="0"/>
              <a:t>03.11.2019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5908F057-76ED-4F17-97A8-A42AA71C9DA4}" type="datetime1">
              <a:rPr lang="de-DE" smtClean="0"/>
              <a:t>03.11.2019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2DDC90BB-70F1-4253-81F5-FE49F7AF6FD4}" type="slidenum">
              <a:rPr lang="de-DE" smtClean="0"/>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8C7BE06-8019-484F-ACC4-CF009F8A7131}" type="datetime1">
              <a:rPr lang="de-DE" smtClean="0"/>
              <a:t>03.11.2019</a:t>
            </a:fld>
            <a:endParaRPr lang="de-DE"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de-DE"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DDC90BB-70F1-4253-81F5-FE49F7AF6FD4}" type="slidenum">
              <a:rPr lang="de-DE" smtClean="0"/>
              <a:t>‹Nr.›</a:t>
            </a:fld>
            <a:endParaRPr lang="de-DE"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de/url?sa=i&amp;rct=j&amp;q=&amp;esrc=s&amp;source=images&amp;cd=&amp;ved=2ahUKEwjJtbGWyejiAhXR4KQKHeV1CH8QjRx6BAgBEAU&amp;url=https://www1.wdr.de/mediathek/video-die-ware-mensch---von-ausbeutung-und-moderner-sklaverei-100.html&amp;psig=AOvVaw2gIKbSHkq4Dg0nZVgZ0WwK&amp;ust=1560587879007319" TargetMode="Externa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de/url?sa=i&amp;rct=j&amp;q=&amp;esrc=s&amp;source=images&amp;cd=&amp;ved=2ahUKEwjMhbW7zu3iAhWB66QKHdglBbwQjRx6BAgBEAU&amp;url=https://www.br.de/themen/wissen/weltbevoelkerung-bevoelkerungswachstum-menschen-erde-welt-100.html&amp;psig=AOvVaw180xLoLRds8xdU2r_yl3BP&amp;ust=156076113613238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4522" y="836712"/>
            <a:ext cx="7772400" cy="576064"/>
          </a:xfrm>
        </p:spPr>
        <p:txBody>
          <a:bodyPr>
            <a:normAutofit/>
          </a:bodyPr>
          <a:lstStyle/>
          <a:p>
            <a:r>
              <a:rPr lang="de-DE" sz="2400" dirty="0" smtClean="0"/>
              <a:t>„</a:t>
            </a:r>
            <a:r>
              <a:rPr lang="de-DE" sz="2400" b="1" u="sng" dirty="0" smtClean="0"/>
              <a:t>Die Wirtschaft zur Vernunft bringen</a:t>
            </a:r>
            <a:r>
              <a:rPr lang="de-DE" sz="2400" dirty="0" smtClean="0"/>
              <a:t>“</a:t>
            </a:r>
            <a:endParaRPr lang="de-DE" sz="2400" dirty="0"/>
          </a:p>
        </p:txBody>
      </p:sp>
      <p:sp>
        <p:nvSpPr>
          <p:cNvPr id="4" name="Textfeld 3"/>
          <p:cNvSpPr txBox="1"/>
          <p:nvPr/>
        </p:nvSpPr>
        <p:spPr>
          <a:xfrm>
            <a:off x="395536" y="335272"/>
            <a:ext cx="8208912" cy="523220"/>
          </a:xfrm>
          <a:prstGeom prst="rect">
            <a:avLst/>
          </a:prstGeom>
          <a:noFill/>
        </p:spPr>
        <p:txBody>
          <a:bodyPr wrap="square" rtlCol="0">
            <a:spAutoFit/>
          </a:bodyPr>
          <a:lstStyle/>
          <a:p>
            <a:pPr algn="r"/>
            <a:r>
              <a:rPr lang="de-DE" sz="1400" dirty="0" smtClean="0"/>
              <a:t>Bernd Winkelmann, Gesprächs- und Vortragsabend 	            1. November 2019 in Bad </a:t>
            </a:r>
            <a:r>
              <a:rPr lang="de-DE" sz="1400" dirty="0" smtClean="0"/>
              <a:t>Lauchstädt</a:t>
            </a:r>
            <a:br>
              <a:rPr lang="de-DE" sz="1400" dirty="0" smtClean="0"/>
            </a:br>
            <a:r>
              <a:rPr lang="de-DE" sz="1400" dirty="0" smtClean="0"/>
              <a:t>(</a:t>
            </a:r>
            <a:r>
              <a:rPr lang="de-DE" sz="1100" dirty="0" smtClean="0"/>
              <a:t>Überarbeitung 3.11. 2019)</a:t>
            </a:r>
            <a:endParaRPr lang="de-DE" sz="1100" dirty="0"/>
          </a:p>
        </p:txBody>
      </p:sp>
      <p:sp>
        <p:nvSpPr>
          <p:cNvPr id="5" name="Textfeld 4"/>
          <p:cNvSpPr txBox="1"/>
          <p:nvPr/>
        </p:nvSpPr>
        <p:spPr>
          <a:xfrm>
            <a:off x="3870662" y="1455400"/>
            <a:ext cx="1080120" cy="707886"/>
          </a:xfrm>
          <a:prstGeom prst="rect">
            <a:avLst/>
          </a:prstGeom>
          <a:noFill/>
        </p:spPr>
        <p:txBody>
          <a:bodyPr wrap="square" rtlCol="0">
            <a:spAutoFit/>
          </a:bodyPr>
          <a:lstStyle/>
          <a:p>
            <a:pPr algn="ctr"/>
            <a:r>
              <a:rPr lang="de-DE" sz="4000" dirty="0" smtClean="0">
                <a:latin typeface="Arial Rounded MT Bold" panose="020F0704030504030204" pitchFamily="34" charset="0"/>
              </a:rPr>
              <a:t>?</a:t>
            </a:r>
          </a:p>
        </p:txBody>
      </p:sp>
      <p:sp>
        <p:nvSpPr>
          <p:cNvPr id="6" name="Textfeld 5"/>
          <p:cNvSpPr txBox="1"/>
          <p:nvPr/>
        </p:nvSpPr>
        <p:spPr>
          <a:xfrm>
            <a:off x="971600" y="2192670"/>
            <a:ext cx="6804756" cy="369332"/>
          </a:xfrm>
          <a:prstGeom prst="rect">
            <a:avLst/>
          </a:prstGeom>
          <a:noFill/>
        </p:spPr>
        <p:txBody>
          <a:bodyPr wrap="square" rtlCol="0">
            <a:spAutoFit/>
          </a:bodyPr>
          <a:lstStyle/>
          <a:p>
            <a:pPr algn="ctr"/>
            <a:r>
              <a:rPr lang="de-DE" b="1" i="1" dirty="0" smtClean="0"/>
              <a:t>Uns geht es doch in Deutschland so gut wie nie zuv</a:t>
            </a:r>
            <a:r>
              <a:rPr lang="de-DE" dirty="0" smtClean="0"/>
              <a:t>or!</a:t>
            </a:r>
            <a:endParaRPr lang="de-DE" dirty="0"/>
          </a:p>
        </p:txBody>
      </p:sp>
      <p:sp>
        <p:nvSpPr>
          <p:cNvPr id="7" name="Textfeld 6"/>
          <p:cNvSpPr txBox="1"/>
          <p:nvPr/>
        </p:nvSpPr>
        <p:spPr>
          <a:xfrm>
            <a:off x="863588" y="2636912"/>
            <a:ext cx="7272808" cy="3139321"/>
          </a:xfrm>
          <a:prstGeom prst="rect">
            <a:avLst/>
          </a:prstGeom>
          <a:noFill/>
        </p:spPr>
        <p:txBody>
          <a:bodyPr wrap="square" rtlCol="0">
            <a:spAutoFit/>
          </a:bodyPr>
          <a:lstStyle/>
          <a:p>
            <a:pPr marL="177800" indent="-177800">
              <a:buFont typeface="Arial" panose="020B0604020202020204" pitchFamily="34" charset="0"/>
              <a:buChar char="•"/>
            </a:pPr>
            <a:r>
              <a:rPr lang="de-DE" dirty="0" smtClean="0"/>
              <a:t>In Deutschland hat fast jeder 2. Einwohner ein PKW</a:t>
            </a:r>
          </a:p>
          <a:p>
            <a:pPr marL="177800" indent="-177800">
              <a:buFont typeface="Arial" panose="020B0604020202020204" pitchFamily="34" charset="0"/>
              <a:buChar char="•"/>
            </a:pPr>
            <a:r>
              <a:rPr lang="de-DE" dirty="0"/>
              <a:t>d</a:t>
            </a:r>
            <a:r>
              <a:rPr lang="de-DE" dirty="0" smtClean="0"/>
              <a:t>ie Geschäfte fließen über an Nahrungsmittel, Konsum- und Luxusartikel; hochwertige technische Geräte; </a:t>
            </a:r>
          </a:p>
          <a:p>
            <a:pPr marL="177800" indent="-177800">
              <a:buFont typeface="Arial" panose="020B0604020202020204" pitchFamily="34" charset="0"/>
              <a:buChar char="•"/>
            </a:pPr>
            <a:r>
              <a:rPr lang="de-DE" dirty="0" smtClean="0"/>
              <a:t>fast jeder hat ein Smartphone </a:t>
            </a:r>
          </a:p>
          <a:p>
            <a:pPr marL="177800" indent="-177800">
              <a:buFont typeface="Arial" panose="020B0604020202020204" pitchFamily="34" charset="0"/>
              <a:buChar char="•"/>
            </a:pPr>
            <a:r>
              <a:rPr lang="de-DE" dirty="0"/>
              <a:t>a</a:t>
            </a:r>
            <a:r>
              <a:rPr lang="de-DE" dirty="0" smtClean="0"/>
              <a:t>lle haben komfortable Wohnungen</a:t>
            </a:r>
          </a:p>
          <a:p>
            <a:pPr marL="177800" indent="-177800">
              <a:buFont typeface="Arial" panose="020B0604020202020204" pitchFamily="34" charset="0"/>
              <a:buChar char="•"/>
            </a:pPr>
            <a:r>
              <a:rPr lang="de-DE" dirty="0"/>
              <a:t>d</a:t>
            </a:r>
            <a:r>
              <a:rPr lang="de-DE" dirty="0" smtClean="0"/>
              <a:t>ie Arbeitslosigkeit ist so niedrig wie noch nie</a:t>
            </a:r>
          </a:p>
          <a:p>
            <a:pPr marL="177800" indent="-177800">
              <a:buFont typeface="Arial" panose="020B0604020202020204" pitchFamily="34" charset="0"/>
              <a:buChar char="•"/>
            </a:pPr>
            <a:r>
              <a:rPr lang="de-DE" dirty="0"/>
              <a:t>d</a:t>
            </a:r>
            <a:r>
              <a:rPr lang="de-DE" dirty="0" smtClean="0"/>
              <a:t>er Sozialstaat fängt jeden auf, dem es schlechter geht</a:t>
            </a:r>
          </a:p>
          <a:p>
            <a:pPr marL="177800" indent="-177800">
              <a:buFont typeface="Arial" panose="020B0604020202020204" pitchFamily="34" charset="0"/>
              <a:buChar char="•"/>
            </a:pPr>
            <a:r>
              <a:rPr lang="de-DE" dirty="0"/>
              <a:t>d</a:t>
            </a:r>
            <a:r>
              <a:rPr lang="de-DE" dirty="0" smtClean="0"/>
              <a:t>as Gesundheitswesen hilf in jeder Krankheit, lässt uns alle älter werden</a:t>
            </a:r>
          </a:p>
          <a:p>
            <a:pPr marL="177800" indent="-177800">
              <a:buFont typeface="Arial" panose="020B0604020202020204" pitchFamily="34" charset="0"/>
              <a:buChar char="•"/>
            </a:pPr>
            <a:r>
              <a:rPr lang="de-DE" dirty="0"/>
              <a:t>d</a:t>
            </a:r>
            <a:r>
              <a:rPr lang="de-DE" dirty="0" smtClean="0"/>
              <a:t>er demokratische Staat funktioniert, bewahrt uns vor Diktatur</a:t>
            </a:r>
          </a:p>
          <a:p>
            <a:pPr marL="177800" indent="-177800">
              <a:buFont typeface="Arial" panose="020B0604020202020204" pitchFamily="34" charset="0"/>
              <a:buChar char="•"/>
            </a:pPr>
            <a:r>
              <a:rPr lang="de-DE" dirty="0" smtClean="0"/>
              <a:t>….</a:t>
            </a:r>
            <a:endParaRPr lang="de-DE" dirty="0"/>
          </a:p>
        </p:txBody>
      </p:sp>
      <p:sp>
        <p:nvSpPr>
          <p:cNvPr id="8" name="Textfeld 7"/>
          <p:cNvSpPr txBox="1"/>
          <p:nvPr/>
        </p:nvSpPr>
        <p:spPr>
          <a:xfrm>
            <a:off x="1223628" y="5770570"/>
            <a:ext cx="6552728" cy="369332"/>
          </a:xfrm>
          <a:prstGeom prst="rect">
            <a:avLst/>
          </a:prstGeom>
          <a:noFill/>
        </p:spPr>
        <p:txBody>
          <a:bodyPr wrap="square" rtlCol="0">
            <a:spAutoFit/>
          </a:bodyPr>
          <a:lstStyle/>
          <a:p>
            <a:pPr algn="ctr"/>
            <a:r>
              <a:rPr lang="de-DE" i="1" dirty="0" smtClean="0"/>
              <a:t>Das alles Dank der kapitalistischen Marktwirtschaft!?</a:t>
            </a:r>
            <a:endParaRPr lang="de-DE" i="1" dirty="0"/>
          </a:p>
        </p:txBody>
      </p:sp>
      <p:sp>
        <p:nvSpPr>
          <p:cNvPr id="3" name="Foliennummernplatzhalter 2"/>
          <p:cNvSpPr>
            <a:spLocks noGrp="1"/>
          </p:cNvSpPr>
          <p:nvPr>
            <p:ph type="sldNum" sz="quarter" idx="11"/>
          </p:nvPr>
        </p:nvSpPr>
        <p:spPr/>
        <p:txBody>
          <a:bodyPr/>
          <a:lstStyle/>
          <a:p>
            <a:fld id="{2DDC90BB-70F1-4253-81F5-FE49F7AF6FD4}" type="slidenum">
              <a:rPr lang="de-DE" smtClean="0"/>
              <a:t>1</a:t>
            </a:fld>
            <a:endParaRPr lang="de-DE" dirty="0"/>
          </a:p>
        </p:txBody>
      </p:sp>
    </p:spTree>
    <p:extLst>
      <p:ext uri="{BB962C8B-B14F-4D97-AF65-F5344CB8AC3E}">
        <p14:creationId xmlns:p14="http://schemas.microsoft.com/office/powerpoint/2010/main" val="2021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1"/>
          <p:cNvSpPr>
            <a:spLocks noGrp="1"/>
          </p:cNvSpPr>
          <p:nvPr>
            <p:ph type="sldNum" sz="quarter" idx="12"/>
          </p:nvPr>
        </p:nvSpPr>
        <p:spPr/>
        <p:txBody>
          <a:bodyPr/>
          <a:lstStyle/>
          <a:p>
            <a:pPr>
              <a:defRPr/>
            </a:pPr>
            <a:fld id="{2722EB33-CEAF-4D74-8793-4270C2C82C3F}" type="slidenum">
              <a:rPr lang="de-DE" smtClean="0"/>
              <a:pPr>
                <a:defRPr/>
              </a:pPr>
              <a:t>10</a:t>
            </a:fld>
            <a:endParaRPr lang="de-DE" dirty="0" smtClean="0"/>
          </a:p>
        </p:txBody>
      </p:sp>
      <p:sp>
        <p:nvSpPr>
          <p:cNvPr id="5123" name="Titel 2"/>
          <p:cNvSpPr>
            <a:spLocks noGrp="1"/>
          </p:cNvSpPr>
          <p:nvPr>
            <p:ph type="title" idx="4294967295"/>
          </p:nvPr>
        </p:nvSpPr>
        <p:spPr>
          <a:xfrm>
            <a:off x="280893" y="260648"/>
            <a:ext cx="3548487" cy="504056"/>
          </a:xfrm>
          <a:ln>
            <a:solidFill>
              <a:schemeClr val="tx1"/>
            </a:solidFill>
            <a:miter lim="800000"/>
            <a:headEnd/>
            <a:tailEnd/>
          </a:ln>
        </p:spPr>
        <p:txBody>
          <a:bodyPr/>
          <a:lstStyle/>
          <a:p>
            <a:pPr algn="l"/>
            <a:r>
              <a:rPr lang="de-DE" altLang="de-DE" sz="1800" b="1" u="sng" dirty="0" smtClean="0">
                <a:cs typeface="Times New Roman" pitchFamily="18" charset="0"/>
              </a:rPr>
              <a:t>Der Ökologische Fußabdruck</a:t>
            </a:r>
            <a:endParaRPr lang="de-DE" altLang="de-DE" sz="1800" u="sng" dirty="0" smtClean="0">
              <a:cs typeface="Times New Roman" pitchFamily="18" charset="0"/>
            </a:endParaRPr>
          </a:p>
        </p:txBody>
      </p:sp>
      <p:pic>
        <p:nvPicPr>
          <p:cNvPr id="10" name="Picture 2"/>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3923928" y="304800"/>
            <a:ext cx="5106987" cy="3052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feld 12"/>
          <p:cNvSpPr txBox="1">
            <a:spLocks noChangeArrowheads="1"/>
          </p:cNvSpPr>
          <p:nvPr/>
        </p:nvSpPr>
        <p:spPr bwMode="auto">
          <a:xfrm>
            <a:off x="7848600" y="1052513"/>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e-DE" altLang="de-DE" sz="1200" dirty="0" smtClean="0">
                <a:latin typeface="Arial" charset="0"/>
              </a:rPr>
              <a:t>2017  </a:t>
            </a:r>
            <a:r>
              <a:rPr lang="de-DE" altLang="de-DE" sz="1200" dirty="0">
                <a:latin typeface="Arial" charset="0"/>
              </a:rPr>
              <a:t>bei </a:t>
            </a:r>
            <a:r>
              <a:rPr lang="de-DE" altLang="de-DE" sz="1200" dirty="0" smtClean="0">
                <a:latin typeface="Arial" charset="0"/>
              </a:rPr>
              <a:t>1,7</a:t>
            </a:r>
            <a:endParaRPr lang="de-DE" altLang="de-DE" sz="1200" dirty="0">
              <a:latin typeface="Arial" charset="0"/>
            </a:endParaRPr>
          </a:p>
        </p:txBody>
      </p:sp>
      <p:sp>
        <p:nvSpPr>
          <p:cNvPr id="15" name="Rechteck 14"/>
          <p:cNvSpPr>
            <a:spLocks noChangeArrowheads="1"/>
          </p:cNvSpPr>
          <p:nvPr/>
        </p:nvSpPr>
        <p:spPr bwMode="auto">
          <a:xfrm>
            <a:off x="300367" y="1016129"/>
            <a:ext cx="35290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600" u="sng" dirty="0" smtClean="0">
                <a:cs typeface="Times New Roman" pitchFamily="18" charset="0"/>
              </a:rPr>
              <a:t>Weltweit </a:t>
            </a:r>
            <a:r>
              <a:rPr lang="de-DE" altLang="de-DE" sz="1600" u="sng" dirty="0">
                <a:cs typeface="Times New Roman" pitchFamily="18" charset="0"/>
              </a:rPr>
              <a:t>Ökologischer Fußabdruck </a:t>
            </a:r>
            <a:r>
              <a:rPr lang="de-DE" altLang="de-DE" sz="1600" dirty="0" smtClean="0">
                <a:cs typeface="Times New Roman" pitchFamily="18" charset="0"/>
              </a:rPr>
              <a:t>70</a:t>
            </a:r>
            <a:r>
              <a:rPr lang="de-DE" altLang="de-DE" sz="1600" dirty="0">
                <a:cs typeface="Times New Roman" pitchFamily="18" charset="0"/>
              </a:rPr>
              <a:t>% über verträgliche Maß;</a:t>
            </a:r>
          </a:p>
          <a:p>
            <a:pPr eaLnBrk="1" hangingPunct="1">
              <a:spcBef>
                <a:spcPct val="0"/>
              </a:spcBef>
              <a:buFontTx/>
              <a:buNone/>
            </a:pPr>
            <a:r>
              <a:rPr lang="de-DE" altLang="de-DE" sz="1600" dirty="0">
                <a:cs typeface="Times New Roman" pitchFamily="18" charset="0"/>
              </a:rPr>
              <a:t>&gt; In D. das </a:t>
            </a:r>
            <a:r>
              <a:rPr lang="de-DE" altLang="de-DE" sz="1600" dirty="0" smtClean="0">
                <a:cs typeface="Times New Roman" pitchFamily="18" charset="0"/>
              </a:rPr>
              <a:t>3-4-fache</a:t>
            </a:r>
            <a:r>
              <a:rPr lang="de-DE" altLang="de-DE" sz="1600" dirty="0">
                <a:cs typeface="Times New Roman" pitchFamily="18" charset="0"/>
              </a:rPr>
              <a:t>, </a:t>
            </a:r>
            <a:r>
              <a:rPr lang="de-DE" altLang="de-DE" sz="1600" dirty="0" smtClean="0">
                <a:cs typeface="Times New Roman" pitchFamily="18" charset="0"/>
              </a:rPr>
              <a:t/>
            </a:r>
            <a:br>
              <a:rPr lang="de-DE" altLang="de-DE" sz="1600" dirty="0" smtClean="0">
                <a:cs typeface="Times New Roman" pitchFamily="18" charset="0"/>
              </a:rPr>
            </a:br>
            <a:r>
              <a:rPr lang="de-DE" altLang="de-DE" sz="1600" dirty="0" smtClean="0">
                <a:cs typeface="Times New Roman" pitchFamily="18" charset="0"/>
              </a:rPr>
              <a:t>&gt; USA </a:t>
            </a:r>
            <a:r>
              <a:rPr lang="de-DE" altLang="de-DE" sz="1600" dirty="0">
                <a:cs typeface="Times New Roman" pitchFamily="18" charset="0"/>
              </a:rPr>
              <a:t>das </a:t>
            </a:r>
            <a:r>
              <a:rPr lang="de-DE" altLang="de-DE" sz="1600" dirty="0" smtClean="0">
                <a:cs typeface="Times New Roman" pitchFamily="18" charset="0"/>
              </a:rPr>
              <a:t>8-10-fache</a:t>
            </a:r>
            <a:r>
              <a:rPr lang="de-DE" altLang="de-DE" sz="1600" dirty="0">
                <a:cs typeface="Times New Roman" pitchFamily="18" charset="0"/>
              </a:rPr>
              <a:t/>
            </a:r>
            <a:br>
              <a:rPr lang="de-DE" altLang="de-DE" sz="1600" dirty="0">
                <a:cs typeface="Times New Roman" pitchFamily="18" charset="0"/>
              </a:rPr>
            </a:br>
            <a:r>
              <a:rPr lang="de-DE" altLang="de-DE" sz="1600" dirty="0">
                <a:cs typeface="Times New Roman" pitchFamily="18" charset="0"/>
              </a:rPr>
              <a:t>&gt; CO2-Ziel  2-3t pro Mensch; </a:t>
            </a:r>
            <a:br>
              <a:rPr lang="de-DE" altLang="de-DE" sz="1600" dirty="0">
                <a:cs typeface="Times New Roman" pitchFamily="18" charset="0"/>
              </a:rPr>
            </a:br>
            <a:r>
              <a:rPr lang="de-DE" altLang="de-DE" sz="1600" dirty="0">
                <a:cs typeface="Times New Roman" pitchFamily="18" charset="0"/>
              </a:rPr>
              <a:t>   D. bei 11t; USA bei 20t</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1016"/>
            <a:ext cx="4826000" cy="339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5867400" y="5229225"/>
            <a:ext cx="2952750" cy="830263"/>
          </a:xfrm>
          <a:prstGeom prst="rect">
            <a:avLst/>
          </a:prstGeom>
          <a:noFill/>
        </p:spPr>
        <p:txBody>
          <a:bodyPr>
            <a:spAutoFit/>
          </a:bodyPr>
          <a:lstStyle/>
          <a:p>
            <a:pPr algn="ctr">
              <a:defRPr/>
            </a:pPr>
            <a:r>
              <a:rPr lang="de-DE" sz="1600" u="sng" dirty="0">
                <a:latin typeface="+mn-lt"/>
              </a:rPr>
              <a:t>Leonardo Boff</a:t>
            </a:r>
            <a:r>
              <a:rPr lang="de-DE" sz="1600" dirty="0">
                <a:latin typeface="+mn-lt"/>
              </a:rPr>
              <a:t>: </a:t>
            </a:r>
            <a:br>
              <a:rPr lang="de-DE" sz="1600" dirty="0">
                <a:latin typeface="+mn-lt"/>
              </a:rPr>
            </a:br>
            <a:r>
              <a:rPr lang="de-DE" sz="1600" i="1" dirty="0">
                <a:latin typeface="+mn-lt"/>
              </a:rPr>
              <a:t>„Selbstmord-Tendenz des  Kapitalismus.“</a:t>
            </a:r>
          </a:p>
        </p:txBody>
      </p:sp>
      <p:pic>
        <p:nvPicPr>
          <p:cNvPr id="14" name="Picture 2" descr="D:\Winkelmann-Bilder\Grafiken\Ökologie\Ökologie\Flo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1" y="3321016"/>
            <a:ext cx="5025243" cy="32726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436096" y="3808286"/>
            <a:ext cx="3240359" cy="1077218"/>
          </a:xfrm>
          <a:prstGeom prst="rect">
            <a:avLst/>
          </a:prstGeom>
          <a:noFill/>
        </p:spPr>
        <p:txBody>
          <a:bodyPr wrap="square" rtlCol="0">
            <a:spAutoFit/>
          </a:bodyPr>
          <a:lstStyle/>
          <a:p>
            <a:r>
              <a:rPr lang="de-DE" sz="1600" u="sng" dirty="0" smtClean="0"/>
              <a:t>Welterschöpfungstag:</a:t>
            </a:r>
            <a:br>
              <a:rPr lang="de-DE" sz="1600" u="sng" dirty="0" smtClean="0"/>
            </a:br>
            <a:r>
              <a:rPr lang="de-DE" sz="1600" dirty="0" smtClean="0"/>
              <a:t>&gt; um 1919 Mitte Dezember</a:t>
            </a:r>
            <a:br>
              <a:rPr lang="de-DE" sz="1600" dirty="0" smtClean="0"/>
            </a:br>
            <a:r>
              <a:rPr lang="de-DE" sz="1600" dirty="0" smtClean="0"/>
              <a:t>&gt; 2019 am 29. Juli</a:t>
            </a:r>
            <a:br>
              <a:rPr lang="de-DE" sz="1600" dirty="0" smtClean="0"/>
            </a:br>
            <a:r>
              <a:rPr lang="de-DE" sz="1600" dirty="0" smtClean="0"/>
              <a:t>&gt; in Deutschland 3. Mai 2019</a:t>
            </a:r>
            <a:endParaRPr lang="de-DE" sz="1600" dirty="0"/>
          </a:p>
        </p:txBody>
      </p:sp>
    </p:spTree>
    <p:extLst>
      <p:ext uri="{BB962C8B-B14F-4D97-AF65-F5344CB8AC3E}">
        <p14:creationId xmlns:p14="http://schemas.microsoft.com/office/powerpoint/2010/main" val="245069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9225" y="476672"/>
            <a:ext cx="5943470" cy="490066"/>
          </a:xfrm>
        </p:spPr>
        <p:txBody>
          <a:bodyPr>
            <a:noAutofit/>
          </a:bodyPr>
          <a:lstStyle/>
          <a:p>
            <a:pPr>
              <a:tabLst>
                <a:tab pos="4306888" algn="l"/>
              </a:tabLst>
            </a:pPr>
            <a:r>
              <a:rPr lang="de-DE" sz="1600" b="1" i="1" u="sng" dirty="0" smtClean="0"/>
              <a:t>Noch einmal: „</a:t>
            </a:r>
            <a:r>
              <a:rPr lang="de-DE" sz="1800" b="1" i="1" u="sng" dirty="0" smtClean="0"/>
              <a:t>Uns geht es doch so gut, wie noch nie!“</a:t>
            </a:r>
            <a:endParaRPr lang="de-DE" sz="1800" b="1" i="1" u="sng" dirty="0"/>
          </a:p>
        </p:txBody>
      </p:sp>
      <p:sp>
        <p:nvSpPr>
          <p:cNvPr id="4" name="Foliennummernplatzhalter 3"/>
          <p:cNvSpPr>
            <a:spLocks noGrp="1"/>
          </p:cNvSpPr>
          <p:nvPr>
            <p:ph type="sldNum" sz="quarter" idx="12"/>
          </p:nvPr>
        </p:nvSpPr>
        <p:spPr/>
        <p:txBody>
          <a:bodyPr/>
          <a:lstStyle/>
          <a:p>
            <a:fld id="{810AB4C5-B149-4B26-9E2C-A7FCE9635AAA}" type="slidenum">
              <a:rPr lang="de-DE" smtClean="0"/>
              <a:t>11</a:t>
            </a:fld>
            <a:endParaRPr lang="de-DE" dirty="0"/>
          </a:p>
        </p:txBody>
      </p:sp>
      <p:sp>
        <p:nvSpPr>
          <p:cNvPr id="5" name="Textfeld 4"/>
          <p:cNvSpPr txBox="1"/>
          <p:nvPr/>
        </p:nvSpPr>
        <p:spPr>
          <a:xfrm>
            <a:off x="979393" y="908720"/>
            <a:ext cx="6264696" cy="830997"/>
          </a:xfrm>
          <a:prstGeom prst="rect">
            <a:avLst/>
          </a:prstGeom>
          <a:noFill/>
        </p:spPr>
        <p:txBody>
          <a:bodyPr wrap="square" rtlCol="0">
            <a:spAutoFit/>
          </a:bodyPr>
          <a:lstStyle/>
          <a:p>
            <a:r>
              <a:rPr lang="de-DE" sz="1600" dirty="0" smtClean="0"/>
              <a:t>Der </a:t>
            </a:r>
            <a:r>
              <a:rPr lang="de-DE" sz="1600" b="1" dirty="0"/>
              <a:t>Wohlstand der reichen Industr</a:t>
            </a:r>
            <a:r>
              <a:rPr lang="de-DE" sz="1600" dirty="0"/>
              <a:t>ieländer ist </a:t>
            </a:r>
            <a:r>
              <a:rPr lang="de-DE" sz="1600" dirty="0" smtClean="0"/>
              <a:t>nur </a:t>
            </a:r>
            <a:br>
              <a:rPr lang="de-DE" sz="1600" dirty="0" smtClean="0"/>
            </a:br>
            <a:r>
              <a:rPr lang="de-DE" sz="1600" dirty="0" smtClean="0"/>
              <a:t>zu </a:t>
            </a:r>
            <a:r>
              <a:rPr lang="de-DE" sz="1600" dirty="0"/>
              <a:t>50-60% </a:t>
            </a:r>
            <a:r>
              <a:rPr lang="de-DE" sz="1600" dirty="0" smtClean="0"/>
              <a:t>durch </a:t>
            </a:r>
            <a:r>
              <a:rPr lang="de-DE" sz="1600" dirty="0"/>
              <a:t>eigene Leistung erarbeitet, </a:t>
            </a:r>
            <a:endParaRPr lang="de-DE" sz="1600" dirty="0" smtClean="0"/>
          </a:p>
          <a:p>
            <a:r>
              <a:rPr lang="de-DE" sz="1600" b="1" dirty="0" smtClean="0"/>
              <a:t>zu 50 -60 % durch </a:t>
            </a:r>
            <a:r>
              <a:rPr lang="de-DE" sz="1600" b="1" dirty="0"/>
              <a:t>die Ausbeutung der Natur </a:t>
            </a:r>
            <a:r>
              <a:rPr lang="de-DE" sz="1600" b="1" dirty="0" smtClean="0"/>
              <a:t>und </a:t>
            </a:r>
            <a:r>
              <a:rPr lang="de-DE" sz="1600" b="1" dirty="0"/>
              <a:t>anderer Vö</a:t>
            </a:r>
            <a:r>
              <a:rPr lang="de-DE" sz="1600" dirty="0"/>
              <a:t>lker. </a:t>
            </a:r>
          </a:p>
        </p:txBody>
      </p:sp>
      <p:pic>
        <p:nvPicPr>
          <p:cNvPr id="7" name="Picture 2" descr="C:\Users\Winkelmann\Documents\Daten\Winkelmann-Bilder\Grafiken\Ökonomie\Wage reich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49" y="1875438"/>
            <a:ext cx="7450959" cy="42178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627784" y="6165304"/>
            <a:ext cx="3312368" cy="369332"/>
          </a:xfrm>
          <a:prstGeom prst="rect">
            <a:avLst/>
          </a:prstGeom>
          <a:noFill/>
        </p:spPr>
        <p:txBody>
          <a:bodyPr wrap="square" rtlCol="0">
            <a:spAutoFit/>
          </a:bodyPr>
          <a:lstStyle/>
          <a:p>
            <a:pPr algn="ctr"/>
            <a:r>
              <a:rPr lang="de-DE" i="1" dirty="0" smtClean="0"/>
              <a:t>Wie lange kann das gut gehen?</a:t>
            </a:r>
            <a:endParaRPr lang="de-DE" i="1" dirty="0"/>
          </a:p>
        </p:txBody>
      </p:sp>
    </p:spTree>
    <p:extLst>
      <p:ext uri="{BB962C8B-B14F-4D97-AF65-F5344CB8AC3E}">
        <p14:creationId xmlns:p14="http://schemas.microsoft.com/office/powerpoint/2010/main" val="242029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227" y="260648"/>
            <a:ext cx="8229600" cy="576064"/>
          </a:xfrm>
        </p:spPr>
        <p:txBody>
          <a:bodyPr/>
          <a:lstStyle/>
          <a:p>
            <a:r>
              <a:rPr lang="de-DE" sz="1800" b="1" u="sng" dirty="0" smtClean="0"/>
              <a:t>Die These vom Faunenschnitt</a:t>
            </a:r>
            <a:endParaRPr lang="de-DE" sz="1800" b="1" u="sng" dirty="0"/>
          </a:p>
        </p:txBody>
      </p:sp>
      <p:sp>
        <p:nvSpPr>
          <p:cNvPr id="5" name="Textfeld 4"/>
          <p:cNvSpPr txBox="1"/>
          <p:nvPr/>
        </p:nvSpPr>
        <p:spPr>
          <a:xfrm>
            <a:off x="323528" y="836712"/>
            <a:ext cx="8298545" cy="1323439"/>
          </a:xfrm>
          <a:prstGeom prst="rect">
            <a:avLst/>
          </a:prstGeom>
          <a:noFill/>
        </p:spPr>
        <p:txBody>
          <a:bodyPr wrap="square" rtlCol="0">
            <a:spAutoFit/>
          </a:bodyPr>
          <a:lstStyle/>
          <a:p>
            <a:pPr marL="285750" indent="-285750">
              <a:buFont typeface="Wingdings" panose="05000000000000000000" pitchFamily="2" charset="2"/>
              <a:buChar char="Ø"/>
            </a:pPr>
            <a:r>
              <a:rPr lang="de-DE" sz="1600" u="sng" dirty="0" smtClean="0"/>
              <a:t>Hoimar von Ditfurth </a:t>
            </a:r>
            <a:r>
              <a:rPr lang="de-DE" sz="1600" dirty="0" smtClean="0"/>
              <a:t>(1985):</a:t>
            </a:r>
            <a:br>
              <a:rPr lang="de-DE" sz="1600" dirty="0" smtClean="0"/>
            </a:br>
            <a:r>
              <a:rPr lang="de-DE" sz="1600" dirty="0" smtClean="0"/>
              <a:t>Wenn zu den ökologischen Zerstörungen große soziale Verwerfungen hinzukommen,  Massenmigrationen, Ressourcen- und Umweltkriege bis hin zum Einsatz atomarer Waffen, kann es zur „</a:t>
            </a:r>
            <a:r>
              <a:rPr lang="de-DE" sz="1600" b="1" i="1" dirty="0" smtClean="0"/>
              <a:t>Faunenschnitt</a:t>
            </a:r>
            <a:r>
              <a:rPr lang="de-DE" sz="1600" dirty="0" smtClean="0"/>
              <a:t>“ der Menschheit kommen: </a:t>
            </a:r>
            <a:br>
              <a:rPr lang="de-DE" sz="1600" dirty="0" smtClean="0"/>
            </a:br>
            <a:r>
              <a:rPr lang="de-DE" sz="1600" dirty="0" smtClean="0"/>
              <a:t>  &gt; ihre Selbstvernichtung oder Degeneration zur „Rattenexistenz“.</a:t>
            </a:r>
            <a:endParaRPr lang="de-DE" sz="1600" dirty="0"/>
          </a:p>
        </p:txBody>
      </p:sp>
      <p:sp>
        <p:nvSpPr>
          <p:cNvPr id="6" name="Textfeld 5"/>
          <p:cNvSpPr txBox="1"/>
          <p:nvPr/>
        </p:nvSpPr>
        <p:spPr>
          <a:xfrm>
            <a:off x="323528" y="2160151"/>
            <a:ext cx="8226537"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u="sng" dirty="0" smtClean="0"/>
              <a:t>Harald Lesch</a:t>
            </a:r>
            <a:r>
              <a:rPr lang="de-DE" sz="1600" dirty="0" smtClean="0"/>
              <a:t>:</a:t>
            </a:r>
            <a:br>
              <a:rPr lang="de-DE" sz="1600" dirty="0" smtClean="0"/>
            </a:br>
            <a:r>
              <a:rPr lang="de-DE" sz="1600" dirty="0" smtClean="0"/>
              <a:t>„</a:t>
            </a:r>
            <a:r>
              <a:rPr lang="de-DE" sz="1600" i="1" dirty="0" smtClean="0"/>
              <a:t>Die Menschheit schafft sich ab. Die Erde im Griff des Anthropoz</a:t>
            </a:r>
            <a:r>
              <a:rPr lang="de-DE" sz="1600" dirty="0" smtClean="0"/>
              <a:t>än“; 2017</a:t>
            </a:r>
          </a:p>
        </p:txBody>
      </p:sp>
      <p:sp>
        <p:nvSpPr>
          <p:cNvPr id="7" name="Textfeld 6"/>
          <p:cNvSpPr txBox="1"/>
          <p:nvPr/>
        </p:nvSpPr>
        <p:spPr>
          <a:xfrm>
            <a:off x="467544" y="5737611"/>
            <a:ext cx="8378612"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smtClean="0"/>
              <a:t>Die </a:t>
            </a:r>
            <a:r>
              <a:rPr lang="de-DE" sz="1600" u="sng" dirty="0" smtClean="0"/>
              <a:t>Bewegung „</a:t>
            </a:r>
            <a:r>
              <a:rPr lang="de-DE" sz="1600" b="1" u="sng" dirty="0"/>
              <a:t> Extinction </a:t>
            </a:r>
            <a:r>
              <a:rPr lang="de-DE" sz="1600" b="1" u="sng" dirty="0" smtClean="0"/>
              <a:t>Rebellion</a:t>
            </a:r>
            <a:r>
              <a:rPr lang="de-DE" sz="1600" dirty="0" smtClean="0"/>
              <a:t>“ 2018:</a:t>
            </a:r>
            <a:br>
              <a:rPr lang="de-DE" sz="1600" dirty="0" smtClean="0"/>
            </a:br>
            <a:r>
              <a:rPr lang="de-DE" sz="1600" dirty="0" smtClean="0"/>
              <a:t>Weltweite Rebellion, Aufstand gegen das Aussterben des Lebens</a:t>
            </a:r>
          </a:p>
        </p:txBody>
      </p:sp>
      <p:pic>
        <p:nvPicPr>
          <p:cNvPr id="8" name="Picture 3" descr="C:\Users\Winkelmann\Documents\Daten\Winkelmann-Bilder\Grafiken\Ökologie\Apokaly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853" y="2852936"/>
            <a:ext cx="6611894" cy="2784475"/>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2DDC90BB-70F1-4253-81F5-FE49F7AF6FD4}" type="slidenum">
              <a:rPr lang="de-DE" smtClean="0"/>
              <a:t>12</a:t>
            </a:fld>
            <a:endParaRPr lang="de-DE" dirty="0"/>
          </a:p>
        </p:txBody>
      </p:sp>
    </p:spTree>
    <p:extLst>
      <p:ext uri="{BB962C8B-B14F-4D97-AF65-F5344CB8AC3E}">
        <p14:creationId xmlns:p14="http://schemas.microsoft.com/office/powerpoint/2010/main" val="35109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395342" cy="504056"/>
          </a:xfrm>
        </p:spPr>
        <p:txBody>
          <a:bodyPr>
            <a:normAutofit fontScale="90000"/>
          </a:bodyPr>
          <a:lstStyle/>
          <a:p>
            <a:pPr algn="l"/>
            <a:r>
              <a:rPr lang="de-DE" sz="2200" b="1" u="sng" dirty="0" smtClean="0"/>
              <a:t>Alexander </a:t>
            </a:r>
            <a:r>
              <a:rPr lang="de-DE" sz="2200" b="1" u="sng" dirty="0" smtClean="0"/>
              <a:t>Gerst</a:t>
            </a:r>
            <a:r>
              <a:rPr lang="de-DE" sz="2200" dirty="0" smtClean="0"/>
              <a:t>: </a:t>
            </a:r>
            <a:r>
              <a:rPr lang="de-DE" sz="2000" b="1" i="1" dirty="0" smtClean="0"/>
              <a:t>Wünsche </a:t>
            </a:r>
            <a:r>
              <a:rPr lang="de-DE" sz="2000" b="1" i="1" dirty="0" smtClean="0"/>
              <a:t>für seine Enkel</a:t>
            </a:r>
            <a:endParaRPr lang="de-DE" sz="2000" b="1" i="1" dirty="0"/>
          </a:p>
        </p:txBody>
      </p:sp>
      <p:sp>
        <p:nvSpPr>
          <p:cNvPr id="4" name="Foliennummernplatzhalter 3"/>
          <p:cNvSpPr>
            <a:spLocks noGrp="1"/>
          </p:cNvSpPr>
          <p:nvPr>
            <p:ph type="sldNum" sz="quarter" idx="12"/>
          </p:nvPr>
        </p:nvSpPr>
        <p:spPr/>
        <p:txBody>
          <a:bodyPr/>
          <a:lstStyle/>
          <a:p>
            <a:fld id="{810AB4C5-B149-4B26-9E2C-A7FCE9635AAA}" type="slidenum">
              <a:rPr lang="de-DE" smtClean="0"/>
              <a:t>13</a:t>
            </a:fld>
            <a:endParaRPr lang="de-DE" dirty="0"/>
          </a:p>
        </p:txBody>
      </p:sp>
      <p:graphicFrame>
        <p:nvGraphicFramePr>
          <p:cNvPr id="5" name="Objekt 4"/>
          <p:cNvGraphicFramePr>
            <a:graphicFrameLocks noChangeAspect="1"/>
          </p:cNvGraphicFramePr>
          <p:nvPr>
            <p:extLst>
              <p:ext uri="{D42A27DB-BD31-4B8C-83A1-F6EECF244321}">
                <p14:modId xmlns:p14="http://schemas.microsoft.com/office/powerpoint/2010/main" val="1719628610"/>
              </p:ext>
            </p:extLst>
          </p:nvPr>
        </p:nvGraphicFramePr>
        <p:xfrm>
          <a:off x="515208" y="5855469"/>
          <a:ext cx="6677025" cy="685800"/>
        </p:xfrm>
        <a:graphic>
          <a:graphicData uri="http://schemas.openxmlformats.org/presentationml/2006/ole">
            <mc:AlternateContent xmlns:mc="http://schemas.openxmlformats.org/markup-compatibility/2006">
              <mc:Choice xmlns:v="urn:schemas-microsoft-com:vml" Requires="v">
                <p:oleObj spid="_x0000_s7197" name="Objekt-Manager-Shellobjekt" showAsIcon="1" r:id="rId4" imgW="6676920" imgH="685800" progId="Package">
                  <p:embed/>
                </p:oleObj>
              </mc:Choice>
              <mc:Fallback>
                <p:oleObj name="Objekt-Manager-Shellobjekt" showAsIcon="1" r:id="rId4" imgW="6676920" imgH="685800" progId="Package">
                  <p:embed/>
                  <p:pic>
                    <p:nvPicPr>
                      <p:cNvPr id="0" name=""/>
                      <p:cNvPicPr/>
                      <p:nvPr/>
                    </p:nvPicPr>
                    <p:blipFill>
                      <a:blip r:embed="rId5"/>
                      <a:stretch>
                        <a:fillRect/>
                      </a:stretch>
                    </p:blipFill>
                    <p:spPr>
                      <a:xfrm>
                        <a:off x="515208" y="5855469"/>
                        <a:ext cx="6677025" cy="685800"/>
                      </a:xfrm>
                      <a:prstGeom prst="rect">
                        <a:avLst/>
                      </a:prstGeom>
                    </p:spPr>
                  </p:pic>
                </p:oleObj>
              </mc:Fallback>
            </mc:AlternateContent>
          </a:graphicData>
        </a:graphic>
      </p:graphicFrame>
      <p:sp>
        <p:nvSpPr>
          <p:cNvPr id="6" name="Textfeld 5"/>
          <p:cNvSpPr txBox="1"/>
          <p:nvPr/>
        </p:nvSpPr>
        <p:spPr>
          <a:xfrm>
            <a:off x="6547812" y="6250523"/>
            <a:ext cx="1368152" cy="261610"/>
          </a:xfrm>
          <a:prstGeom prst="rect">
            <a:avLst/>
          </a:prstGeom>
          <a:noFill/>
        </p:spPr>
        <p:txBody>
          <a:bodyPr wrap="square" rtlCol="0">
            <a:spAutoFit/>
          </a:bodyPr>
          <a:lstStyle/>
          <a:p>
            <a:pPr algn="ctr"/>
            <a:r>
              <a:rPr lang="de-DE" sz="1100" dirty="0" smtClean="0"/>
              <a:t>(Ab 03.10)</a:t>
            </a:r>
            <a:endParaRPr lang="de-DE" sz="1100" dirty="0"/>
          </a:p>
        </p:txBody>
      </p:sp>
      <p:sp>
        <p:nvSpPr>
          <p:cNvPr id="7" name="Textfeld 6"/>
          <p:cNvSpPr txBox="1"/>
          <p:nvPr/>
        </p:nvSpPr>
        <p:spPr>
          <a:xfrm>
            <a:off x="251520" y="692696"/>
            <a:ext cx="4392488" cy="3970318"/>
          </a:xfrm>
          <a:prstGeom prst="rect">
            <a:avLst/>
          </a:prstGeom>
          <a:noFill/>
        </p:spPr>
        <p:txBody>
          <a:bodyPr wrap="square" rtlCol="0">
            <a:spAutoFit/>
          </a:bodyPr>
          <a:lstStyle/>
          <a:p>
            <a:r>
              <a:rPr lang="de-DE" sz="1400" u="sng" dirty="0" smtClean="0"/>
              <a:t>Aus seiner Rede am 19. Dezember 2019 aus dem Weltraum</a:t>
            </a:r>
            <a:r>
              <a:rPr lang="de-DE" sz="1400" dirty="0" smtClean="0"/>
              <a:t>:</a:t>
            </a:r>
          </a:p>
          <a:p>
            <a:r>
              <a:rPr lang="de-DE" sz="1600" i="1" dirty="0" smtClean="0"/>
              <a:t>„Wenn ich so auf den Planeten runterschaue, dann denke ich, dass ich mich bei Euch wohl </a:t>
            </a:r>
            <a:r>
              <a:rPr lang="de-DE" sz="1600" i="1" dirty="0" err="1" smtClean="0"/>
              <a:t>entschul</a:t>
            </a:r>
            <a:r>
              <a:rPr lang="de-DE" sz="1600" i="1" dirty="0" smtClean="0"/>
              <a:t>-digen muss. Im Moment sieht es so aus, als ob wir, meine Generation, euch den Planeten nicht gerade im besten Zustande hinterlassen.</a:t>
            </a:r>
            <a:br>
              <a:rPr lang="de-DE" sz="1600" i="1" dirty="0" smtClean="0"/>
            </a:br>
            <a:r>
              <a:rPr lang="de-DE" sz="1600" i="1" dirty="0" smtClean="0"/>
              <a:t>Im nachhinein sagen natürlich viele Leute, sie hätten davon nichts gewusst. Aber in Wirklichkeit ist es uns Menschen schon klar, dass wir den Planeten mit Kohlendioxyd verpesten, dass wir das Klima zum Kippen bringen, dass wir Wälder roden, dass wir die Meere mit Müll verschmutzen, dass wir die limitierten Ressourcen viel zu schnell verbrauchen und dass wir zum Großteil sinnlose Kriege führen. </a:t>
            </a:r>
            <a:endParaRPr lang="de-DE" sz="1600" i="1" dirty="0"/>
          </a:p>
        </p:txBody>
      </p:sp>
      <p:pic>
        <p:nvPicPr>
          <p:cNvPr id="7192" name="Picture 24"/>
          <p:cNvPicPr>
            <a:picLocks noChangeAspect="1" noChangeArrowheads="1"/>
          </p:cNvPicPr>
          <p:nvPr/>
        </p:nvPicPr>
        <p:blipFill rotWithShape="1">
          <a:blip r:embed="rId6">
            <a:extLst>
              <a:ext uri="{28A0092B-C50C-407E-A947-70E740481C1C}">
                <a14:useLocalDpi xmlns:a14="http://schemas.microsoft.com/office/drawing/2010/main" val="0"/>
              </a:ext>
            </a:extLst>
          </a:blip>
          <a:srcRect l="5528" t="486" r="-13133" b="-435"/>
          <a:stretch/>
        </p:blipFill>
        <p:spPr bwMode="auto">
          <a:xfrm>
            <a:off x="4644008" y="1394969"/>
            <a:ext cx="4964818" cy="28311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Rechteck 8"/>
          <p:cNvSpPr/>
          <p:nvPr/>
        </p:nvSpPr>
        <p:spPr>
          <a:xfrm>
            <a:off x="261313" y="4581128"/>
            <a:ext cx="8602774" cy="1077218"/>
          </a:xfrm>
          <a:prstGeom prst="rect">
            <a:avLst/>
          </a:prstGeom>
        </p:spPr>
        <p:txBody>
          <a:bodyPr wrap="square">
            <a:spAutoFit/>
          </a:bodyPr>
          <a:lstStyle/>
          <a:p>
            <a:r>
              <a:rPr lang="de-DE" sz="1600" i="1" dirty="0"/>
              <a:t>Und jeder von uns muss sich an die eigenen Nase fassen und sich überlegen, wohin das gerade führt. </a:t>
            </a:r>
            <a:br>
              <a:rPr lang="de-DE" sz="1600" i="1" dirty="0"/>
            </a:br>
            <a:r>
              <a:rPr lang="de-DE" sz="1600" i="1" dirty="0"/>
              <a:t>Ich hoffe sehr für euch, dass wir noch die Kurve kriegen und ein paare Dinge verbessern können. Und ich würde mir wünschen, dass wir nicht bei euch als die Generation in Erinnerung bleiben, die eure Lebensgrundlagen egoistische und rücksichtslos zerstört hat.“</a:t>
            </a:r>
            <a:endParaRPr lang="de-DE" sz="1600" i="1" dirty="0"/>
          </a:p>
        </p:txBody>
      </p:sp>
    </p:spTree>
    <p:extLst>
      <p:ext uri="{BB962C8B-B14F-4D97-AF65-F5344CB8AC3E}">
        <p14:creationId xmlns:p14="http://schemas.microsoft.com/office/powerpoint/2010/main" val="47762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randombar(horizontal)">
                                      <p:cBhvr>
                                        <p:cTn id="7" dur="500"/>
                                        <p:tgtEl>
                                          <p:spTgt spid="71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720080"/>
          </a:xfrm>
        </p:spPr>
        <p:txBody>
          <a:bodyPr/>
          <a:lstStyle/>
          <a:p>
            <a:r>
              <a:rPr lang="de-DE" sz="2000" b="1" u="sng" dirty="0" smtClean="0"/>
              <a:t>II. Was sind die Ursachen dieser Fehlentwicklung </a:t>
            </a:r>
            <a:r>
              <a:rPr lang="de-DE" sz="2800" b="1" u="sng" dirty="0" smtClean="0"/>
              <a:t>?</a:t>
            </a:r>
            <a:r>
              <a:rPr lang="de-DE" sz="2000" b="1" u="sng" dirty="0" smtClean="0"/>
              <a:t> </a:t>
            </a:r>
            <a:endParaRPr lang="de-DE" sz="2000" b="1" u="sng" dirty="0"/>
          </a:p>
        </p:txBody>
      </p:sp>
      <p:sp>
        <p:nvSpPr>
          <p:cNvPr id="4" name="Textfeld 3"/>
          <p:cNvSpPr txBox="1"/>
          <p:nvPr/>
        </p:nvSpPr>
        <p:spPr>
          <a:xfrm>
            <a:off x="395536" y="1443901"/>
            <a:ext cx="5688632"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Das materielle Streben des Menschen? </a:t>
            </a:r>
            <a:endParaRPr lang="de-DE" dirty="0"/>
          </a:p>
        </p:txBody>
      </p:sp>
      <p:sp>
        <p:nvSpPr>
          <p:cNvPr id="5" name="Textfeld 4"/>
          <p:cNvSpPr txBox="1"/>
          <p:nvPr/>
        </p:nvSpPr>
        <p:spPr>
          <a:xfrm>
            <a:off x="3131840" y="2204864"/>
            <a:ext cx="5040560"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smtClean="0"/>
              <a:t>Unser Wirtschaftssystem?</a:t>
            </a:r>
            <a:endParaRPr lang="de-DE" dirty="0"/>
          </a:p>
        </p:txBody>
      </p:sp>
      <p:sp>
        <p:nvSpPr>
          <p:cNvPr id="3" name="Foliennummernplatzhalter 2"/>
          <p:cNvSpPr>
            <a:spLocks noGrp="1"/>
          </p:cNvSpPr>
          <p:nvPr>
            <p:ph type="sldNum" sz="quarter" idx="12"/>
          </p:nvPr>
        </p:nvSpPr>
        <p:spPr/>
        <p:txBody>
          <a:bodyPr/>
          <a:lstStyle/>
          <a:p>
            <a:fld id="{2DDC90BB-70F1-4253-81F5-FE49F7AF6FD4}" type="slidenum">
              <a:rPr lang="de-DE" smtClean="0"/>
              <a:t>14</a:t>
            </a:fld>
            <a:endParaRPr lang="de-DE" dirty="0"/>
          </a:p>
        </p:txBody>
      </p:sp>
    </p:spTree>
    <p:extLst>
      <p:ext uri="{BB962C8B-B14F-4D97-AF65-F5344CB8AC3E}">
        <p14:creationId xmlns:p14="http://schemas.microsoft.com/office/powerpoint/2010/main" val="20697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941" y="260648"/>
            <a:ext cx="3449063" cy="532414"/>
          </a:xfrm>
        </p:spPr>
        <p:txBody>
          <a:bodyPr>
            <a:noAutofit/>
          </a:bodyPr>
          <a:lstStyle/>
          <a:p>
            <a:r>
              <a:rPr lang="de-DE" sz="1800" b="1" u="sng" dirty="0" smtClean="0"/>
              <a:t>Ursachen in uns Menschen? </a:t>
            </a:r>
            <a:endParaRPr lang="de-DE" sz="1800" b="1" u="sng" dirty="0"/>
          </a:p>
        </p:txBody>
      </p:sp>
      <p:sp>
        <p:nvSpPr>
          <p:cNvPr id="4" name="Foliennummernplatzhalter 3"/>
          <p:cNvSpPr>
            <a:spLocks noGrp="1"/>
          </p:cNvSpPr>
          <p:nvPr>
            <p:ph type="sldNum" sz="quarter" idx="12"/>
          </p:nvPr>
        </p:nvSpPr>
        <p:spPr/>
        <p:txBody>
          <a:bodyPr/>
          <a:lstStyle/>
          <a:p>
            <a:fld id="{810AB4C5-B149-4B26-9E2C-A7FCE9635AAA}" type="slidenum">
              <a:rPr lang="de-DE" smtClean="0"/>
              <a:t>15</a:t>
            </a:fld>
            <a:endParaRPr lang="de-DE" dirty="0"/>
          </a:p>
        </p:txBody>
      </p:sp>
      <p:sp>
        <p:nvSpPr>
          <p:cNvPr id="6" name="Rechteck 5"/>
          <p:cNvSpPr/>
          <p:nvPr/>
        </p:nvSpPr>
        <p:spPr>
          <a:xfrm>
            <a:off x="539552" y="1213041"/>
            <a:ext cx="3816424" cy="1077218"/>
          </a:xfrm>
          <a:prstGeom prst="rect">
            <a:avLst/>
          </a:prstGeom>
        </p:spPr>
        <p:txBody>
          <a:bodyPr wrap="square">
            <a:spAutoFit/>
          </a:bodyPr>
          <a:lstStyle/>
          <a:p>
            <a:r>
              <a:rPr lang="de-DE" sz="1600" b="1" dirty="0" smtClean="0"/>
              <a:t>Der materialistische Grundirrtum:</a:t>
            </a:r>
            <a:r>
              <a:rPr lang="de-DE" altLang="de-DE" sz="1600" dirty="0">
                <a:cs typeface="Times New Roman" pitchFamily="18" charset="0"/>
              </a:rPr>
              <a:t> </a:t>
            </a:r>
            <a:r>
              <a:rPr lang="de-DE" altLang="de-DE" sz="1600" dirty="0" smtClean="0">
                <a:cs typeface="Times New Roman" pitchFamily="18" charset="0"/>
              </a:rPr>
              <a:t/>
            </a:r>
            <a:br>
              <a:rPr lang="de-DE" altLang="de-DE" sz="1600" dirty="0" smtClean="0">
                <a:cs typeface="Times New Roman" pitchFamily="18" charset="0"/>
              </a:rPr>
            </a:br>
            <a:r>
              <a:rPr lang="de-DE" altLang="de-DE" sz="1600" dirty="0" smtClean="0">
                <a:cs typeface="Times New Roman" pitchFamily="18" charset="0"/>
              </a:rPr>
              <a:t>Leben </a:t>
            </a:r>
            <a:r>
              <a:rPr lang="de-DE" altLang="de-DE" sz="1600" dirty="0">
                <a:cs typeface="Times New Roman" pitchFamily="18" charset="0"/>
              </a:rPr>
              <a:t>und Glück seien im Haben und immer mehr Haben, im Machen, </a:t>
            </a:r>
            <a:r>
              <a:rPr lang="de-DE" altLang="de-DE" sz="1600" dirty="0" smtClean="0">
                <a:cs typeface="Times New Roman" pitchFamily="18" charset="0"/>
              </a:rPr>
              <a:t> im Ausbeuten und Unterwerfen </a:t>
            </a:r>
            <a:r>
              <a:rPr lang="de-DE" altLang="de-DE" sz="1600" dirty="0">
                <a:cs typeface="Times New Roman" pitchFamily="18" charset="0"/>
              </a:rPr>
              <a:t>zu </a:t>
            </a:r>
            <a:r>
              <a:rPr lang="de-DE" altLang="de-DE" sz="1600" dirty="0" smtClean="0">
                <a:cs typeface="Times New Roman" pitchFamily="18" charset="0"/>
              </a:rPr>
              <a:t>finden.</a:t>
            </a:r>
            <a:endParaRPr lang="de-DE" sz="1600" b="1" dirty="0"/>
          </a:p>
        </p:txBody>
      </p:sp>
      <p:pic>
        <p:nvPicPr>
          <p:cNvPr id="8" name="Picture 4"/>
          <p:cNvPicPr>
            <a:picLocks noChangeAspect="1" noChangeArrowheads="1"/>
          </p:cNvPicPr>
          <p:nvPr/>
        </p:nvPicPr>
        <p:blipFill>
          <a:blip r:embed="rId3">
            <a:lum bright="-30000" contrast="48000"/>
            <a:extLst>
              <a:ext uri="{28A0092B-C50C-407E-A947-70E740481C1C}">
                <a14:useLocalDpi xmlns:a14="http://schemas.microsoft.com/office/drawing/2010/main" val="0"/>
              </a:ext>
            </a:extLst>
          </a:blip>
          <a:srcRect/>
          <a:stretch>
            <a:fillRect/>
          </a:stretch>
        </p:blipFill>
        <p:spPr bwMode="auto">
          <a:xfrm>
            <a:off x="309941" y="3116407"/>
            <a:ext cx="5004733" cy="32816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Bild 1" descr="D:\Winkelmann-Bilder\Grafiken\Versch-Grafiken\Hektik1.jpg"/>
          <p:cNvPicPr>
            <a:picLocks noChangeAspect="1" noChangeArrowheads="1"/>
          </p:cNvPicPr>
          <p:nvPr/>
        </p:nvPicPr>
        <p:blipFill>
          <a:blip r:embed="rId4">
            <a:extLst>
              <a:ext uri="{28A0092B-C50C-407E-A947-70E740481C1C}">
                <a14:useLocalDpi xmlns:a14="http://schemas.microsoft.com/office/drawing/2010/main" val="0"/>
              </a:ext>
            </a:extLst>
          </a:blip>
          <a:srcRect t="4343" r="4504"/>
          <a:stretch>
            <a:fillRect/>
          </a:stretch>
        </p:blipFill>
        <p:spPr bwMode="auto">
          <a:xfrm>
            <a:off x="4438622" y="413088"/>
            <a:ext cx="4283398" cy="2677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hteck 2"/>
          <p:cNvSpPr/>
          <p:nvPr/>
        </p:nvSpPr>
        <p:spPr>
          <a:xfrm>
            <a:off x="5482707" y="3462403"/>
            <a:ext cx="3223116" cy="1569660"/>
          </a:xfrm>
          <a:prstGeom prst="rect">
            <a:avLst/>
          </a:prstGeom>
        </p:spPr>
        <p:txBody>
          <a:bodyPr wrap="square">
            <a:spAutoFit/>
          </a:bodyPr>
          <a:lstStyle/>
          <a:p>
            <a:r>
              <a:rPr lang="de-DE" sz="1600" b="1" dirty="0" smtClean="0"/>
              <a:t>Das </a:t>
            </a:r>
            <a:r>
              <a:rPr lang="de-DE" sz="1600" b="1" dirty="0"/>
              <a:t>sozialdarwinistische </a:t>
            </a:r>
            <a:r>
              <a:rPr lang="de-DE" sz="1600" b="1" dirty="0" smtClean="0"/>
              <a:t>Menschenbild: </a:t>
            </a:r>
            <a:br>
              <a:rPr lang="de-DE" sz="1600" b="1" dirty="0" smtClean="0"/>
            </a:br>
            <a:r>
              <a:rPr lang="de-DE" altLang="de-DE" sz="1600" dirty="0" smtClean="0">
                <a:cs typeface="Times New Roman" pitchFamily="18" charset="0"/>
              </a:rPr>
              <a:t>Der </a:t>
            </a:r>
            <a:r>
              <a:rPr lang="de-DE" altLang="de-DE" sz="1600" dirty="0">
                <a:cs typeface="Times New Roman" pitchFamily="18" charset="0"/>
              </a:rPr>
              <a:t>Mensch sei von Natur aus ein auf Egoismus, materielle Bereicherung, Neid, Konkurrenz,  Aggressivität hin angelegtes </a:t>
            </a:r>
            <a:r>
              <a:rPr lang="de-DE" altLang="de-DE" sz="1600" dirty="0" smtClean="0">
                <a:cs typeface="Times New Roman" pitchFamily="18" charset="0"/>
              </a:rPr>
              <a:t>Wesen.</a:t>
            </a:r>
            <a:endParaRPr lang="de-DE" sz="1600" b="1" dirty="0"/>
          </a:p>
        </p:txBody>
      </p:sp>
      <p:sp>
        <p:nvSpPr>
          <p:cNvPr id="7" name="Rechteck 6"/>
          <p:cNvSpPr/>
          <p:nvPr/>
        </p:nvSpPr>
        <p:spPr>
          <a:xfrm>
            <a:off x="5455761" y="5517232"/>
            <a:ext cx="3333636" cy="338554"/>
          </a:xfrm>
          <a:prstGeom prst="rect">
            <a:avLst/>
          </a:prstGeom>
        </p:spPr>
        <p:txBody>
          <a:bodyPr wrap="square">
            <a:spAutoFit/>
          </a:bodyPr>
          <a:lstStyle/>
          <a:p>
            <a:endParaRPr lang="de-DE" sz="1600" dirty="0"/>
          </a:p>
        </p:txBody>
      </p:sp>
      <p:sp>
        <p:nvSpPr>
          <p:cNvPr id="5" name="Textfeld 4"/>
          <p:cNvSpPr txBox="1"/>
          <p:nvPr/>
        </p:nvSpPr>
        <p:spPr>
          <a:xfrm>
            <a:off x="5811992" y="5517232"/>
            <a:ext cx="2621174" cy="646331"/>
          </a:xfrm>
          <a:prstGeom prst="rect">
            <a:avLst/>
          </a:prstGeom>
          <a:noFill/>
        </p:spPr>
        <p:txBody>
          <a:bodyPr wrap="square" rtlCol="0">
            <a:spAutoFit/>
          </a:bodyPr>
          <a:lstStyle/>
          <a:p>
            <a:pPr algn="ctr"/>
            <a:r>
              <a:rPr lang="de-DE" b="1" i="1" dirty="0" smtClean="0"/>
              <a:t>Stimmt das?</a:t>
            </a:r>
            <a:br>
              <a:rPr lang="de-DE" b="1" i="1" dirty="0" smtClean="0"/>
            </a:br>
            <a:r>
              <a:rPr lang="de-DE" b="1" i="1" dirty="0" smtClean="0"/>
              <a:t>Sind wir wirklich so?</a:t>
            </a:r>
            <a:endParaRPr lang="de-DE" b="1" i="1" dirty="0"/>
          </a:p>
        </p:txBody>
      </p:sp>
      <p:sp>
        <p:nvSpPr>
          <p:cNvPr id="10" name="Textfeld 9"/>
          <p:cNvSpPr txBox="1"/>
          <p:nvPr/>
        </p:nvSpPr>
        <p:spPr>
          <a:xfrm>
            <a:off x="811593" y="2892619"/>
            <a:ext cx="3904423" cy="338554"/>
          </a:xfrm>
          <a:prstGeom prst="rect">
            <a:avLst/>
          </a:prstGeom>
          <a:solidFill>
            <a:schemeClr val="bg1"/>
          </a:solidFill>
          <a:scene3d>
            <a:camera prst="orthographicFront">
              <a:rot lat="0" lon="0" rev="1800000"/>
            </a:camera>
            <a:lightRig rig="threePt" dir="t"/>
          </a:scene3d>
        </p:spPr>
        <p:txBody>
          <a:bodyPr wrap="square" rtlCol="0">
            <a:spAutoFit/>
          </a:bodyPr>
          <a:lstStyle/>
          <a:p>
            <a:r>
              <a:rPr lang="de-DE" sz="1600" b="1" i="1" u="sng" dirty="0" smtClean="0"/>
              <a:t>Das kapitalistische Menschenbild</a:t>
            </a:r>
            <a:r>
              <a:rPr lang="de-DE" sz="1600" i="1" dirty="0" smtClean="0"/>
              <a:t>:</a:t>
            </a:r>
            <a:endParaRPr lang="de-DE" sz="1600" i="1" dirty="0"/>
          </a:p>
        </p:txBody>
      </p:sp>
    </p:spTree>
    <p:extLst>
      <p:ext uri="{BB962C8B-B14F-4D97-AF65-F5344CB8AC3E}">
        <p14:creationId xmlns:p14="http://schemas.microsoft.com/office/powerpoint/2010/main" val="3131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1"/>
          <p:cNvSpPr>
            <a:spLocks noGrp="1"/>
          </p:cNvSpPr>
          <p:nvPr>
            <p:ph type="sldNum" sz="quarter" idx="12"/>
          </p:nvPr>
        </p:nvSpPr>
        <p:spPr/>
        <p:txBody>
          <a:bodyPr/>
          <a:lstStyle/>
          <a:p>
            <a:pPr>
              <a:defRPr/>
            </a:pPr>
            <a:fld id="{FD006C1B-9024-44FF-92A1-E9FBAE9DE241}" type="slidenum">
              <a:rPr lang="de-DE"/>
              <a:pPr>
                <a:defRPr/>
              </a:pPr>
              <a:t>16</a:t>
            </a:fld>
            <a:endParaRPr lang="de-DE" dirty="0"/>
          </a:p>
        </p:txBody>
      </p:sp>
      <p:sp>
        <p:nvSpPr>
          <p:cNvPr id="4099" name="Titel 2"/>
          <p:cNvSpPr>
            <a:spLocks noGrp="1"/>
          </p:cNvSpPr>
          <p:nvPr>
            <p:ph type="title" idx="4294967295"/>
          </p:nvPr>
        </p:nvSpPr>
        <p:spPr>
          <a:xfrm>
            <a:off x="466469" y="332656"/>
            <a:ext cx="7416800" cy="432048"/>
          </a:xfrm>
        </p:spPr>
        <p:txBody>
          <a:bodyPr>
            <a:noAutofit/>
          </a:bodyPr>
          <a:lstStyle/>
          <a:p>
            <a:pPr algn="l" eaLnBrk="1" hangingPunct="1"/>
            <a:r>
              <a:rPr lang="de-DE" altLang="de-DE" sz="1800" b="1" u="sng" dirty="0" smtClean="0"/>
              <a:t>Ursache im Wirtschaftssystem?</a:t>
            </a:r>
            <a:endParaRPr lang="de-DE" altLang="de-DE" sz="1800" dirty="0" smtClean="0"/>
          </a:p>
        </p:txBody>
      </p:sp>
      <p:sp>
        <p:nvSpPr>
          <p:cNvPr id="6148" name="Textfeld 4"/>
          <p:cNvSpPr txBox="1">
            <a:spLocks noChangeArrowheads="1"/>
          </p:cNvSpPr>
          <p:nvPr/>
        </p:nvSpPr>
        <p:spPr bwMode="auto">
          <a:xfrm>
            <a:off x="574675" y="836613"/>
            <a:ext cx="8569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b="1" u="sng" dirty="0">
                <a:latin typeface="Calibri" pitchFamily="34" charset="0"/>
              </a:rPr>
              <a:t>Leitprinzipien</a:t>
            </a:r>
            <a:r>
              <a:rPr lang="de-DE" altLang="de-DE" sz="1600" dirty="0">
                <a:latin typeface="Calibri" pitchFamily="34" charset="0"/>
              </a:rPr>
              <a:t> der kapitalistischen  Wirtschaftsweise</a:t>
            </a:r>
            <a:endParaRPr lang="de-DE" altLang="de-DE" sz="1600" b="1" dirty="0">
              <a:latin typeface="Calibri" pitchFamily="34" charset="0"/>
            </a:endParaRPr>
          </a:p>
        </p:txBody>
      </p:sp>
      <p:sp>
        <p:nvSpPr>
          <p:cNvPr id="6" name="Rechteck 5"/>
          <p:cNvSpPr>
            <a:spLocks noChangeArrowheads="1"/>
          </p:cNvSpPr>
          <p:nvPr/>
        </p:nvSpPr>
        <p:spPr bwMode="auto">
          <a:xfrm>
            <a:off x="526696" y="1194883"/>
            <a:ext cx="8316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dirty="0">
                <a:latin typeface="Calibri" pitchFamily="34" charset="0"/>
                <a:cs typeface="Times New Roman" pitchFamily="18" charset="0"/>
              </a:rPr>
              <a:t>1. </a:t>
            </a:r>
            <a:r>
              <a:rPr lang="de-DE" altLang="de-DE" sz="1600" b="1" dirty="0">
                <a:latin typeface="Calibri" pitchFamily="34" charset="0"/>
                <a:cs typeface="Times New Roman" pitchFamily="18" charset="0"/>
              </a:rPr>
              <a:t>Kapitalisierungsprinzip</a:t>
            </a:r>
            <a:r>
              <a:rPr lang="de-DE" altLang="de-DE" sz="1600" dirty="0">
                <a:latin typeface="Calibri" pitchFamily="34" charset="0"/>
                <a:cs typeface="Times New Roman" pitchFamily="18" charset="0"/>
              </a:rPr>
              <a:t>: </a:t>
            </a:r>
            <a:r>
              <a:rPr lang="de-DE" altLang="de-DE" sz="1600" i="1" dirty="0">
                <a:latin typeface="Calibri" pitchFamily="34" charset="0"/>
                <a:cs typeface="Times New Roman" pitchFamily="18" charset="0"/>
              </a:rPr>
              <a:t>aus Kapital (Geld) muss mehr Kapital (Geld ) werden</a:t>
            </a:r>
            <a:endParaRPr lang="de-DE" altLang="de-DE" sz="1600" dirty="0">
              <a:latin typeface="Calibri" pitchFamily="34" charset="0"/>
            </a:endParaRPr>
          </a:p>
        </p:txBody>
      </p:sp>
      <p:sp>
        <p:nvSpPr>
          <p:cNvPr id="7" name="Rechteck 6"/>
          <p:cNvSpPr>
            <a:spLocks noChangeArrowheads="1"/>
          </p:cNvSpPr>
          <p:nvPr/>
        </p:nvSpPr>
        <p:spPr bwMode="auto">
          <a:xfrm>
            <a:off x="526696" y="1533437"/>
            <a:ext cx="74882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600" dirty="0">
                <a:latin typeface="Calibri" pitchFamily="34" charset="0"/>
                <a:cs typeface="Times New Roman" pitchFamily="18" charset="0"/>
              </a:rPr>
              <a:t>2. </a:t>
            </a:r>
            <a:r>
              <a:rPr lang="de-DE" altLang="de-DE" sz="1600" b="1" dirty="0">
                <a:latin typeface="Calibri" pitchFamily="34" charset="0"/>
                <a:cs typeface="Times New Roman" pitchFamily="18" charset="0"/>
              </a:rPr>
              <a:t>Privatisierungsprinzip</a:t>
            </a:r>
            <a:r>
              <a:rPr lang="de-DE" altLang="de-DE" sz="1600" dirty="0">
                <a:latin typeface="Calibri" pitchFamily="34" charset="0"/>
                <a:cs typeface="Times New Roman" pitchFamily="18" charset="0"/>
              </a:rPr>
              <a:t>:   </a:t>
            </a:r>
            <a:r>
              <a:rPr lang="de-DE" altLang="de-DE" sz="1600" i="1" dirty="0">
                <a:latin typeface="Calibri" pitchFamily="34" charset="0"/>
                <a:cs typeface="Times New Roman" pitchFamily="18" charset="0"/>
              </a:rPr>
              <a:t>möglichst jeder Wertschöpfung privat aneignen</a:t>
            </a:r>
            <a:endParaRPr lang="de-DE" altLang="de-DE" sz="1600" dirty="0">
              <a:latin typeface="Calibri" pitchFamily="34" charset="0"/>
            </a:endParaRPr>
          </a:p>
        </p:txBody>
      </p:sp>
      <p:sp>
        <p:nvSpPr>
          <p:cNvPr id="10" name="Text Box 6"/>
          <p:cNvSpPr txBox="1">
            <a:spLocks noChangeArrowheads="1"/>
          </p:cNvSpPr>
          <p:nvPr/>
        </p:nvSpPr>
        <p:spPr bwMode="auto">
          <a:xfrm>
            <a:off x="526696" y="1988840"/>
            <a:ext cx="75612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ltLang="de-DE" b="1" dirty="0">
                <a:latin typeface="Calibri" pitchFamily="34" charset="0"/>
                <a:cs typeface="Times New Roman" pitchFamily="18" charset="0"/>
              </a:rPr>
              <a:t>Ziel und Zweck allen Wirtschaftens:</a:t>
            </a:r>
            <a:br>
              <a:rPr lang="de-DE" altLang="de-DE" b="1" dirty="0">
                <a:latin typeface="Calibri" pitchFamily="34" charset="0"/>
                <a:cs typeface="Times New Roman" pitchFamily="18" charset="0"/>
              </a:rPr>
            </a:br>
            <a:r>
              <a:rPr lang="de-DE" altLang="de-DE" dirty="0">
                <a:latin typeface="Calibri" pitchFamily="34" charset="0"/>
                <a:cs typeface="Times New Roman" pitchFamily="18" charset="0"/>
              </a:rPr>
              <a:t>Profitmaximierung, Renditensteigerung, Geldmehrung,  private Bereicherung </a:t>
            </a:r>
          </a:p>
        </p:txBody>
      </p:sp>
      <p:sp>
        <p:nvSpPr>
          <p:cNvPr id="9" name="Rechteck 8"/>
          <p:cNvSpPr/>
          <p:nvPr/>
        </p:nvSpPr>
        <p:spPr>
          <a:xfrm>
            <a:off x="452312" y="2868607"/>
            <a:ext cx="8389218" cy="338554"/>
          </a:xfrm>
          <a:prstGeom prst="rect">
            <a:avLst/>
          </a:prstGeom>
        </p:spPr>
        <p:txBody>
          <a:bodyPr wrap="square">
            <a:spAutoFit/>
          </a:bodyPr>
          <a:lstStyle/>
          <a:p>
            <a:pPr marL="285750" indent="-285750">
              <a:buFont typeface="Wingdings" panose="05000000000000000000" pitchFamily="2" charset="2"/>
              <a:buChar char="Ø"/>
            </a:pPr>
            <a:r>
              <a:rPr lang="de-DE" sz="1600" dirty="0" smtClean="0"/>
              <a:t>Daraus erwächst der </a:t>
            </a:r>
            <a:r>
              <a:rPr lang="de-DE" sz="1600" b="1" dirty="0" smtClean="0"/>
              <a:t>Wachstumszwang des Kapitalismus.</a:t>
            </a:r>
            <a:endParaRPr lang="de-DE" sz="1600" dirty="0" smtClean="0"/>
          </a:p>
        </p:txBody>
      </p:sp>
      <p:sp>
        <p:nvSpPr>
          <p:cNvPr id="11" name="Textfeld 10"/>
          <p:cNvSpPr txBox="1"/>
          <p:nvPr/>
        </p:nvSpPr>
        <p:spPr>
          <a:xfrm>
            <a:off x="452312" y="3201493"/>
            <a:ext cx="419460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smtClean="0"/>
              <a:t>Der Wachstumsprinzip des Kapitalismus zwingt zur </a:t>
            </a:r>
            <a:r>
              <a:rPr lang="de-DE" sz="1600" b="1" dirty="0" smtClean="0"/>
              <a:t>größtmöglichen Ausbeutung</a:t>
            </a:r>
            <a:r>
              <a:rPr lang="de-DE" sz="1600" dirty="0" smtClean="0"/>
              <a:t> von Natur und Mensch.</a:t>
            </a:r>
            <a:endParaRPr lang="de-DE" sz="1600" dirty="0"/>
          </a:p>
        </p:txBody>
      </p:sp>
      <p:cxnSp>
        <p:nvCxnSpPr>
          <p:cNvPr id="3" name="Gerade Verbindung 2"/>
          <p:cNvCxnSpPr/>
          <p:nvPr/>
        </p:nvCxnSpPr>
        <p:spPr>
          <a:xfrm>
            <a:off x="574675" y="938804"/>
            <a:ext cx="0" cy="850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Bildergebnis für Bilder zu ausbeutung des menschen durch den mensch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149081"/>
            <a:ext cx="4243980" cy="238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316" name="Picture 4" descr="C:\Users\Winkelmann\Documents\Daten\Winkelmann-Bilder\Grafiken\Ökologie\1200px-Schaufelradbagger_Welzow_14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889" y="3228732"/>
            <a:ext cx="3667871" cy="27478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264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16"/>
                                        </p:tgtEl>
                                        <p:attrNameLst>
                                          <p:attrName>style.visibility</p:attrName>
                                        </p:attrNameLst>
                                      </p:cBhvr>
                                      <p:to>
                                        <p:strVal val="visible"/>
                                      </p:to>
                                    </p:set>
                                    <p:animEffect transition="in" filter="fade">
                                      <p:cBhvr>
                                        <p:cTn id="37" dur="500"/>
                                        <p:tgtEl>
                                          <p:spTgt spid="133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P spid="7" grpId="0"/>
      <p:bldP spid="10" grpId="0" animBg="1"/>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1520" y="908720"/>
            <a:ext cx="8686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de-DE" altLang="de-DE" sz="500" b="1" u="sng" dirty="0" smtClean="0">
                <a:cs typeface="Times New Roman" pitchFamily="18" charset="0"/>
              </a:rPr>
              <a:t>  </a:t>
            </a:r>
            <a:r>
              <a:rPr lang="de-DE" altLang="de-DE" sz="1600" dirty="0">
                <a:cs typeface="Times New Roman" pitchFamily="18" charset="0"/>
              </a:rPr>
              <a:t/>
            </a:r>
            <a:br>
              <a:rPr lang="de-DE" altLang="de-DE" sz="1600" dirty="0">
                <a:cs typeface="Times New Roman" pitchFamily="18" charset="0"/>
              </a:rPr>
            </a:br>
            <a:r>
              <a:rPr lang="de-DE" altLang="de-DE" sz="1600" dirty="0">
                <a:cs typeface="Times New Roman" pitchFamily="18" charset="0"/>
              </a:rPr>
              <a:t>1. Das </a:t>
            </a:r>
            <a:r>
              <a:rPr lang="de-DE" altLang="de-DE" sz="1600" b="1" dirty="0">
                <a:cs typeface="Times New Roman" pitchFamily="18" charset="0"/>
              </a:rPr>
              <a:t>Verwertungsprinzip</a:t>
            </a:r>
            <a:r>
              <a:rPr lang="de-DE" altLang="de-DE" sz="1600" dirty="0">
                <a:cs typeface="Times New Roman" pitchFamily="18" charset="0"/>
              </a:rPr>
              <a:t>: alles muss zur Geldvermehrung verwertet werden, „muss sich</a:t>
            </a:r>
            <a:br>
              <a:rPr lang="de-DE" altLang="de-DE" sz="1600" dirty="0">
                <a:cs typeface="Times New Roman" pitchFamily="18" charset="0"/>
              </a:rPr>
            </a:br>
            <a:r>
              <a:rPr lang="de-DE" altLang="de-DE" sz="1600" dirty="0">
                <a:cs typeface="Times New Roman" pitchFamily="18" charset="0"/>
              </a:rPr>
              <a:t>    rechnen“: Natur, Mensch, Kultur, Sport, Religion... = Monetarisierung des Lebens</a:t>
            </a:r>
            <a:r>
              <a:rPr lang="de-DE" altLang="de-DE" sz="1600" dirty="0" smtClean="0">
                <a:cs typeface="Times New Roman" pitchFamily="18" charset="0"/>
              </a:rPr>
              <a:t>;</a:t>
            </a:r>
            <a:br>
              <a:rPr lang="de-DE" altLang="de-DE" sz="1600" dirty="0" smtClean="0">
                <a:cs typeface="Times New Roman" pitchFamily="18" charset="0"/>
              </a:rPr>
            </a:br>
            <a:r>
              <a:rPr lang="de-DE" altLang="de-DE" sz="500" dirty="0" smtClean="0">
                <a:cs typeface="Times New Roman" pitchFamily="18" charset="0"/>
              </a:rPr>
              <a:t>  </a:t>
            </a:r>
            <a:r>
              <a:rPr lang="de-DE" altLang="de-DE" sz="1600" dirty="0">
                <a:cs typeface="Times New Roman" pitchFamily="18" charset="0"/>
              </a:rPr>
              <a:t/>
            </a:r>
            <a:br>
              <a:rPr lang="de-DE" altLang="de-DE" sz="1600" dirty="0">
                <a:cs typeface="Times New Roman" pitchFamily="18" charset="0"/>
              </a:rPr>
            </a:br>
            <a:r>
              <a:rPr lang="de-DE" altLang="de-DE" sz="1600" dirty="0">
                <a:cs typeface="Times New Roman" pitchFamily="18" charset="0"/>
              </a:rPr>
              <a:t>2. Das </a:t>
            </a:r>
            <a:r>
              <a:rPr lang="de-DE" altLang="de-DE" sz="1600" b="1" dirty="0">
                <a:cs typeface="Times New Roman" pitchFamily="18" charset="0"/>
              </a:rPr>
              <a:t>Konkurrenzprinzip</a:t>
            </a:r>
            <a:r>
              <a:rPr lang="de-DE" altLang="de-DE" sz="1600" dirty="0">
                <a:cs typeface="Times New Roman" pitchFamily="18" charset="0"/>
              </a:rPr>
              <a:t>: Wirtschaften im Gegeneinander, im gegenseitigen Übervorteilen, </a:t>
            </a:r>
            <a:br>
              <a:rPr lang="de-DE" altLang="de-DE" sz="1600" dirty="0">
                <a:cs typeface="Times New Roman" pitchFamily="18" charset="0"/>
              </a:rPr>
            </a:br>
            <a:r>
              <a:rPr lang="de-DE" altLang="de-DE" sz="1600" dirty="0">
                <a:cs typeface="Times New Roman" pitchFamily="18" charset="0"/>
              </a:rPr>
              <a:t>    Verdrängen</a:t>
            </a:r>
            <a:r>
              <a:rPr lang="de-DE" altLang="de-DE" sz="1600" dirty="0" smtClean="0">
                <a:cs typeface="Times New Roman" pitchFamily="18" charset="0"/>
              </a:rPr>
              <a:t>...</a:t>
            </a:r>
            <a:br>
              <a:rPr lang="de-DE" altLang="de-DE" sz="1600" dirty="0" smtClean="0">
                <a:cs typeface="Times New Roman" pitchFamily="18" charset="0"/>
              </a:rPr>
            </a:br>
            <a:r>
              <a:rPr lang="de-DE" altLang="de-DE" sz="500" dirty="0">
                <a:cs typeface="Times New Roman" pitchFamily="18" charset="0"/>
              </a:rPr>
              <a:t/>
            </a:r>
            <a:br>
              <a:rPr lang="de-DE" altLang="de-DE" sz="500" dirty="0">
                <a:cs typeface="Times New Roman" pitchFamily="18" charset="0"/>
              </a:rPr>
            </a:br>
            <a:r>
              <a:rPr lang="de-DE" altLang="de-DE" sz="1600" dirty="0">
                <a:cs typeface="Times New Roman" pitchFamily="18" charset="0"/>
              </a:rPr>
              <a:t>3. </a:t>
            </a:r>
            <a:r>
              <a:rPr lang="de-DE" altLang="de-DE" sz="1600" dirty="0" smtClean="0">
                <a:cs typeface="Times New Roman" pitchFamily="18" charset="0"/>
              </a:rPr>
              <a:t>Das </a:t>
            </a:r>
            <a:r>
              <a:rPr lang="de-DE" altLang="de-DE" sz="1600" b="1" dirty="0">
                <a:cs typeface="Times New Roman" pitchFamily="18" charset="0"/>
              </a:rPr>
              <a:t>Externalisierungsprinzip</a:t>
            </a:r>
            <a:r>
              <a:rPr lang="de-DE" altLang="de-DE" sz="1600" dirty="0">
                <a:cs typeface="Times New Roman" pitchFamily="18" charset="0"/>
              </a:rPr>
              <a:t>: Abschieben aller Last- und Folgekosten (Natur, Soziales)</a:t>
            </a:r>
            <a:br>
              <a:rPr lang="de-DE" altLang="de-DE" sz="1600" dirty="0">
                <a:cs typeface="Times New Roman" pitchFamily="18" charset="0"/>
              </a:rPr>
            </a:br>
            <a:r>
              <a:rPr lang="de-DE" altLang="de-DE" sz="1600" dirty="0">
                <a:cs typeface="Times New Roman" pitchFamily="18" charset="0"/>
              </a:rPr>
              <a:t>    auf Allgemeinheit – Folgen des Profitmaximierungsprinzips</a:t>
            </a:r>
            <a:r>
              <a:rPr lang="de-DE" altLang="de-DE" sz="1600" dirty="0" smtClean="0">
                <a:cs typeface="Times New Roman" pitchFamily="18" charset="0"/>
              </a:rPr>
              <a:t>...</a:t>
            </a:r>
            <a:br>
              <a:rPr lang="de-DE" altLang="de-DE" sz="1600" dirty="0" smtClean="0">
                <a:cs typeface="Times New Roman" pitchFamily="18" charset="0"/>
              </a:rPr>
            </a:br>
            <a:r>
              <a:rPr lang="de-DE" altLang="de-DE" sz="500" dirty="0" smtClean="0">
                <a:cs typeface="Times New Roman" pitchFamily="18" charset="0"/>
              </a:rPr>
              <a:t> </a:t>
            </a:r>
            <a:r>
              <a:rPr lang="de-DE" altLang="de-DE" sz="1600" dirty="0">
                <a:cs typeface="Times New Roman" pitchFamily="18" charset="0"/>
              </a:rPr>
              <a:t/>
            </a:r>
            <a:br>
              <a:rPr lang="de-DE" altLang="de-DE" sz="1600" dirty="0">
                <a:cs typeface="Times New Roman" pitchFamily="18" charset="0"/>
              </a:rPr>
            </a:br>
            <a:r>
              <a:rPr lang="de-DE" altLang="de-DE" sz="1600" dirty="0" smtClean="0">
                <a:cs typeface="Times New Roman" pitchFamily="18" charset="0"/>
              </a:rPr>
              <a:t>4. </a:t>
            </a:r>
            <a:r>
              <a:rPr lang="de-DE" altLang="de-DE" sz="1600" dirty="0">
                <a:cs typeface="Times New Roman" pitchFamily="18" charset="0"/>
              </a:rPr>
              <a:t>Das </a:t>
            </a:r>
            <a:r>
              <a:rPr lang="de-DE" altLang="de-DE" sz="1600" b="1" dirty="0">
                <a:cs typeface="Times New Roman" pitchFamily="18" charset="0"/>
              </a:rPr>
              <a:t>Deregulierungsprinzip der Wirtschaft</a:t>
            </a:r>
            <a:r>
              <a:rPr lang="de-DE" altLang="de-DE" sz="1600" dirty="0">
                <a:cs typeface="Times New Roman" pitchFamily="18" charset="0"/>
              </a:rPr>
              <a:t>: weitgehendster Rückzug von Staat und</a:t>
            </a:r>
            <a:br>
              <a:rPr lang="de-DE" altLang="de-DE" sz="1600" dirty="0">
                <a:cs typeface="Times New Roman" pitchFamily="18" charset="0"/>
              </a:rPr>
            </a:br>
            <a:r>
              <a:rPr lang="de-DE" altLang="de-DE" sz="1600" dirty="0">
                <a:cs typeface="Times New Roman" pitchFamily="18" charset="0"/>
              </a:rPr>
              <a:t>    Regeln aus Wirtschaft</a:t>
            </a:r>
          </a:p>
        </p:txBody>
      </p:sp>
      <p:sp>
        <p:nvSpPr>
          <p:cNvPr id="3" name="Titel 2"/>
          <p:cNvSpPr>
            <a:spLocks noGrp="1"/>
          </p:cNvSpPr>
          <p:nvPr>
            <p:ph type="title" idx="4294967295"/>
          </p:nvPr>
        </p:nvSpPr>
        <p:spPr>
          <a:xfrm>
            <a:off x="485840" y="404664"/>
            <a:ext cx="7542544" cy="403448"/>
          </a:xfrm>
        </p:spPr>
        <p:txBody>
          <a:bodyPr/>
          <a:lstStyle/>
          <a:p>
            <a:r>
              <a:rPr lang="de-DE" altLang="de-DE" sz="1800" u="sng" dirty="0" smtClean="0">
                <a:cs typeface="Times New Roman" pitchFamily="18" charset="0"/>
              </a:rPr>
              <a:t>V</a:t>
            </a:r>
            <a:r>
              <a:rPr lang="de-DE" altLang="de-DE" sz="1800" b="1" u="sng" dirty="0" smtClean="0">
                <a:cs typeface="Times New Roman" pitchFamily="18" charset="0"/>
              </a:rPr>
              <a:t>ier </a:t>
            </a:r>
            <a:r>
              <a:rPr lang="de-DE" altLang="de-DE" sz="1800" b="1" u="sng" dirty="0">
                <a:cs typeface="Times New Roman" pitchFamily="18" charset="0"/>
              </a:rPr>
              <a:t>weitere kapitalistische Prinzipien:</a:t>
            </a:r>
            <a:endParaRPr lang="de-DE" sz="1800" dirty="0"/>
          </a:p>
        </p:txBody>
      </p:sp>
      <p:pic>
        <p:nvPicPr>
          <p:cNvPr id="4" name="Picture 14" descr="D:\Winkelmann-Bilder\Grafiken\Ökonomie\Konsum+Geiz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9" y="3863375"/>
            <a:ext cx="3702786" cy="25179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03861" y="3278600"/>
            <a:ext cx="2592288"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smtClean="0"/>
              <a:t>Der Mensch wird zum „</a:t>
            </a:r>
            <a:r>
              <a:rPr lang="de-DE" sz="1600" b="1" i="1" dirty="0" smtClean="0"/>
              <a:t>homo oeconomicus</a:t>
            </a:r>
            <a:r>
              <a:rPr lang="de-DE" sz="1600" dirty="0" smtClean="0"/>
              <a:t>“ </a:t>
            </a:r>
            <a:endParaRPr lang="de-DE" sz="1400" dirty="0"/>
          </a:p>
        </p:txBody>
      </p:sp>
      <p:pic>
        <p:nvPicPr>
          <p:cNvPr id="6" name="Grafik 5" descr="C:\Users\Winkelmann\Documents\Daten\Winkelmann-Bilder\Grafiken\Ökologie\Erdzers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986485"/>
            <a:ext cx="2678025" cy="2401382"/>
          </a:xfrm>
          <a:prstGeom prst="rect">
            <a:avLst/>
          </a:prstGeom>
          <a:noFill/>
          <a:ln>
            <a:solidFill>
              <a:srgbClr val="000000"/>
            </a:solidFill>
          </a:ln>
        </p:spPr>
      </p:pic>
      <p:sp>
        <p:nvSpPr>
          <p:cNvPr id="7" name="Textfeld 6"/>
          <p:cNvSpPr txBox="1"/>
          <p:nvPr/>
        </p:nvSpPr>
        <p:spPr>
          <a:xfrm>
            <a:off x="4873761" y="3155488"/>
            <a:ext cx="2952328" cy="89255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smtClean="0"/>
              <a:t>Die Erde wird zum „</a:t>
            </a:r>
            <a:r>
              <a:rPr lang="de-DE" i="1" dirty="0" smtClean="0"/>
              <a:t>Steinbruch</a:t>
            </a:r>
            <a:r>
              <a:rPr lang="de-DE" sz="1600" dirty="0" smtClean="0"/>
              <a:t>“ und zur „</a:t>
            </a:r>
            <a:r>
              <a:rPr lang="de-DE" i="1" dirty="0" smtClean="0"/>
              <a:t>Müllhalde</a:t>
            </a:r>
            <a:r>
              <a:rPr lang="de-DE" sz="1600" dirty="0" smtClean="0"/>
              <a:t>“ der Menschen </a:t>
            </a:r>
            <a:endParaRPr lang="de-DE" sz="1400" dirty="0"/>
          </a:p>
        </p:txBody>
      </p:sp>
      <p:sp>
        <p:nvSpPr>
          <p:cNvPr id="8" name="Foliennummernplatzhalter 7"/>
          <p:cNvSpPr>
            <a:spLocks noGrp="1"/>
          </p:cNvSpPr>
          <p:nvPr>
            <p:ph type="sldNum" sz="quarter" idx="12"/>
          </p:nvPr>
        </p:nvSpPr>
        <p:spPr/>
        <p:txBody>
          <a:bodyPr/>
          <a:lstStyle/>
          <a:p>
            <a:fld id="{2DDC90BB-70F1-4253-81F5-FE49F7AF6FD4}" type="slidenum">
              <a:rPr lang="de-DE" smtClean="0"/>
              <a:t>17</a:t>
            </a:fld>
            <a:endParaRPr lang="de-DE" dirty="0"/>
          </a:p>
        </p:txBody>
      </p:sp>
    </p:spTree>
    <p:extLst>
      <p:ext uri="{BB962C8B-B14F-4D97-AF65-F5344CB8AC3E}">
        <p14:creationId xmlns:p14="http://schemas.microsoft.com/office/powerpoint/2010/main" val="207365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3528" y="476672"/>
            <a:ext cx="8229600" cy="520080"/>
          </a:xfrm>
        </p:spPr>
        <p:txBody>
          <a:bodyPr/>
          <a:lstStyle/>
          <a:p>
            <a:r>
              <a:rPr lang="de-DE" sz="2000" b="1" u="sng" dirty="0" smtClean="0"/>
              <a:t>III. Ansätze einer zukunftsfähigen und lebensdienlichen Wirtschaft</a:t>
            </a:r>
            <a:r>
              <a:rPr lang="de-DE" sz="2000" b="1" u="sng" baseline="0" dirty="0" smtClean="0"/>
              <a:t> </a:t>
            </a:r>
            <a:endParaRPr lang="de-DE" sz="2000" b="1" u="sng" dirty="0"/>
          </a:p>
        </p:txBody>
      </p:sp>
      <p:sp>
        <p:nvSpPr>
          <p:cNvPr id="3" name="Foliennummernplatzhalter 2"/>
          <p:cNvSpPr>
            <a:spLocks noGrp="1"/>
          </p:cNvSpPr>
          <p:nvPr>
            <p:ph type="sldNum" sz="quarter" idx="12"/>
          </p:nvPr>
        </p:nvSpPr>
        <p:spPr/>
        <p:txBody>
          <a:bodyPr/>
          <a:lstStyle/>
          <a:p>
            <a:fld id="{2DDC90BB-70F1-4253-81F5-FE49F7AF6FD4}" type="slidenum">
              <a:rPr lang="de-DE" smtClean="0"/>
              <a:t>18</a:t>
            </a:fld>
            <a:endParaRPr lang="de-DE" dirty="0"/>
          </a:p>
        </p:txBody>
      </p:sp>
      <p:sp>
        <p:nvSpPr>
          <p:cNvPr id="4" name="Rechteck 3"/>
          <p:cNvSpPr/>
          <p:nvPr/>
        </p:nvSpPr>
        <p:spPr>
          <a:xfrm>
            <a:off x="3059832" y="1115452"/>
            <a:ext cx="2616935" cy="369332"/>
          </a:xfrm>
          <a:prstGeom prst="rect">
            <a:avLst/>
          </a:prstGeom>
        </p:spPr>
        <p:txBody>
          <a:bodyPr wrap="none">
            <a:spAutoFit/>
          </a:bodyPr>
          <a:lstStyle/>
          <a:p>
            <a:r>
              <a:rPr lang="de-DE" b="1" u="sng" dirty="0">
                <a:solidFill>
                  <a:schemeClr val="accent1">
                    <a:lumMod val="75000"/>
                  </a:schemeClr>
                </a:solidFill>
              </a:rPr>
              <a:t>1. Was ist der Mensch? </a:t>
            </a:r>
            <a:endParaRPr lang="de-DE" dirty="0">
              <a:solidFill>
                <a:schemeClr val="accent1">
                  <a:lumMod val="75000"/>
                </a:schemeClr>
              </a:solidFill>
            </a:endParaRPr>
          </a:p>
        </p:txBody>
      </p:sp>
    </p:spTree>
    <p:extLst>
      <p:ext uri="{BB962C8B-B14F-4D97-AF65-F5344CB8AC3E}">
        <p14:creationId xmlns:p14="http://schemas.microsoft.com/office/powerpoint/2010/main" val="187504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0526" y="917431"/>
            <a:ext cx="7518932" cy="504056"/>
          </a:xfrm>
        </p:spPr>
        <p:txBody>
          <a:bodyPr>
            <a:normAutofit fontScale="90000"/>
          </a:bodyPr>
          <a:lstStyle/>
          <a:p>
            <a:r>
              <a:rPr lang="de-DE" sz="1800" b="1" i="1" dirty="0" smtClean="0"/>
              <a:t>„Wer wollen wir als Menschen wirklich sein?“</a:t>
            </a:r>
            <a:endParaRPr lang="de-DE" sz="1800" b="1" i="1" dirty="0"/>
          </a:p>
        </p:txBody>
      </p:sp>
      <p:sp>
        <p:nvSpPr>
          <p:cNvPr id="3" name="Foliennummernplatzhalter 2"/>
          <p:cNvSpPr>
            <a:spLocks noGrp="1"/>
          </p:cNvSpPr>
          <p:nvPr>
            <p:ph type="sldNum" sz="quarter" idx="12"/>
          </p:nvPr>
        </p:nvSpPr>
        <p:spPr/>
        <p:txBody>
          <a:bodyPr/>
          <a:lstStyle/>
          <a:p>
            <a:fld id="{810AB4C5-B149-4B26-9E2C-A7FCE9635AAA}" type="slidenum">
              <a:rPr lang="de-DE" smtClean="0"/>
              <a:t>19</a:t>
            </a:fld>
            <a:endParaRPr lang="de-DE" dirty="0"/>
          </a:p>
        </p:txBody>
      </p:sp>
      <p:pic>
        <p:nvPicPr>
          <p:cNvPr id="2050" name="Picture 2" descr="C:\Users\Winkelmann\Documents\Daten\Winkelmann-Bilder\Grafiken\Ökonomie\Arbe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4104456" cy="4380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99592" y="332656"/>
            <a:ext cx="7056784" cy="584775"/>
          </a:xfrm>
          <a:prstGeom prst="rect">
            <a:avLst/>
          </a:prstGeom>
          <a:noFill/>
        </p:spPr>
        <p:txBody>
          <a:bodyPr wrap="square" rtlCol="0">
            <a:spAutoFit/>
          </a:bodyPr>
          <a:lstStyle/>
          <a:p>
            <a:pPr algn="ctr"/>
            <a:r>
              <a:rPr lang="de-DE" sz="1600" dirty="0" smtClean="0"/>
              <a:t>Die Philosophen Harari und Precht stellen die entscheidende  </a:t>
            </a:r>
            <a:br>
              <a:rPr lang="de-DE" sz="1600" dirty="0" smtClean="0"/>
            </a:br>
            <a:r>
              <a:rPr lang="de-DE" sz="1600" b="1" u="sng" dirty="0" smtClean="0"/>
              <a:t>Schlüsselfrage</a:t>
            </a:r>
            <a:r>
              <a:rPr lang="de-DE" sz="1600" dirty="0" smtClean="0"/>
              <a:t>:</a:t>
            </a:r>
            <a:endParaRPr lang="de-DE" sz="1600" dirty="0"/>
          </a:p>
        </p:txBody>
      </p:sp>
      <p:pic>
        <p:nvPicPr>
          <p:cNvPr id="14338" name="Picture 2" descr="C:\Users\Winkelmann\Documents\Daten\Winkelmann-Bilder\Grafiken\Anthropozän\WeltGT1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759" y="1394978"/>
            <a:ext cx="3228218"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627784" y="5949280"/>
            <a:ext cx="4032448" cy="369332"/>
          </a:xfrm>
          <a:prstGeom prst="rect">
            <a:avLst/>
          </a:prstGeom>
          <a:noFill/>
        </p:spPr>
        <p:txBody>
          <a:bodyPr wrap="square" rtlCol="0">
            <a:spAutoFit/>
          </a:bodyPr>
          <a:lstStyle/>
          <a:p>
            <a:r>
              <a:rPr lang="de-DE" b="1" i="1" dirty="0" smtClean="0"/>
              <a:t>Was sind uns die wichtigsten Werte?</a:t>
            </a:r>
            <a:endParaRPr lang="de-DE" b="1" i="1" dirty="0"/>
          </a:p>
        </p:txBody>
      </p:sp>
    </p:spTree>
    <p:extLst>
      <p:ext uri="{BB962C8B-B14F-4D97-AF65-F5344CB8AC3E}">
        <p14:creationId xmlns:p14="http://schemas.microsoft.com/office/powerpoint/2010/main" val="30975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heel(1)">
                                      <p:cBhvr>
                                        <p:cTn id="17" dur="20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628800"/>
            <a:ext cx="8229600" cy="638944"/>
          </a:xfrm>
        </p:spPr>
        <p:txBody>
          <a:bodyPr>
            <a:normAutofit fontScale="90000"/>
          </a:bodyPr>
          <a:lstStyle/>
          <a:p>
            <a:r>
              <a:rPr lang="de-DE" sz="3200" b="1" i="1" dirty="0" smtClean="0"/>
              <a:t>„Diese Wirtschaft tötet!“</a:t>
            </a:r>
            <a:endParaRPr lang="de-DE" sz="3200" b="1" i="1" dirty="0"/>
          </a:p>
        </p:txBody>
      </p:sp>
      <p:sp>
        <p:nvSpPr>
          <p:cNvPr id="4" name="Rechteck 3"/>
          <p:cNvSpPr/>
          <p:nvPr/>
        </p:nvSpPr>
        <p:spPr>
          <a:xfrm>
            <a:off x="755576" y="692696"/>
            <a:ext cx="7704856" cy="646331"/>
          </a:xfrm>
          <a:prstGeom prst="rect">
            <a:avLst/>
          </a:prstGeom>
        </p:spPr>
        <p:txBody>
          <a:bodyPr wrap="square">
            <a:spAutoFit/>
          </a:bodyPr>
          <a:lstStyle/>
          <a:p>
            <a:pPr algn="ctr"/>
            <a:r>
              <a:rPr lang="de-DE" dirty="0"/>
              <a:t>Franziskus in seinem </a:t>
            </a:r>
            <a:r>
              <a:rPr lang="de-DE" dirty="0" smtClean="0"/>
              <a:t>Apostolischen </a:t>
            </a:r>
            <a:r>
              <a:rPr lang="de-DE" dirty="0"/>
              <a:t>Schreiben „Evangelii </a:t>
            </a:r>
            <a:r>
              <a:rPr lang="de-DE" dirty="0" smtClean="0"/>
              <a:t>Gaudium“ </a:t>
            </a:r>
            <a:br>
              <a:rPr lang="de-DE" dirty="0" smtClean="0"/>
            </a:br>
            <a:r>
              <a:rPr lang="de-DE" dirty="0" smtClean="0"/>
              <a:t>von 27. November 2013:</a:t>
            </a:r>
            <a:endParaRPr lang="de-DE" dirty="0"/>
          </a:p>
        </p:txBody>
      </p:sp>
      <p:sp>
        <p:nvSpPr>
          <p:cNvPr id="3" name="Textfeld 2"/>
          <p:cNvSpPr txBox="1"/>
          <p:nvPr/>
        </p:nvSpPr>
        <p:spPr>
          <a:xfrm>
            <a:off x="2051720" y="2449819"/>
            <a:ext cx="5112568" cy="369332"/>
          </a:xfrm>
          <a:prstGeom prst="rect">
            <a:avLst/>
          </a:prstGeom>
          <a:noFill/>
        </p:spPr>
        <p:txBody>
          <a:bodyPr wrap="square" rtlCol="0">
            <a:spAutoFit/>
          </a:bodyPr>
          <a:lstStyle/>
          <a:p>
            <a:pPr algn="ctr"/>
            <a:r>
              <a:rPr lang="de-DE" b="1" dirty="0" smtClean="0"/>
              <a:t>Wieso?</a:t>
            </a:r>
            <a:endParaRPr lang="de-DE" b="1" dirty="0"/>
          </a:p>
        </p:txBody>
      </p:sp>
      <p:sp>
        <p:nvSpPr>
          <p:cNvPr id="5" name="Foliennummernplatzhalter 4"/>
          <p:cNvSpPr>
            <a:spLocks noGrp="1"/>
          </p:cNvSpPr>
          <p:nvPr>
            <p:ph type="sldNum" sz="quarter" idx="12"/>
          </p:nvPr>
        </p:nvSpPr>
        <p:spPr/>
        <p:txBody>
          <a:bodyPr/>
          <a:lstStyle/>
          <a:p>
            <a:fld id="{2DDC90BB-70F1-4253-81F5-FE49F7AF6FD4}" type="slidenum">
              <a:rPr lang="de-DE" smtClean="0"/>
              <a:t>2</a:t>
            </a:fld>
            <a:endParaRPr lang="de-DE" dirty="0"/>
          </a:p>
        </p:txBody>
      </p:sp>
    </p:spTree>
    <p:extLst>
      <p:ext uri="{BB962C8B-B14F-4D97-AF65-F5344CB8AC3E}">
        <p14:creationId xmlns:p14="http://schemas.microsoft.com/office/powerpoint/2010/main" val="13490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1"/>
          <p:cNvSpPr>
            <a:spLocks noGrp="1"/>
          </p:cNvSpPr>
          <p:nvPr>
            <p:ph type="sldNum" sz="quarter" idx="12"/>
          </p:nvPr>
        </p:nvSpPr>
        <p:spPr/>
        <p:txBody>
          <a:bodyPr/>
          <a:lstStyle/>
          <a:p>
            <a:pPr>
              <a:defRPr/>
            </a:pPr>
            <a:fld id="{123B35D2-1AF2-43A9-944A-FBAE4425BD7E}" type="slidenum">
              <a:rPr lang="de-DE" smtClean="0"/>
              <a:pPr>
                <a:defRPr/>
              </a:pPr>
              <a:t>20</a:t>
            </a:fld>
            <a:endParaRPr lang="de-DE" dirty="0" smtClean="0"/>
          </a:p>
        </p:txBody>
      </p:sp>
      <p:sp>
        <p:nvSpPr>
          <p:cNvPr id="3" name="Titel 2"/>
          <p:cNvSpPr>
            <a:spLocks noGrp="1"/>
          </p:cNvSpPr>
          <p:nvPr>
            <p:ph type="title" idx="4294967295"/>
          </p:nvPr>
        </p:nvSpPr>
        <p:spPr>
          <a:xfrm>
            <a:off x="277997" y="332904"/>
            <a:ext cx="8424862" cy="431800"/>
          </a:xfrm>
        </p:spPr>
        <p:txBody>
          <a:bodyPr/>
          <a:lstStyle/>
          <a:p>
            <a:pPr marL="400050" indent="-400050">
              <a:defRPr/>
            </a:pPr>
            <a:r>
              <a:rPr lang="de-DE" sz="1800" b="1" u="sng" dirty="0" smtClean="0">
                <a:ea typeface="+mn-ea"/>
                <a:cs typeface="+mn-cs"/>
              </a:rPr>
              <a:t>Erinnerung an das, was unser Menschsein ausmacht</a:t>
            </a:r>
            <a:endParaRPr lang="de-DE" sz="1800" u="sng" dirty="0"/>
          </a:p>
        </p:txBody>
      </p:sp>
      <p:sp>
        <p:nvSpPr>
          <p:cNvPr id="7" name="Text Box 3"/>
          <p:cNvSpPr txBox="1">
            <a:spLocks noChangeArrowheads="1"/>
          </p:cNvSpPr>
          <p:nvPr/>
        </p:nvSpPr>
        <p:spPr bwMode="auto">
          <a:xfrm>
            <a:off x="252174" y="4895433"/>
            <a:ext cx="868203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de-DE" altLang="de-DE" sz="1600" dirty="0">
                <a:latin typeface="Arial" pitchFamily="34" charset="0"/>
              </a:rPr>
              <a:t>4. Der Mensch kann nur </a:t>
            </a:r>
            <a:r>
              <a:rPr lang="de-DE" altLang="de-DE" sz="1600" b="1" u="sng" dirty="0">
                <a:latin typeface="Arial" pitchFamily="34" charset="0"/>
              </a:rPr>
              <a:t>eingebunden</a:t>
            </a:r>
            <a:r>
              <a:rPr lang="de-DE" altLang="de-DE" sz="1600" u="sng" dirty="0">
                <a:latin typeface="Arial" pitchFamily="34" charset="0"/>
              </a:rPr>
              <a:t> im ökologischen </a:t>
            </a:r>
            <a:r>
              <a:rPr lang="de-DE" altLang="de-DE" sz="1600" b="1" u="sng" dirty="0">
                <a:latin typeface="Arial" pitchFamily="34" charset="0"/>
              </a:rPr>
              <a:t>Netzwerk der Erde</a:t>
            </a:r>
            <a:r>
              <a:rPr lang="de-DE" altLang="de-DE" sz="1600" dirty="0">
                <a:latin typeface="Arial" pitchFamily="34" charset="0"/>
              </a:rPr>
              <a:t>  überleben</a:t>
            </a:r>
            <a:r>
              <a:rPr lang="de-DE" altLang="de-DE" sz="1700" dirty="0">
                <a:latin typeface="Arial" pitchFamily="34" charset="0"/>
              </a:rPr>
              <a:t>.</a:t>
            </a:r>
            <a:r>
              <a:rPr lang="de-DE" altLang="de-DE" sz="1800" dirty="0">
                <a:latin typeface="Arial" pitchFamily="34" charset="0"/>
              </a:rPr>
              <a:t/>
            </a:r>
            <a:br>
              <a:rPr lang="de-DE" altLang="de-DE" sz="1800" dirty="0">
                <a:latin typeface="Arial" pitchFamily="34" charset="0"/>
              </a:rPr>
            </a:br>
            <a:r>
              <a:rPr lang="de-DE" altLang="de-DE" sz="1600" dirty="0">
                <a:latin typeface="Arial" pitchFamily="34" charset="0"/>
              </a:rPr>
              <a:t> </a:t>
            </a:r>
            <a:r>
              <a:rPr lang="de-DE" altLang="de-DE" sz="1600" dirty="0" smtClean="0">
                <a:latin typeface="Arial" pitchFamily="34" charset="0"/>
              </a:rPr>
              <a:t>   </a:t>
            </a:r>
            <a:r>
              <a:rPr lang="de-DE" altLang="de-DE" sz="1400" dirty="0" smtClean="0">
                <a:latin typeface="Arial" pitchFamily="34" charset="0"/>
              </a:rPr>
              <a:t>(Hans Jonas, Herrmann Scheer: „</a:t>
            </a:r>
            <a:r>
              <a:rPr lang="de-DE" altLang="de-DE" sz="1400" i="1" dirty="0" smtClean="0">
                <a:latin typeface="Arial" pitchFamily="34" charset="0"/>
              </a:rPr>
              <a:t>Ökologischer Imperativ</a:t>
            </a:r>
            <a:r>
              <a:rPr lang="de-DE" altLang="de-DE" sz="1400" dirty="0" smtClean="0">
                <a:latin typeface="Arial" pitchFamily="34" charset="0"/>
              </a:rPr>
              <a:t>“; Schöpfungsauftrag der Bibel )</a:t>
            </a:r>
            <a:endParaRPr lang="de-DE" altLang="de-DE" sz="1400" dirty="0">
              <a:latin typeface="Arial" pitchFamily="34" charset="0"/>
            </a:endParaRPr>
          </a:p>
        </p:txBody>
      </p:sp>
      <p:sp>
        <p:nvSpPr>
          <p:cNvPr id="9" name="Rechteck 8"/>
          <p:cNvSpPr>
            <a:spLocks noChangeArrowheads="1"/>
          </p:cNvSpPr>
          <p:nvPr/>
        </p:nvSpPr>
        <p:spPr bwMode="auto">
          <a:xfrm>
            <a:off x="274353" y="2420888"/>
            <a:ext cx="85552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de-DE" altLang="de-DE" sz="1600" dirty="0" smtClean="0">
                <a:latin typeface="Arial" pitchFamily="34" charset="0"/>
              </a:rPr>
              <a:t>2. </a:t>
            </a:r>
            <a:r>
              <a:rPr lang="de-DE" altLang="de-DE" sz="1600" dirty="0">
                <a:latin typeface="Arial" pitchFamily="34" charset="0"/>
              </a:rPr>
              <a:t>Die </a:t>
            </a:r>
            <a:r>
              <a:rPr lang="de-DE" altLang="de-DE" sz="1600" b="1" u="sng" dirty="0" smtClean="0">
                <a:latin typeface="Arial" pitchFamily="34" charset="0"/>
              </a:rPr>
              <a:t>Bipolarität des </a:t>
            </a:r>
            <a:r>
              <a:rPr lang="de-DE" altLang="de-DE" sz="1600" b="1" u="sng" dirty="0">
                <a:latin typeface="Arial" pitchFamily="34" charset="0"/>
              </a:rPr>
              <a:t>Menschen</a:t>
            </a:r>
            <a:r>
              <a:rPr lang="de-DE" altLang="de-DE" sz="1600" dirty="0">
                <a:latin typeface="Arial" pitchFamily="34" charset="0"/>
              </a:rPr>
              <a:t>: </a:t>
            </a:r>
            <a:br>
              <a:rPr lang="de-DE" altLang="de-DE" sz="1600" dirty="0">
                <a:latin typeface="Arial" pitchFamily="34" charset="0"/>
              </a:rPr>
            </a:br>
            <a:r>
              <a:rPr lang="de-DE" altLang="de-DE" sz="1600" dirty="0">
                <a:latin typeface="Arial" pitchFamily="34" charset="0"/>
              </a:rPr>
              <a:t>    &gt; der Mensch ist sowohl ein auf Egoismus, Aggressivität und </a:t>
            </a:r>
            <a:r>
              <a:rPr lang="de-DE" altLang="de-DE" sz="1600" dirty="0" smtClean="0">
                <a:latin typeface="Arial" pitchFamily="34" charset="0"/>
              </a:rPr>
              <a:t>Habenwollen </a:t>
            </a:r>
            <a:r>
              <a:rPr lang="de-DE" altLang="de-DE" sz="1400" dirty="0" smtClean="0">
                <a:latin typeface="Arial" pitchFamily="34" charset="0"/>
              </a:rPr>
              <a:t>(Selbstpol)</a:t>
            </a:r>
            <a:r>
              <a:rPr lang="de-DE" altLang="de-DE" sz="1600" dirty="0">
                <a:latin typeface="Arial" pitchFamily="34" charset="0"/>
              </a:rPr>
              <a:t/>
            </a:r>
            <a:br>
              <a:rPr lang="de-DE" altLang="de-DE" sz="1600" dirty="0">
                <a:latin typeface="Arial" pitchFamily="34" charset="0"/>
              </a:rPr>
            </a:br>
            <a:r>
              <a:rPr lang="de-DE" altLang="de-DE" sz="1600" dirty="0">
                <a:latin typeface="Arial" pitchFamily="34" charset="0"/>
              </a:rPr>
              <a:t>    &gt; wie ein auf  Mitempfinden, Solidarität, Kooperation, Verantwortung</a:t>
            </a:r>
            <a:r>
              <a:rPr lang="de-DE" altLang="de-DE" sz="1600" dirty="0" smtClean="0">
                <a:latin typeface="Arial" pitchFamily="34" charset="0"/>
              </a:rPr>
              <a:t>, sinnvollen </a:t>
            </a:r>
            <a:r>
              <a:rPr lang="de-DE" altLang="de-DE" sz="1600" dirty="0">
                <a:latin typeface="Arial" pitchFamily="34" charset="0"/>
              </a:rPr>
              <a:t>Verzicht</a:t>
            </a:r>
            <a:r>
              <a:rPr lang="de-DE" altLang="de-DE" sz="1600" dirty="0" smtClean="0">
                <a:latin typeface="Arial" pitchFamily="34" charset="0"/>
              </a:rPr>
              <a:t>,</a:t>
            </a:r>
            <a:br>
              <a:rPr lang="de-DE" altLang="de-DE" sz="1600" dirty="0" smtClean="0">
                <a:latin typeface="Arial" pitchFamily="34" charset="0"/>
              </a:rPr>
            </a:br>
            <a:r>
              <a:rPr lang="de-DE" altLang="de-DE" sz="1600" dirty="0" smtClean="0">
                <a:latin typeface="Arial" pitchFamily="34" charset="0"/>
              </a:rPr>
              <a:t>       </a:t>
            </a:r>
            <a:r>
              <a:rPr lang="de-DE" altLang="de-DE" sz="1600" dirty="0">
                <a:latin typeface="Arial" pitchFamily="34" charset="0"/>
              </a:rPr>
              <a:t>spirituelle Sinnfindung hin angelegtes und begabtes </a:t>
            </a:r>
            <a:r>
              <a:rPr lang="de-DE" altLang="de-DE" sz="1600" dirty="0" smtClean="0">
                <a:latin typeface="Arial" pitchFamily="34" charset="0"/>
              </a:rPr>
              <a:t>Wesen </a:t>
            </a:r>
            <a:r>
              <a:rPr lang="de-DE" altLang="de-DE" sz="1400" dirty="0" smtClean="0">
                <a:latin typeface="Arial" pitchFamily="34" charset="0"/>
              </a:rPr>
              <a:t>(Sozialpol)</a:t>
            </a:r>
            <a:endParaRPr lang="de-DE" altLang="de-DE" sz="1400" i="1" dirty="0">
              <a:latin typeface="Arial" pitchFamily="34" charset="0"/>
            </a:endParaRPr>
          </a:p>
        </p:txBody>
      </p:sp>
      <p:sp>
        <p:nvSpPr>
          <p:cNvPr id="11" name="Text Box 4"/>
          <p:cNvSpPr txBox="1">
            <a:spLocks noChangeArrowheads="1"/>
          </p:cNvSpPr>
          <p:nvPr/>
        </p:nvSpPr>
        <p:spPr bwMode="auto">
          <a:xfrm>
            <a:off x="274353" y="3569689"/>
            <a:ext cx="8893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de-DE" altLang="de-DE" sz="1600" dirty="0">
                <a:latin typeface="Arial" pitchFamily="34" charset="0"/>
              </a:rPr>
              <a:t>3. Erkenntnisse der neueren </a:t>
            </a:r>
            <a:r>
              <a:rPr lang="de-DE" altLang="de-DE" sz="1600" b="1" u="sng" dirty="0">
                <a:latin typeface="Arial" pitchFamily="34" charset="0"/>
              </a:rPr>
              <a:t>neurobiologischen Forschung und Glücksforschung</a:t>
            </a:r>
            <a:r>
              <a:rPr lang="de-DE" altLang="de-DE" sz="1600" dirty="0">
                <a:latin typeface="Arial" pitchFamily="34" charset="0"/>
              </a:rPr>
              <a:t>: </a:t>
            </a:r>
            <a:br>
              <a:rPr lang="de-DE" altLang="de-DE" sz="1600" dirty="0">
                <a:latin typeface="Arial" pitchFamily="34" charset="0"/>
              </a:rPr>
            </a:br>
            <a:r>
              <a:rPr lang="de-DE" altLang="de-DE" sz="1600" dirty="0">
                <a:latin typeface="Arial" pitchFamily="34" charset="0"/>
              </a:rPr>
              <a:t>    </a:t>
            </a:r>
            <a:r>
              <a:rPr lang="de-DE" altLang="de-DE" sz="1600" dirty="0" smtClean="0">
                <a:latin typeface="Arial" pitchFamily="34" charset="0"/>
              </a:rPr>
              <a:t>&gt; Nicht </a:t>
            </a:r>
            <a:r>
              <a:rPr lang="de-DE" altLang="de-DE" sz="1600" dirty="0">
                <a:latin typeface="Arial" pitchFamily="34" charset="0"/>
              </a:rPr>
              <a:t>Konkurrenz, Aggression und Kampf ums </a:t>
            </a:r>
            <a:r>
              <a:rPr lang="de-DE" altLang="de-DE" sz="1600" dirty="0" smtClean="0">
                <a:latin typeface="Arial" pitchFamily="34" charset="0"/>
              </a:rPr>
              <a:t>Dasein,</a:t>
            </a:r>
            <a:br>
              <a:rPr lang="de-DE" altLang="de-DE" sz="1600" dirty="0" smtClean="0">
                <a:latin typeface="Arial" pitchFamily="34" charset="0"/>
              </a:rPr>
            </a:br>
            <a:r>
              <a:rPr lang="de-DE" altLang="de-DE" sz="1600" dirty="0" smtClean="0">
                <a:latin typeface="Arial" pitchFamily="34" charset="0"/>
              </a:rPr>
              <a:t>    &gt; sondern </a:t>
            </a:r>
            <a:r>
              <a:rPr lang="de-DE" altLang="de-DE" sz="1600" b="1" dirty="0">
                <a:latin typeface="Arial" pitchFamily="34" charset="0"/>
              </a:rPr>
              <a:t>Kooperation, </a:t>
            </a:r>
            <a:r>
              <a:rPr lang="de-DE" altLang="de-DE" sz="1600" b="1" dirty="0" smtClean="0">
                <a:latin typeface="Arial" pitchFamily="34" charset="0"/>
              </a:rPr>
              <a:t>Zugewandheit</a:t>
            </a:r>
            <a:r>
              <a:rPr lang="de-DE" altLang="de-DE" sz="1600" b="1" dirty="0">
                <a:latin typeface="Arial" pitchFamily="34" charset="0"/>
              </a:rPr>
              <a:t>, Empathie, Vertrauen und Wertschätzung </a:t>
            </a:r>
            <a:r>
              <a:rPr lang="de-DE" altLang="de-DE" sz="1600" dirty="0">
                <a:latin typeface="Arial" pitchFamily="34" charset="0"/>
              </a:rPr>
              <a:t>sind </a:t>
            </a:r>
            <a:r>
              <a:rPr lang="de-DE" altLang="de-DE" sz="1600" dirty="0" smtClean="0">
                <a:latin typeface="Arial" pitchFamily="34" charset="0"/>
              </a:rPr>
              <a:t/>
            </a:r>
            <a:br>
              <a:rPr lang="de-DE" altLang="de-DE" sz="1600" dirty="0" smtClean="0">
                <a:latin typeface="Arial" pitchFamily="34" charset="0"/>
              </a:rPr>
            </a:br>
            <a:r>
              <a:rPr lang="de-DE" altLang="de-DE" sz="1600" dirty="0" smtClean="0">
                <a:latin typeface="Arial" pitchFamily="34" charset="0"/>
              </a:rPr>
              <a:t>      die </a:t>
            </a:r>
            <a:r>
              <a:rPr lang="de-DE" altLang="de-DE" sz="1600" dirty="0">
                <a:latin typeface="Arial" pitchFamily="34" charset="0"/>
              </a:rPr>
              <a:t>besseren Stimulanzien </a:t>
            </a:r>
            <a:r>
              <a:rPr lang="de-DE" altLang="de-DE" sz="1600" dirty="0" smtClean="0">
                <a:latin typeface="Arial" pitchFamily="34" charset="0"/>
              </a:rPr>
              <a:t>biologischer</a:t>
            </a:r>
            <a:r>
              <a:rPr lang="de-DE" altLang="de-DE" sz="1600" dirty="0">
                <a:latin typeface="Arial" pitchFamily="34" charset="0"/>
              </a:rPr>
              <a:t>, sozialer, auch wirtschaftlicher Systeme </a:t>
            </a:r>
            <a:r>
              <a:rPr lang="de-DE" altLang="de-DE" sz="1600" dirty="0" smtClean="0">
                <a:latin typeface="Arial" pitchFamily="34" charset="0"/>
              </a:rPr>
              <a:t/>
            </a:r>
            <a:br>
              <a:rPr lang="de-DE" altLang="de-DE" sz="1600" dirty="0" smtClean="0">
                <a:latin typeface="Arial" pitchFamily="34" charset="0"/>
              </a:rPr>
            </a:br>
            <a:r>
              <a:rPr lang="de-DE" altLang="de-DE" sz="1600" dirty="0" smtClean="0">
                <a:latin typeface="Arial" pitchFamily="34" charset="0"/>
              </a:rPr>
              <a:t>      - und der sozial-kulturellen Evolution  </a:t>
            </a:r>
            <a:r>
              <a:rPr lang="de-DE" altLang="de-DE" sz="1400" dirty="0" smtClean="0">
                <a:latin typeface="Arial" pitchFamily="34" charset="0"/>
              </a:rPr>
              <a:t>(</a:t>
            </a:r>
            <a:r>
              <a:rPr lang="de-DE" altLang="de-DE" sz="1400" dirty="0">
                <a:latin typeface="Arial" pitchFamily="34" charset="0"/>
              </a:rPr>
              <a:t>Gerald Hüther, Joachim Bauer...)</a:t>
            </a:r>
            <a:endParaRPr lang="de-DE" altLang="de-DE" sz="1200" dirty="0">
              <a:latin typeface="Arial" pitchFamily="34" charset="0"/>
              <a:cs typeface="Arial" pitchFamily="34" charset="0"/>
            </a:endParaRPr>
          </a:p>
        </p:txBody>
      </p:sp>
      <p:sp>
        <p:nvSpPr>
          <p:cNvPr id="13" name="Rechteck 12"/>
          <p:cNvSpPr>
            <a:spLocks noChangeArrowheads="1"/>
          </p:cNvSpPr>
          <p:nvPr/>
        </p:nvSpPr>
        <p:spPr bwMode="auto">
          <a:xfrm>
            <a:off x="250825" y="5509796"/>
            <a:ext cx="83753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de-DE" altLang="de-DE" sz="1600" dirty="0" smtClean="0">
                <a:latin typeface="Arial" pitchFamily="34" charset="0"/>
              </a:rPr>
              <a:t>5. </a:t>
            </a:r>
            <a:r>
              <a:rPr lang="de-DE" altLang="de-DE" sz="1600" dirty="0">
                <a:latin typeface="Arial" pitchFamily="34" charset="0"/>
              </a:rPr>
              <a:t>Der Mensch ist auf „</a:t>
            </a:r>
            <a:r>
              <a:rPr lang="de-DE" altLang="de-DE" sz="1600" b="1" u="sng" dirty="0">
                <a:latin typeface="Arial" pitchFamily="34" charset="0"/>
              </a:rPr>
              <a:t>Transzendenz</a:t>
            </a:r>
            <a:r>
              <a:rPr lang="de-DE" altLang="de-DE" sz="1600" dirty="0">
                <a:latin typeface="Arial" pitchFamily="34" charset="0"/>
              </a:rPr>
              <a:t>“  </a:t>
            </a:r>
            <a:r>
              <a:rPr lang="de-DE" altLang="de-DE" sz="1600" dirty="0" smtClean="0">
                <a:latin typeface="Arial" pitchFamily="34" charset="0"/>
              </a:rPr>
              <a:t>und </a:t>
            </a:r>
            <a:r>
              <a:rPr lang="de-DE" altLang="de-DE" sz="1600" b="1" u="sng" dirty="0" smtClean="0">
                <a:latin typeface="Arial" pitchFamily="34" charset="0"/>
              </a:rPr>
              <a:t>spiritueller Werteerfahrung </a:t>
            </a:r>
            <a:r>
              <a:rPr lang="de-DE" altLang="de-DE" sz="1600" dirty="0" smtClean="0">
                <a:latin typeface="Arial" pitchFamily="34" charset="0"/>
              </a:rPr>
              <a:t>hin </a:t>
            </a:r>
            <a:r>
              <a:rPr lang="de-DE" altLang="de-DE" sz="1600" dirty="0">
                <a:latin typeface="Arial" pitchFamily="34" charset="0"/>
              </a:rPr>
              <a:t>angelegt, </a:t>
            </a:r>
            <a:r>
              <a:rPr lang="de-DE" altLang="de-DE" sz="1600" dirty="0" smtClean="0">
                <a:latin typeface="Arial" pitchFamily="34" charset="0"/>
              </a:rPr>
              <a:t/>
            </a:r>
            <a:br>
              <a:rPr lang="de-DE" altLang="de-DE" sz="1600" dirty="0" smtClean="0">
                <a:latin typeface="Arial" pitchFamily="34" charset="0"/>
              </a:rPr>
            </a:br>
            <a:r>
              <a:rPr lang="de-DE" altLang="de-DE" sz="1600" dirty="0" smtClean="0">
                <a:latin typeface="Arial" pitchFamily="34" charset="0"/>
              </a:rPr>
              <a:t>    erfährt </a:t>
            </a:r>
            <a:r>
              <a:rPr lang="de-DE" altLang="de-DE" sz="1600" dirty="0">
                <a:latin typeface="Arial" pitchFamily="34" charset="0"/>
              </a:rPr>
              <a:t>hier </a:t>
            </a:r>
            <a:r>
              <a:rPr lang="de-DE" altLang="de-DE" sz="1600" dirty="0" smtClean="0">
                <a:latin typeface="Arial" pitchFamily="34" charset="0"/>
              </a:rPr>
              <a:t>Sinngebung, Werteorientierung und Gewissensanrede</a:t>
            </a:r>
            <a:r>
              <a:rPr lang="de-DE" altLang="de-DE" sz="1600" dirty="0">
                <a:latin typeface="Arial" pitchFamily="34" charset="0"/>
              </a:rPr>
              <a:t>.</a:t>
            </a:r>
          </a:p>
        </p:txBody>
      </p:sp>
      <p:sp>
        <p:nvSpPr>
          <p:cNvPr id="10" name="Text Box 7"/>
          <p:cNvSpPr txBox="1">
            <a:spLocks noChangeArrowheads="1"/>
          </p:cNvSpPr>
          <p:nvPr/>
        </p:nvSpPr>
        <p:spPr bwMode="auto">
          <a:xfrm>
            <a:off x="242206" y="1597196"/>
            <a:ext cx="8789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de-DE" altLang="de-DE" sz="1600" dirty="0" smtClean="0">
                <a:latin typeface="Arial" pitchFamily="34" charset="0"/>
              </a:rPr>
              <a:t>1. Der Mensch ist ein </a:t>
            </a:r>
            <a:r>
              <a:rPr lang="de-DE" altLang="de-DE" sz="1600" b="1" u="sng" dirty="0" smtClean="0">
                <a:latin typeface="Arial" pitchFamily="34" charset="0"/>
              </a:rPr>
              <a:t>Sozialwesen</a:t>
            </a:r>
            <a:r>
              <a:rPr lang="de-DE" altLang="de-DE" sz="1600" dirty="0" smtClean="0">
                <a:latin typeface="Arial" pitchFamily="34" charset="0"/>
              </a:rPr>
              <a:t>: </a:t>
            </a:r>
            <a:br>
              <a:rPr lang="de-DE" altLang="de-DE" sz="1600" dirty="0" smtClean="0">
                <a:latin typeface="Arial" pitchFamily="34" charset="0"/>
              </a:rPr>
            </a:br>
            <a:r>
              <a:rPr lang="de-DE" altLang="de-DE" sz="1600" dirty="0" smtClean="0">
                <a:latin typeface="Arial" pitchFamily="34" charset="0"/>
              </a:rPr>
              <a:t>    &gt; kann nur in Beziehung, in Gemeinschaft leben, glücklich werden</a:t>
            </a:r>
            <a:r>
              <a:rPr lang="de-DE" altLang="de-DE" sz="1200" dirty="0" smtClean="0">
                <a:latin typeface="Arial" pitchFamily="34" charset="0"/>
                <a:cs typeface="Arial" pitchFamily="34" charset="0"/>
              </a:rPr>
              <a:t> </a:t>
            </a:r>
            <a:r>
              <a:rPr lang="de-DE" altLang="de-DE" sz="1600" dirty="0" smtClean="0">
                <a:latin typeface="Arial" pitchFamily="34" charset="0"/>
              </a:rPr>
              <a:t/>
            </a:r>
            <a:br>
              <a:rPr lang="de-DE" altLang="de-DE" sz="1600" dirty="0" smtClean="0">
                <a:latin typeface="Arial" pitchFamily="34" charset="0"/>
              </a:rPr>
            </a:br>
            <a:r>
              <a:rPr lang="de-DE" altLang="de-DE" sz="1600" dirty="0" smtClean="0">
                <a:latin typeface="Arial" pitchFamily="34" charset="0"/>
              </a:rPr>
              <a:t>    &gt; braucht Ethik, sich Regeln gebende Sozietät  </a:t>
            </a:r>
            <a:r>
              <a:rPr lang="de-DE" altLang="de-DE" sz="1400" dirty="0" smtClean="0">
                <a:latin typeface="Arial" pitchFamily="34" charset="0"/>
              </a:rPr>
              <a:t>(Gemeinschaft, Staat)</a:t>
            </a:r>
            <a:endParaRPr lang="de-DE" altLang="de-DE" sz="1400" dirty="0">
              <a:latin typeface="Arial" pitchFamily="34" charset="0"/>
            </a:endParaRPr>
          </a:p>
        </p:txBody>
      </p:sp>
      <p:sp>
        <p:nvSpPr>
          <p:cNvPr id="4" name="Textfeld 3"/>
          <p:cNvSpPr txBox="1"/>
          <p:nvPr/>
        </p:nvSpPr>
        <p:spPr>
          <a:xfrm>
            <a:off x="899592" y="674005"/>
            <a:ext cx="6696744" cy="861774"/>
          </a:xfrm>
          <a:prstGeom prst="rect">
            <a:avLst/>
          </a:prstGeom>
          <a:noFill/>
          <a:ln>
            <a:solidFill>
              <a:schemeClr val="tx1"/>
            </a:solidFill>
          </a:ln>
        </p:spPr>
        <p:txBody>
          <a:bodyPr wrap="square" rtlCol="0">
            <a:spAutoFit/>
          </a:bodyPr>
          <a:lstStyle/>
          <a:p>
            <a:pPr algn="ctr"/>
            <a:r>
              <a:rPr lang="de-DE" u="sng" dirty="0" smtClean="0">
                <a:latin typeface="Calibri" panose="020F0502020204030204" pitchFamily="34" charset="0"/>
              </a:rPr>
              <a:t>Das ganzheitliche Menschenbild:</a:t>
            </a:r>
            <a:br>
              <a:rPr lang="de-DE" u="sng" dirty="0" smtClean="0">
                <a:latin typeface="Calibri" panose="020F0502020204030204" pitchFamily="34" charset="0"/>
              </a:rPr>
            </a:br>
            <a:r>
              <a:rPr lang="de-DE" sz="1600" dirty="0" smtClean="0">
                <a:latin typeface="Calibri" panose="020F0502020204030204" pitchFamily="34" charset="0"/>
              </a:rPr>
              <a:t>Weisheiten der alten Kulturen, der Religionen, der Bibel, der Philosophien, </a:t>
            </a:r>
            <a:br>
              <a:rPr lang="de-DE" sz="1600" dirty="0" smtClean="0">
                <a:latin typeface="Calibri" panose="020F0502020204030204" pitchFamily="34" charset="0"/>
              </a:rPr>
            </a:br>
            <a:r>
              <a:rPr lang="de-DE" sz="1600" dirty="0" smtClean="0">
                <a:latin typeface="Calibri" panose="020F0502020204030204" pitchFamily="34" charset="0"/>
              </a:rPr>
              <a:t>alter und neuer anthropologischer Erkenntnisse:</a:t>
            </a:r>
            <a:endParaRPr lang="de-DE" sz="1600" dirty="0">
              <a:latin typeface="Calibri" panose="020F0502020204030204" pitchFamily="34" charset="0"/>
            </a:endParaRPr>
          </a:p>
        </p:txBody>
      </p:sp>
    </p:spTree>
    <p:extLst>
      <p:ext uri="{BB962C8B-B14F-4D97-AF65-F5344CB8AC3E}">
        <p14:creationId xmlns:p14="http://schemas.microsoft.com/office/powerpoint/2010/main" val="18687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0"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5536" y="1484784"/>
            <a:ext cx="3888432" cy="432048"/>
          </a:xfrm>
        </p:spPr>
        <p:txBody>
          <a:bodyPr/>
          <a:lstStyle/>
          <a:p>
            <a:r>
              <a:rPr lang="de-DE" sz="1800" u="sng" dirty="0" smtClean="0"/>
              <a:t>These</a:t>
            </a:r>
            <a:r>
              <a:rPr lang="de-DE" sz="1800" dirty="0" smtClean="0"/>
              <a:t>:</a:t>
            </a:r>
            <a:endParaRPr lang="de-DE" sz="1800" dirty="0"/>
          </a:p>
        </p:txBody>
      </p:sp>
      <p:sp>
        <p:nvSpPr>
          <p:cNvPr id="3" name="Textfeld 2"/>
          <p:cNvSpPr txBox="1"/>
          <p:nvPr/>
        </p:nvSpPr>
        <p:spPr>
          <a:xfrm>
            <a:off x="283302" y="2325073"/>
            <a:ext cx="4464496" cy="1200329"/>
          </a:xfrm>
          <a:prstGeom prst="rect">
            <a:avLst/>
          </a:prstGeom>
          <a:noFill/>
          <a:ln>
            <a:solidFill>
              <a:schemeClr val="tx1"/>
            </a:solidFill>
          </a:ln>
        </p:spPr>
        <p:txBody>
          <a:bodyPr wrap="square" rtlCol="0">
            <a:spAutoFit/>
          </a:bodyPr>
          <a:lstStyle/>
          <a:p>
            <a:pPr algn="ctr"/>
            <a:r>
              <a:rPr lang="de-DE" b="1" i="1" dirty="0"/>
              <a:t>Nur wenn wir uns </a:t>
            </a:r>
            <a:r>
              <a:rPr lang="de-DE" b="1" i="1" dirty="0" smtClean="0"/>
              <a:t>wieder </a:t>
            </a:r>
            <a:r>
              <a:rPr lang="de-DE" b="1" i="1" dirty="0"/>
              <a:t>auf unser wahres Menschsein </a:t>
            </a:r>
            <a:r>
              <a:rPr lang="de-DE" b="1" i="1" dirty="0" smtClean="0"/>
              <a:t>besinnen</a:t>
            </a:r>
          </a:p>
          <a:p>
            <a:pPr algn="ctr"/>
            <a:r>
              <a:rPr lang="de-DE" b="1" i="1" dirty="0" smtClean="0"/>
              <a:t>werden wir die Krise unserer Zivilisation bewältigen.</a:t>
            </a:r>
            <a:endParaRPr lang="de-DE" b="1" i="1" dirty="0"/>
          </a:p>
        </p:txBody>
      </p:sp>
      <p:pic>
        <p:nvPicPr>
          <p:cNvPr id="8194" name="Picture 2" descr="C:\Users\Winkelmann\Documents\Daten\Winkelmann-Bilder\Grafiken\Meditation\Hö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768" y="1124744"/>
            <a:ext cx="3799841"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2DDC90BB-70F1-4253-81F5-FE49F7AF6FD4}" type="slidenum">
              <a:rPr lang="de-DE" smtClean="0"/>
              <a:t>21</a:t>
            </a:fld>
            <a:endParaRPr lang="de-DE" dirty="0"/>
          </a:p>
        </p:txBody>
      </p:sp>
    </p:spTree>
    <p:extLst>
      <p:ext uri="{BB962C8B-B14F-4D97-AF65-F5344CB8AC3E}">
        <p14:creationId xmlns:p14="http://schemas.microsoft.com/office/powerpoint/2010/main" val="21491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heel(1)">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67544" y="404664"/>
            <a:ext cx="8229600" cy="547464"/>
          </a:xfrm>
        </p:spPr>
        <p:txBody>
          <a:bodyPr/>
          <a:lstStyle/>
          <a:p>
            <a:r>
              <a:rPr lang="de-DE" sz="2000" b="1" u="sng" dirty="0" smtClean="0"/>
              <a:t>2. Umbau unseres Wirtschaftssystems</a:t>
            </a:r>
            <a:endParaRPr lang="de-DE" sz="2000" b="1" u="sng" dirty="0"/>
          </a:p>
        </p:txBody>
      </p:sp>
      <p:sp>
        <p:nvSpPr>
          <p:cNvPr id="3" name="Textfeld 2"/>
          <p:cNvSpPr txBox="1"/>
          <p:nvPr/>
        </p:nvSpPr>
        <p:spPr>
          <a:xfrm>
            <a:off x="1043608" y="1228110"/>
            <a:ext cx="6984776" cy="369332"/>
          </a:xfrm>
          <a:prstGeom prst="rect">
            <a:avLst/>
          </a:prstGeom>
          <a:noFill/>
        </p:spPr>
        <p:txBody>
          <a:bodyPr wrap="square" rtlCol="0">
            <a:spAutoFit/>
          </a:bodyPr>
          <a:lstStyle/>
          <a:p>
            <a:pPr algn="ctr"/>
            <a:r>
              <a:rPr lang="de-DE" b="1" i="1" dirty="0" smtClean="0"/>
              <a:t>Was müsste umgebaut werden?</a:t>
            </a:r>
            <a:endParaRPr lang="de-DE" b="1" i="1" dirty="0"/>
          </a:p>
        </p:txBody>
      </p:sp>
      <p:sp>
        <p:nvSpPr>
          <p:cNvPr id="4" name="Textfeld 3"/>
          <p:cNvSpPr txBox="1"/>
          <p:nvPr/>
        </p:nvSpPr>
        <p:spPr>
          <a:xfrm>
            <a:off x="427890" y="2570681"/>
            <a:ext cx="7848872" cy="492443"/>
          </a:xfrm>
          <a:prstGeom prst="rect">
            <a:avLst/>
          </a:prstGeom>
          <a:noFill/>
        </p:spPr>
        <p:txBody>
          <a:bodyPr wrap="square" rtlCol="0">
            <a:spAutoFit/>
          </a:bodyPr>
          <a:lstStyle/>
          <a:p>
            <a:r>
              <a:rPr lang="de-DE" b="1" u="sng" dirty="0" smtClean="0"/>
              <a:t>Änderungen auf drei Ebenen</a:t>
            </a:r>
            <a:r>
              <a:rPr lang="de-DE" sz="800" dirty="0" smtClean="0"/>
              <a:t>   </a:t>
            </a:r>
          </a:p>
          <a:p>
            <a:r>
              <a:rPr lang="de-DE" sz="800" dirty="0" smtClean="0"/>
              <a:t>     </a:t>
            </a:r>
          </a:p>
        </p:txBody>
      </p:sp>
      <p:sp>
        <p:nvSpPr>
          <p:cNvPr id="6" name="Rechteck 5"/>
          <p:cNvSpPr/>
          <p:nvPr/>
        </p:nvSpPr>
        <p:spPr>
          <a:xfrm>
            <a:off x="395536" y="4285201"/>
            <a:ext cx="7776864" cy="369332"/>
          </a:xfrm>
          <a:prstGeom prst="rect">
            <a:avLst/>
          </a:prstGeom>
        </p:spPr>
        <p:txBody>
          <a:bodyPr wrap="square">
            <a:spAutoFit/>
          </a:bodyPr>
          <a:lstStyle/>
          <a:p>
            <a:r>
              <a:rPr lang="de-DE" dirty="0" smtClean="0"/>
              <a:t>3. Entwicklung </a:t>
            </a:r>
            <a:r>
              <a:rPr lang="de-DE" dirty="0"/>
              <a:t>einer postkapitalistischen Ökonomie</a:t>
            </a:r>
          </a:p>
        </p:txBody>
      </p:sp>
      <p:sp>
        <p:nvSpPr>
          <p:cNvPr id="7" name="Rechteck 6"/>
          <p:cNvSpPr/>
          <p:nvPr/>
        </p:nvSpPr>
        <p:spPr>
          <a:xfrm>
            <a:off x="395536" y="3690977"/>
            <a:ext cx="6912768" cy="369332"/>
          </a:xfrm>
          <a:prstGeom prst="rect">
            <a:avLst/>
          </a:prstGeom>
        </p:spPr>
        <p:txBody>
          <a:bodyPr wrap="square">
            <a:spAutoFit/>
          </a:bodyPr>
          <a:lstStyle/>
          <a:p>
            <a:r>
              <a:rPr lang="de-DE" dirty="0" smtClean="0"/>
              <a:t>2. Änderungen </a:t>
            </a:r>
            <a:r>
              <a:rPr lang="de-DE" dirty="0"/>
              <a:t>in der Lebensweise der Menschen,</a:t>
            </a:r>
          </a:p>
        </p:txBody>
      </p:sp>
      <p:sp>
        <p:nvSpPr>
          <p:cNvPr id="8" name="Rechteck 7"/>
          <p:cNvSpPr/>
          <p:nvPr/>
        </p:nvSpPr>
        <p:spPr>
          <a:xfrm>
            <a:off x="395536" y="3105835"/>
            <a:ext cx="8352928" cy="369332"/>
          </a:xfrm>
          <a:prstGeom prst="rect">
            <a:avLst/>
          </a:prstGeom>
        </p:spPr>
        <p:txBody>
          <a:bodyPr wrap="square">
            <a:spAutoFit/>
          </a:bodyPr>
          <a:lstStyle/>
          <a:p>
            <a:r>
              <a:rPr lang="de-DE" dirty="0" smtClean="0"/>
              <a:t>1. Änderungen </a:t>
            </a:r>
            <a:r>
              <a:rPr lang="de-DE" dirty="0"/>
              <a:t>im gegenwärtigen System der Sozialen Marktwirtschaft</a:t>
            </a:r>
          </a:p>
        </p:txBody>
      </p:sp>
      <p:sp>
        <p:nvSpPr>
          <p:cNvPr id="9" name="Foliennummernplatzhalter 8"/>
          <p:cNvSpPr>
            <a:spLocks noGrp="1"/>
          </p:cNvSpPr>
          <p:nvPr>
            <p:ph type="sldNum" sz="quarter" idx="12"/>
          </p:nvPr>
        </p:nvSpPr>
        <p:spPr/>
        <p:txBody>
          <a:bodyPr/>
          <a:lstStyle/>
          <a:p>
            <a:fld id="{2DDC90BB-70F1-4253-81F5-FE49F7AF6FD4}" type="slidenum">
              <a:rPr lang="de-DE" smtClean="0"/>
              <a:t>22</a:t>
            </a:fld>
            <a:endParaRPr lang="de-DE" dirty="0"/>
          </a:p>
        </p:txBody>
      </p:sp>
    </p:spTree>
    <p:extLst>
      <p:ext uri="{BB962C8B-B14F-4D97-AF65-F5344CB8AC3E}">
        <p14:creationId xmlns:p14="http://schemas.microsoft.com/office/powerpoint/2010/main" val="27807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7839" y="260648"/>
            <a:ext cx="8831771" cy="576064"/>
          </a:xfrm>
        </p:spPr>
        <p:txBody>
          <a:bodyPr>
            <a:noAutofit/>
          </a:bodyPr>
          <a:lstStyle/>
          <a:p>
            <a:pPr lvl="0"/>
            <a:r>
              <a:rPr lang="de-DE" sz="1800" b="1" u="sng" dirty="0" smtClean="0"/>
              <a:t>1. Mögliche Änderungen im System einer Sozial-ökologischen Marktwirtschaft</a:t>
            </a:r>
            <a:endParaRPr lang="de-DE" sz="1800" dirty="0"/>
          </a:p>
        </p:txBody>
      </p:sp>
      <p:sp>
        <p:nvSpPr>
          <p:cNvPr id="4" name="Rechteck 3"/>
          <p:cNvSpPr/>
          <p:nvPr/>
        </p:nvSpPr>
        <p:spPr>
          <a:xfrm>
            <a:off x="327974" y="892286"/>
            <a:ext cx="8445642" cy="369332"/>
          </a:xfrm>
          <a:prstGeom prst="rect">
            <a:avLst/>
          </a:prstGeom>
        </p:spPr>
        <p:txBody>
          <a:bodyPr wrap="square">
            <a:spAutoFit/>
          </a:bodyPr>
          <a:lstStyle/>
          <a:p>
            <a:pPr marL="285750" lvl="0" indent="-285750">
              <a:buFont typeface="Wingdings" panose="05000000000000000000" pitchFamily="2" charset="2"/>
              <a:buChar char="Ø"/>
            </a:pPr>
            <a:r>
              <a:rPr lang="de-DE" dirty="0" smtClean="0"/>
              <a:t>Verabschiedung </a:t>
            </a:r>
            <a:r>
              <a:rPr lang="de-DE" dirty="0"/>
              <a:t>vom Irrglauben ständigen wirtschaftlichen </a:t>
            </a:r>
            <a:r>
              <a:rPr lang="de-DE" dirty="0" smtClean="0"/>
              <a:t>Wachstums</a:t>
            </a:r>
          </a:p>
        </p:txBody>
      </p:sp>
      <p:sp>
        <p:nvSpPr>
          <p:cNvPr id="3" name="Foliennummernplatzhalter 2"/>
          <p:cNvSpPr>
            <a:spLocks noGrp="1"/>
          </p:cNvSpPr>
          <p:nvPr>
            <p:ph type="sldNum" sz="quarter" idx="12"/>
          </p:nvPr>
        </p:nvSpPr>
        <p:spPr/>
        <p:txBody>
          <a:bodyPr/>
          <a:lstStyle/>
          <a:p>
            <a:fld id="{810AB4C5-B149-4B26-9E2C-A7FCE9635AAA}" type="slidenum">
              <a:rPr lang="de-DE" smtClean="0"/>
              <a:t>23</a:t>
            </a:fld>
            <a:endParaRPr lang="de-DE" dirty="0"/>
          </a:p>
        </p:txBody>
      </p:sp>
      <p:sp>
        <p:nvSpPr>
          <p:cNvPr id="5" name="Rechteck 4"/>
          <p:cNvSpPr/>
          <p:nvPr/>
        </p:nvSpPr>
        <p:spPr>
          <a:xfrm>
            <a:off x="314429" y="5157192"/>
            <a:ext cx="8756256" cy="923330"/>
          </a:xfrm>
          <a:prstGeom prst="rect">
            <a:avLst/>
          </a:prstGeom>
        </p:spPr>
        <p:txBody>
          <a:bodyPr wrap="square">
            <a:spAutoFit/>
          </a:bodyPr>
          <a:lstStyle/>
          <a:p>
            <a:pPr marL="285750" lvl="0" indent="-285750">
              <a:buFont typeface="Wingdings" panose="05000000000000000000" pitchFamily="2" charset="2"/>
              <a:buChar char="Ø"/>
            </a:pPr>
            <a:r>
              <a:rPr lang="de-DE" dirty="0"/>
              <a:t>Förderung einer ganzheitlichen Werte-, Umwelt- und Friedensbildung vom Kindergarten bis zu den Hochschulen und in den Medien</a:t>
            </a:r>
          </a:p>
          <a:p>
            <a:pPr marL="285750" lvl="0" indent="-285750">
              <a:buFont typeface="Wingdings" panose="05000000000000000000" pitchFamily="2" charset="2"/>
              <a:buChar char="Ø"/>
            </a:pPr>
            <a:r>
              <a:rPr lang="de-DE" dirty="0"/>
              <a:t>… </a:t>
            </a:r>
          </a:p>
        </p:txBody>
      </p:sp>
      <p:sp>
        <p:nvSpPr>
          <p:cNvPr id="6" name="Rechteck 5"/>
          <p:cNvSpPr/>
          <p:nvPr/>
        </p:nvSpPr>
        <p:spPr>
          <a:xfrm>
            <a:off x="327974" y="4787860"/>
            <a:ext cx="8611301" cy="369332"/>
          </a:xfrm>
          <a:prstGeom prst="rect">
            <a:avLst/>
          </a:prstGeom>
        </p:spPr>
        <p:txBody>
          <a:bodyPr wrap="square">
            <a:spAutoFit/>
          </a:bodyPr>
          <a:lstStyle/>
          <a:p>
            <a:pPr marL="285750" lvl="0" indent="-285750">
              <a:buFont typeface="Wingdings" panose="05000000000000000000" pitchFamily="2" charset="2"/>
              <a:buChar char="Ø"/>
            </a:pPr>
            <a:r>
              <a:rPr lang="de-DE" dirty="0"/>
              <a:t>Ausbau öffentlicher Verkehrsmittel; Entprivatisierung der Öffentlichen Güter</a:t>
            </a:r>
          </a:p>
        </p:txBody>
      </p:sp>
      <p:sp>
        <p:nvSpPr>
          <p:cNvPr id="7" name="Rechteck 6"/>
          <p:cNvSpPr/>
          <p:nvPr/>
        </p:nvSpPr>
        <p:spPr>
          <a:xfrm>
            <a:off x="327974" y="4410811"/>
            <a:ext cx="8311600" cy="369332"/>
          </a:xfrm>
          <a:prstGeom prst="rect">
            <a:avLst/>
          </a:prstGeom>
        </p:spPr>
        <p:txBody>
          <a:bodyPr wrap="square">
            <a:spAutoFit/>
          </a:bodyPr>
          <a:lstStyle/>
          <a:p>
            <a:pPr marL="285750" lvl="0" indent="-285750">
              <a:buFont typeface="Wingdings" panose="05000000000000000000" pitchFamily="2" charset="2"/>
              <a:buChar char="Ø"/>
            </a:pPr>
            <a:r>
              <a:rPr lang="de-DE" dirty="0"/>
              <a:t>Umstieg und konsequente Förderung der biologischen Landwirtschaft</a:t>
            </a:r>
          </a:p>
        </p:txBody>
      </p:sp>
      <p:sp>
        <p:nvSpPr>
          <p:cNvPr id="8" name="Rechteck 7"/>
          <p:cNvSpPr/>
          <p:nvPr/>
        </p:nvSpPr>
        <p:spPr>
          <a:xfrm>
            <a:off x="327975" y="4027716"/>
            <a:ext cx="8289078" cy="369332"/>
          </a:xfrm>
          <a:prstGeom prst="rect">
            <a:avLst/>
          </a:prstGeom>
        </p:spPr>
        <p:txBody>
          <a:bodyPr wrap="square">
            <a:spAutoFit/>
          </a:bodyPr>
          <a:lstStyle/>
          <a:p>
            <a:pPr marL="285750" lvl="0" indent="-285750">
              <a:buFont typeface="Wingdings" panose="05000000000000000000" pitchFamily="2" charset="2"/>
              <a:buChar char="Ø"/>
            </a:pPr>
            <a:r>
              <a:rPr lang="de-DE" dirty="0"/>
              <a:t>Umstieg auf Kreislaufwirtschaft, Wiederverwendung aller Ressourcen </a:t>
            </a:r>
          </a:p>
        </p:txBody>
      </p:sp>
      <p:sp>
        <p:nvSpPr>
          <p:cNvPr id="9" name="Rechteck 8"/>
          <p:cNvSpPr/>
          <p:nvPr/>
        </p:nvSpPr>
        <p:spPr>
          <a:xfrm>
            <a:off x="327974" y="3658384"/>
            <a:ext cx="8263173" cy="369332"/>
          </a:xfrm>
          <a:prstGeom prst="rect">
            <a:avLst/>
          </a:prstGeom>
        </p:spPr>
        <p:txBody>
          <a:bodyPr wrap="square">
            <a:spAutoFit/>
          </a:bodyPr>
          <a:lstStyle/>
          <a:p>
            <a:pPr marL="285750" lvl="0" indent="-285750">
              <a:buFont typeface="Wingdings" panose="05000000000000000000" pitchFamily="2" charset="2"/>
              <a:buChar char="Ø"/>
            </a:pPr>
            <a:r>
              <a:rPr lang="de-DE" dirty="0"/>
              <a:t>Durchsetzung konsequenter Ökosteuer, CO2-Steuer, Plastiksteuer u.ä.</a:t>
            </a:r>
          </a:p>
        </p:txBody>
      </p:sp>
      <p:sp>
        <p:nvSpPr>
          <p:cNvPr id="10" name="Rechteck 9"/>
          <p:cNvSpPr/>
          <p:nvPr/>
        </p:nvSpPr>
        <p:spPr>
          <a:xfrm>
            <a:off x="327975" y="3022669"/>
            <a:ext cx="8531500" cy="646331"/>
          </a:xfrm>
          <a:prstGeom prst="rect">
            <a:avLst/>
          </a:prstGeom>
        </p:spPr>
        <p:txBody>
          <a:bodyPr wrap="square">
            <a:spAutoFit/>
          </a:bodyPr>
          <a:lstStyle/>
          <a:p>
            <a:pPr marL="285750" lvl="0" indent="-285750">
              <a:buFont typeface="Wingdings" panose="05000000000000000000" pitchFamily="2" charset="2"/>
              <a:buChar char="Ø"/>
            </a:pPr>
            <a:r>
              <a:rPr lang="de-DE" dirty="0"/>
              <a:t>Aufgabe falscher Subventionen, z.B. der Kohle- und Atomindustrie, </a:t>
            </a:r>
            <a:r>
              <a:rPr lang="de-DE" dirty="0" smtClean="0"/>
              <a:t/>
            </a:r>
            <a:br>
              <a:rPr lang="de-DE" dirty="0" smtClean="0"/>
            </a:br>
            <a:r>
              <a:rPr lang="de-DE" dirty="0" smtClean="0"/>
              <a:t>des </a:t>
            </a:r>
            <a:r>
              <a:rPr lang="de-DE" dirty="0"/>
              <a:t>Flugbenzins </a:t>
            </a:r>
          </a:p>
        </p:txBody>
      </p:sp>
      <p:sp>
        <p:nvSpPr>
          <p:cNvPr id="11" name="Rechteck 10"/>
          <p:cNvSpPr/>
          <p:nvPr/>
        </p:nvSpPr>
        <p:spPr>
          <a:xfrm>
            <a:off x="327975" y="2376338"/>
            <a:ext cx="8593961" cy="646331"/>
          </a:xfrm>
          <a:prstGeom prst="rect">
            <a:avLst/>
          </a:prstGeom>
        </p:spPr>
        <p:txBody>
          <a:bodyPr wrap="square">
            <a:spAutoFit/>
          </a:bodyPr>
          <a:lstStyle/>
          <a:p>
            <a:pPr marL="285750" lvl="0" indent="-285750">
              <a:buFont typeface="Wingdings" panose="05000000000000000000" pitchFamily="2" charset="2"/>
              <a:buChar char="Ø"/>
            </a:pPr>
            <a:r>
              <a:rPr lang="de-DE" dirty="0"/>
              <a:t>Schnellstmöglicher Umstieg auf regenerative Energie</a:t>
            </a:r>
            <a:r>
              <a:rPr lang="de-DE" dirty="0" smtClean="0"/>
              <a:t>, drastische </a:t>
            </a:r>
            <a:r>
              <a:rPr lang="de-DE" dirty="0"/>
              <a:t>Senkung des Energieverbrauchs</a:t>
            </a:r>
          </a:p>
        </p:txBody>
      </p:sp>
      <p:sp>
        <p:nvSpPr>
          <p:cNvPr id="12" name="Rechteck 11"/>
          <p:cNvSpPr/>
          <p:nvPr/>
        </p:nvSpPr>
        <p:spPr>
          <a:xfrm>
            <a:off x="307738" y="1667118"/>
            <a:ext cx="8283409" cy="646331"/>
          </a:xfrm>
          <a:prstGeom prst="rect">
            <a:avLst/>
          </a:prstGeom>
        </p:spPr>
        <p:txBody>
          <a:bodyPr wrap="square">
            <a:spAutoFit/>
          </a:bodyPr>
          <a:lstStyle/>
          <a:p>
            <a:pPr marL="285750" lvl="0" indent="-285750">
              <a:buFont typeface="Wingdings" panose="05000000000000000000" pitchFamily="2" charset="2"/>
              <a:buChar char="Ø"/>
            </a:pPr>
            <a:r>
              <a:rPr lang="de-DE" dirty="0" smtClean="0"/>
              <a:t>Entmachtung der internationalen Großkonzerne; Förderung der Klein- und Mittelständigen Wirtschaft</a:t>
            </a:r>
            <a:endParaRPr lang="de-DE" dirty="0"/>
          </a:p>
        </p:txBody>
      </p:sp>
      <p:sp>
        <p:nvSpPr>
          <p:cNvPr id="13" name="Rechteck 12"/>
          <p:cNvSpPr/>
          <p:nvPr/>
        </p:nvSpPr>
        <p:spPr>
          <a:xfrm>
            <a:off x="327975" y="1268760"/>
            <a:ext cx="8063266" cy="369332"/>
          </a:xfrm>
          <a:prstGeom prst="rect">
            <a:avLst/>
          </a:prstGeom>
        </p:spPr>
        <p:txBody>
          <a:bodyPr wrap="square">
            <a:spAutoFit/>
          </a:bodyPr>
          <a:lstStyle/>
          <a:p>
            <a:pPr marL="285750" lvl="0" indent="-285750">
              <a:buFont typeface="Wingdings" panose="05000000000000000000" pitchFamily="2" charset="2"/>
              <a:buChar char="Ø"/>
            </a:pPr>
            <a:r>
              <a:rPr lang="de-DE" dirty="0"/>
              <a:t>Primat der Politik gegenüber der Wirtschaft durchsetzen </a:t>
            </a:r>
          </a:p>
        </p:txBody>
      </p:sp>
    </p:spTree>
    <p:extLst>
      <p:ext uri="{BB962C8B-B14F-4D97-AF65-F5344CB8AC3E}">
        <p14:creationId xmlns:p14="http://schemas.microsoft.com/office/powerpoint/2010/main" val="17217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332656"/>
            <a:ext cx="6929250" cy="458018"/>
          </a:xfrm>
        </p:spPr>
        <p:txBody>
          <a:bodyPr>
            <a:noAutofit/>
          </a:bodyPr>
          <a:lstStyle/>
          <a:p>
            <a:pPr lvl="0"/>
            <a:r>
              <a:rPr lang="de-DE" sz="1800" b="1" u="sng" dirty="0" smtClean="0"/>
              <a:t>2. Änderungen in der Lebensweise der Menschen</a:t>
            </a:r>
            <a:endParaRPr lang="de-DE" sz="1800" dirty="0"/>
          </a:p>
        </p:txBody>
      </p:sp>
      <p:sp>
        <p:nvSpPr>
          <p:cNvPr id="4" name="Rechteck 3"/>
          <p:cNvSpPr/>
          <p:nvPr/>
        </p:nvSpPr>
        <p:spPr>
          <a:xfrm>
            <a:off x="323528" y="980728"/>
            <a:ext cx="8336446" cy="2585323"/>
          </a:xfrm>
          <a:prstGeom prst="rect">
            <a:avLst/>
          </a:prstGeom>
        </p:spPr>
        <p:txBody>
          <a:bodyPr wrap="square">
            <a:spAutoFit/>
          </a:bodyPr>
          <a:lstStyle/>
          <a:p>
            <a:pPr marL="285750" lvl="0" indent="-285750">
              <a:buFont typeface="Wingdings" panose="05000000000000000000" pitchFamily="2" charset="2"/>
              <a:buChar char="Ø"/>
            </a:pPr>
            <a:r>
              <a:rPr lang="de-DE" dirty="0"/>
              <a:t>Das materielle Verbrauchen von Ressourcen und </a:t>
            </a:r>
            <a:r>
              <a:rPr lang="de-DE" dirty="0" smtClean="0"/>
              <a:t>Gütern so </a:t>
            </a:r>
            <a:r>
              <a:rPr lang="de-DE" dirty="0"/>
              <a:t>gering wie möglich </a:t>
            </a:r>
            <a:r>
              <a:rPr lang="de-DE" dirty="0" smtClean="0"/>
              <a:t>halten </a:t>
            </a:r>
          </a:p>
          <a:p>
            <a:pPr marL="285750" lvl="0" indent="-285750">
              <a:buFont typeface="Wingdings" panose="05000000000000000000" pitchFamily="2" charset="2"/>
              <a:buChar char="Ø"/>
            </a:pPr>
            <a:r>
              <a:rPr lang="de-DE" dirty="0" smtClean="0"/>
              <a:t>Wo </a:t>
            </a:r>
            <a:r>
              <a:rPr lang="de-DE" dirty="0"/>
              <a:t>möglich, gemeinsames Nutzen, </a:t>
            </a:r>
            <a:r>
              <a:rPr lang="de-DE" dirty="0" smtClean="0"/>
              <a:t>reparieren statt </a:t>
            </a:r>
            <a:r>
              <a:rPr lang="de-DE" dirty="0"/>
              <a:t>neu kaufen </a:t>
            </a:r>
            <a:r>
              <a:rPr lang="de-DE" dirty="0" smtClean="0"/>
              <a:t/>
            </a:r>
            <a:br>
              <a:rPr lang="de-DE" dirty="0" smtClean="0"/>
            </a:br>
            <a:r>
              <a:rPr lang="de-DE" dirty="0" smtClean="0"/>
              <a:t>und </a:t>
            </a:r>
            <a:r>
              <a:rPr lang="de-DE" dirty="0"/>
              <a:t>alles für sich haben </a:t>
            </a:r>
            <a:r>
              <a:rPr lang="de-DE" dirty="0" smtClean="0"/>
              <a:t>wollen </a:t>
            </a:r>
          </a:p>
          <a:p>
            <a:pPr marL="285750" lvl="0" indent="-285750">
              <a:buFont typeface="Wingdings" panose="05000000000000000000" pitchFamily="2" charset="2"/>
              <a:buChar char="Ø"/>
            </a:pPr>
            <a:r>
              <a:rPr lang="de-DE" dirty="0" smtClean="0"/>
              <a:t>Drastisches </a:t>
            </a:r>
            <a:r>
              <a:rPr lang="de-DE" dirty="0"/>
              <a:t>Reduzieren oder Vermeiden von Flugreisen </a:t>
            </a:r>
            <a:endParaRPr lang="de-DE" dirty="0" smtClean="0"/>
          </a:p>
          <a:p>
            <a:pPr marL="285750" lvl="0" indent="-285750">
              <a:buFont typeface="Wingdings" panose="05000000000000000000" pitchFamily="2" charset="2"/>
              <a:buChar char="Ø"/>
            </a:pPr>
            <a:r>
              <a:rPr lang="de-DE" dirty="0" smtClean="0"/>
              <a:t>Umstieg </a:t>
            </a:r>
            <a:r>
              <a:rPr lang="de-DE" dirty="0"/>
              <a:t>auf die kleinsten PKWs, </a:t>
            </a:r>
            <a:r>
              <a:rPr lang="de-DE" dirty="0" smtClean="0"/>
              <a:t/>
            </a:r>
            <a:br>
              <a:rPr lang="de-DE" dirty="0" smtClean="0"/>
            </a:br>
            <a:r>
              <a:rPr lang="de-DE" dirty="0" smtClean="0"/>
              <a:t>Elektroauto</a:t>
            </a:r>
            <a:r>
              <a:rPr lang="de-DE" dirty="0"/>
              <a:t>, Fahrrad u.ä</a:t>
            </a:r>
            <a:r>
              <a:rPr lang="de-DE" dirty="0" smtClean="0"/>
              <a:t>. </a:t>
            </a:r>
          </a:p>
          <a:p>
            <a:pPr marL="285750" lvl="0" indent="-285750">
              <a:buFont typeface="Wingdings" panose="05000000000000000000" pitchFamily="2" charset="2"/>
              <a:buChar char="Ø"/>
            </a:pPr>
            <a:r>
              <a:rPr lang="de-DE" dirty="0" smtClean="0"/>
              <a:t>Soweit </a:t>
            </a:r>
            <a:r>
              <a:rPr lang="de-DE" dirty="0"/>
              <a:t>wie möglich öffentliche </a:t>
            </a:r>
            <a:r>
              <a:rPr lang="de-DE" dirty="0" smtClean="0"/>
              <a:t/>
            </a:r>
            <a:br>
              <a:rPr lang="de-DE" dirty="0" smtClean="0"/>
            </a:br>
            <a:r>
              <a:rPr lang="de-DE" dirty="0" smtClean="0"/>
              <a:t>Verkehrsmittel nutzen </a:t>
            </a:r>
          </a:p>
        </p:txBody>
      </p:sp>
      <p:sp>
        <p:nvSpPr>
          <p:cNvPr id="3" name="Foliennummernplatzhalter 2"/>
          <p:cNvSpPr>
            <a:spLocks noGrp="1"/>
          </p:cNvSpPr>
          <p:nvPr>
            <p:ph type="sldNum" sz="quarter" idx="12"/>
          </p:nvPr>
        </p:nvSpPr>
        <p:spPr/>
        <p:txBody>
          <a:bodyPr/>
          <a:lstStyle/>
          <a:p>
            <a:fld id="{810AB4C5-B149-4B26-9E2C-A7FCE9635AAA}" type="slidenum">
              <a:rPr lang="de-DE" smtClean="0"/>
              <a:t>24</a:t>
            </a:fld>
            <a:endParaRPr lang="de-DE"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7" name="Rectangle 3"/>
          <p:cNvSpPr>
            <a:spLocks noChangeArrowheads="1"/>
          </p:cNvSpPr>
          <p:nvPr/>
        </p:nvSpPr>
        <p:spPr bwMode="auto">
          <a:xfrm>
            <a:off x="1323398" y="5373216"/>
            <a:ext cx="6336705"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Merke</a:t>
            </a:r>
            <a:r>
              <a:rPr kumimoji="0" lang="de-DE" altLang="de-DE"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 alldem müssen wir nicht perfekt sein. </a:t>
            </a:r>
            <a:br>
              <a:rPr kumimoji="0" lang="de-DE" altLang="de-DE"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de-DE" altLang="de-DE" sz="16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Die Änderung der Sichtweise, die Anfänge und kleinen Schritte sind entscheidend für eine andere Politik und zivilisatorische Wende. </a:t>
            </a:r>
            <a:endParaRPr kumimoji="0" lang="de-DE" altLang="de-DE" sz="160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feld 2"/>
          <p:cNvSpPr txBox="1">
            <a:spLocks noChangeArrowheads="1"/>
          </p:cNvSpPr>
          <p:nvPr/>
        </p:nvSpPr>
        <p:spPr bwMode="auto">
          <a:xfrm>
            <a:off x="4644008" y="2460608"/>
            <a:ext cx="4320480" cy="10772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de-DE" sz="1600" u="sng" dirty="0">
                <a:effectLst/>
                <a:latin typeface="Calibri"/>
                <a:ea typeface="Calibri"/>
                <a:cs typeface="Times New Roman"/>
              </a:rPr>
              <a:t>Treibhausgas in Gramm pro Person/km</a:t>
            </a:r>
            <a:r>
              <a:rPr lang="de-DE" sz="1600" dirty="0">
                <a:effectLst/>
                <a:latin typeface="Calibri"/>
                <a:ea typeface="Calibri"/>
                <a:cs typeface="Times New Roman"/>
              </a:rPr>
              <a:t>: </a:t>
            </a:r>
            <a:br>
              <a:rPr lang="de-DE" sz="1600" dirty="0">
                <a:effectLst/>
                <a:latin typeface="Calibri"/>
                <a:ea typeface="Calibri"/>
                <a:cs typeface="Times New Roman"/>
              </a:rPr>
            </a:br>
            <a:r>
              <a:rPr lang="de-DE" sz="1600" dirty="0">
                <a:effectLst/>
                <a:latin typeface="Calibri"/>
                <a:ea typeface="Calibri"/>
                <a:cs typeface="Times New Roman"/>
              </a:rPr>
              <a:t>● Flugzeug 211g, </a:t>
            </a:r>
            <a:r>
              <a:rPr lang="de-DE" sz="1600" dirty="0" smtClean="0">
                <a:effectLst/>
                <a:latin typeface="Calibri"/>
                <a:ea typeface="Calibri"/>
                <a:cs typeface="Times New Roman"/>
              </a:rPr>
              <a:t>  	       ● </a:t>
            </a:r>
            <a:r>
              <a:rPr lang="de-DE" sz="1600" dirty="0">
                <a:effectLst/>
                <a:latin typeface="Calibri"/>
                <a:ea typeface="Calibri"/>
                <a:cs typeface="Times New Roman"/>
              </a:rPr>
              <a:t>PKW (1,5 Pers) 142g, </a:t>
            </a:r>
            <a:r>
              <a:rPr lang="de-DE" sz="1600" dirty="0" smtClean="0">
                <a:effectLst/>
                <a:latin typeface="Calibri"/>
                <a:ea typeface="Calibri"/>
                <a:cs typeface="Times New Roman"/>
              </a:rPr>
              <a:t/>
            </a:r>
            <a:br>
              <a:rPr lang="de-DE" sz="1600" dirty="0" smtClean="0">
                <a:effectLst/>
                <a:latin typeface="Calibri"/>
                <a:ea typeface="Calibri"/>
                <a:cs typeface="Times New Roman"/>
              </a:rPr>
            </a:br>
            <a:r>
              <a:rPr lang="de-DE" sz="1600" dirty="0" smtClean="0">
                <a:effectLst/>
                <a:latin typeface="Calibri"/>
                <a:ea typeface="Calibri"/>
                <a:cs typeface="Times New Roman"/>
              </a:rPr>
              <a:t>● Linienbus 76g,     	       ● </a:t>
            </a:r>
            <a:r>
              <a:rPr lang="de-DE" sz="1600" dirty="0">
                <a:effectLst/>
                <a:latin typeface="Calibri"/>
                <a:ea typeface="Calibri"/>
                <a:cs typeface="Times New Roman"/>
              </a:rPr>
              <a:t>Reisebus 32g; </a:t>
            </a:r>
            <a:br>
              <a:rPr lang="de-DE" sz="1600" dirty="0">
                <a:effectLst/>
                <a:latin typeface="Calibri"/>
                <a:ea typeface="Calibri"/>
                <a:cs typeface="Times New Roman"/>
              </a:rPr>
            </a:br>
            <a:r>
              <a:rPr lang="de-DE" sz="1600" dirty="0">
                <a:effectLst/>
                <a:latin typeface="Calibri"/>
                <a:ea typeface="Calibri"/>
                <a:cs typeface="Times New Roman"/>
              </a:rPr>
              <a:t>● Bahn-Nahverkehr </a:t>
            </a:r>
            <a:r>
              <a:rPr lang="de-DE" sz="1600" dirty="0" smtClean="0">
                <a:effectLst/>
                <a:latin typeface="Calibri"/>
                <a:ea typeface="Calibri"/>
                <a:cs typeface="Times New Roman"/>
              </a:rPr>
              <a:t>67g,   ● </a:t>
            </a:r>
            <a:r>
              <a:rPr lang="de-DE" sz="1600" dirty="0">
                <a:effectLst/>
                <a:latin typeface="Calibri"/>
                <a:ea typeface="Calibri"/>
                <a:cs typeface="Times New Roman"/>
              </a:rPr>
              <a:t>Bahn-Fern 41g.</a:t>
            </a:r>
          </a:p>
        </p:txBody>
      </p:sp>
      <p:sp>
        <p:nvSpPr>
          <p:cNvPr id="6" name="Rechteck 5"/>
          <p:cNvSpPr/>
          <p:nvPr/>
        </p:nvSpPr>
        <p:spPr>
          <a:xfrm>
            <a:off x="323528" y="3566051"/>
            <a:ext cx="8064896" cy="1754326"/>
          </a:xfrm>
          <a:prstGeom prst="rect">
            <a:avLst/>
          </a:prstGeom>
        </p:spPr>
        <p:txBody>
          <a:bodyPr wrap="square">
            <a:spAutoFit/>
          </a:bodyPr>
          <a:lstStyle/>
          <a:p>
            <a:pPr marL="285750" lvl="0" indent="-285750">
              <a:buFont typeface="Wingdings" panose="05000000000000000000" pitchFamily="2" charset="2"/>
              <a:buChar char="Ø"/>
            </a:pPr>
            <a:r>
              <a:rPr lang="de-DE" dirty="0"/>
              <a:t>Möglichst biologische Nahrungsmittel, fleischreduzierte Ernährung </a:t>
            </a:r>
          </a:p>
          <a:p>
            <a:pPr marL="285750" lvl="0" indent="-285750">
              <a:buFont typeface="Wingdings" panose="05000000000000000000" pitchFamily="2" charset="2"/>
              <a:buChar char="Ø"/>
            </a:pPr>
            <a:r>
              <a:rPr lang="de-DE" dirty="0"/>
              <a:t>Kritischer Einkauf von Textilien und </a:t>
            </a:r>
            <a:r>
              <a:rPr lang="de-DE" dirty="0" smtClean="0"/>
              <a:t>im Ausland </a:t>
            </a:r>
            <a:r>
              <a:rPr lang="de-DE" dirty="0"/>
              <a:t>produzierte Güter </a:t>
            </a:r>
            <a:r>
              <a:rPr lang="de-DE" sz="1600" dirty="0"/>
              <a:t>(Herstellung, Fairer Handel) </a:t>
            </a:r>
          </a:p>
          <a:p>
            <a:pPr marL="285750" lvl="0" indent="-285750">
              <a:buFont typeface="Wingdings" panose="05000000000000000000" pitchFamily="2" charset="2"/>
              <a:buChar char="Ø"/>
            </a:pPr>
            <a:r>
              <a:rPr lang="de-DE" dirty="0"/>
              <a:t>Unterstützen von Initiativen, Gruppen und Parteien, die in dieser Richtung wirken.</a:t>
            </a:r>
          </a:p>
          <a:p>
            <a:pPr marL="285750" lvl="0" indent="-285750">
              <a:buFont typeface="Wingdings" panose="05000000000000000000" pitchFamily="2" charset="2"/>
              <a:buChar char="Ø"/>
            </a:pPr>
            <a:r>
              <a:rPr lang="de-DE" dirty="0"/>
              <a:t> … </a:t>
            </a:r>
          </a:p>
        </p:txBody>
      </p:sp>
    </p:spTree>
    <p:extLst>
      <p:ext uri="{BB962C8B-B14F-4D97-AF65-F5344CB8AC3E}">
        <p14:creationId xmlns:p14="http://schemas.microsoft.com/office/powerpoint/2010/main" val="21306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p:txBody>
          <a:bodyPr/>
          <a:lstStyle/>
          <a:p>
            <a:pPr>
              <a:defRPr/>
            </a:pPr>
            <a:fld id="{E798C1CC-2605-4A39-B8D0-84A11178B3AD}" type="slidenum">
              <a:rPr lang="de-DE"/>
              <a:pPr>
                <a:defRPr/>
              </a:pPr>
              <a:t>25</a:t>
            </a:fld>
            <a:endParaRPr lang="de-DE" dirty="0"/>
          </a:p>
        </p:txBody>
      </p:sp>
      <p:sp>
        <p:nvSpPr>
          <p:cNvPr id="39939" name="Rectangle 2"/>
          <p:cNvSpPr>
            <a:spLocks noGrp="1" noChangeArrowheads="1"/>
          </p:cNvSpPr>
          <p:nvPr>
            <p:ph type="title"/>
          </p:nvPr>
        </p:nvSpPr>
        <p:spPr>
          <a:xfrm>
            <a:off x="297509" y="476672"/>
            <a:ext cx="8497888" cy="576064"/>
          </a:xfrm>
        </p:spPr>
        <p:txBody>
          <a:bodyPr rtlCol="0">
            <a:noAutofit/>
          </a:bodyPr>
          <a:lstStyle/>
          <a:p>
            <a:pPr eaLnBrk="1" fontAlgn="auto" hangingPunct="1">
              <a:spcAft>
                <a:spcPts val="0"/>
              </a:spcAft>
              <a:defRPr/>
            </a:pPr>
            <a:r>
              <a:rPr lang="de-DE" sz="1800" b="1" u="sng" dirty="0" smtClean="0"/>
              <a:t>3. Entwicklung einer postkapitalistischen Ö</a:t>
            </a:r>
            <a:r>
              <a:rPr lang="de-DE" sz="1800" b="1" u="sng" baseline="0" dirty="0" smtClean="0"/>
              <a:t>k</a:t>
            </a:r>
            <a:r>
              <a:rPr lang="de-DE" sz="1800" b="1" u="sng" dirty="0" smtClean="0"/>
              <a:t>onomie</a:t>
            </a:r>
          </a:p>
        </p:txBody>
      </p:sp>
      <p:sp>
        <p:nvSpPr>
          <p:cNvPr id="5" name="Textfeld 4"/>
          <p:cNvSpPr txBox="1">
            <a:spLocks noChangeArrowheads="1"/>
          </p:cNvSpPr>
          <p:nvPr/>
        </p:nvSpPr>
        <p:spPr bwMode="auto">
          <a:xfrm>
            <a:off x="183296" y="1609103"/>
            <a:ext cx="79846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6213" indent="-176213" eaLnBrk="1" hangingPunct="1">
              <a:spcBef>
                <a:spcPct val="50000"/>
              </a:spcBef>
            </a:pPr>
            <a:r>
              <a:rPr lang="de-DE" altLang="de-DE" sz="2000" dirty="0">
                <a:latin typeface="Calibri" pitchFamily="34" charset="0"/>
                <a:cs typeface="Times New Roman" pitchFamily="18" charset="0"/>
              </a:rPr>
              <a:t>  </a:t>
            </a:r>
            <a:r>
              <a:rPr lang="de-DE" altLang="de-DE" dirty="0" smtClean="0">
                <a:latin typeface="Calibri" pitchFamily="34" charset="0"/>
                <a:cs typeface="Times New Roman" pitchFamily="18" charset="0"/>
              </a:rPr>
              <a:t>Nicht Profitmaximierung und Kapitalanhäufung </a:t>
            </a:r>
            <a:r>
              <a:rPr lang="de-DE" altLang="de-DE" dirty="0">
                <a:latin typeface="Calibri" pitchFamily="34" charset="0"/>
                <a:cs typeface="Times New Roman" pitchFamily="18" charset="0"/>
              </a:rPr>
              <a:t>in der Hand weniger</a:t>
            </a:r>
            <a:r>
              <a:rPr lang="de-DE" altLang="de-DE" dirty="0" smtClean="0">
                <a:latin typeface="Calibri" pitchFamily="34" charset="0"/>
                <a:cs typeface="Times New Roman" pitchFamily="18" charset="0"/>
              </a:rPr>
              <a:t>, sondern:</a:t>
            </a:r>
            <a:r>
              <a:rPr lang="de-DE" altLang="de-DE" dirty="0">
                <a:latin typeface="Calibri" pitchFamily="34" charset="0"/>
                <a:cs typeface="Times New Roman" pitchFamily="18" charset="0"/>
              </a:rPr>
              <a:t/>
            </a:r>
            <a:br>
              <a:rPr lang="de-DE" altLang="de-DE" dirty="0">
                <a:latin typeface="Calibri" pitchFamily="34" charset="0"/>
                <a:cs typeface="Times New Roman" pitchFamily="18" charset="0"/>
              </a:rPr>
            </a:br>
            <a:r>
              <a:rPr lang="de-DE" altLang="de-DE" dirty="0">
                <a:latin typeface="Calibri" pitchFamily="34" charset="0"/>
                <a:cs typeface="Times New Roman" pitchFamily="18" charset="0"/>
              </a:rPr>
              <a:t>● </a:t>
            </a:r>
            <a:r>
              <a:rPr lang="de-DE" altLang="de-DE" b="1" dirty="0">
                <a:latin typeface="Calibri" pitchFamily="34" charset="0"/>
                <a:cs typeface="Times New Roman" pitchFamily="18" charset="0"/>
              </a:rPr>
              <a:t>Bereitstellung nützlicher Produkte, Dienstleistung</a:t>
            </a:r>
            <a:r>
              <a:rPr lang="de-DE" altLang="de-DE" dirty="0">
                <a:latin typeface="Calibri" pitchFamily="34" charset="0"/>
                <a:cs typeface="Times New Roman" pitchFamily="18" charset="0"/>
              </a:rPr>
              <a:t>, </a:t>
            </a:r>
            <a:br>
              <a:rPr lang="de-DE" altLang="de-DE" dirty="0">
                <a:latin typeface="Calibri" pitchFamily="34" charset="0"/>
                <a:cs typeface="Times New Roman" pitchFamily="18" charset="0"/>
              </a:rPr>
            </a:br>
            <a:r>
              <a:rPr lang="de-DE" altLang="de-DE" dirty="0">
                <a:latin typeface="Calibri" pitchFamily="34" charset="0"/>
                <a:cs typeface="Times New Roman" pitchFamily="18" charset="0"/>
              </a:rPr>
              <a:t>● </a:t>
            </a:r>
            <a:r>
              <a:rPr lang="de-DE" altLang="de-DE" b="1" dirty="0">
                <a:latin typeface="Calibri" pitchFamily="34" charset="0"/>
                <a:cs typeface="Times New Roman" pitchFamily="18" charset="0"/>
              </a:rPr>
              <a:t>Schaffung sinnvollerfüllender Arbeitsplätze  </a:t>
            </a:r>
          </a:p>
        </p:txBody>
      </p:sp>
      <p:sp>
        <p:nvSpPr>
          <p:cNvPr id="7" name="Rechteck 6"/>
          <p:cNvSpPr>
            <a:spLocks noChangeArrowheads="1"/>
          </p:cNvSpPr>
          <p:nvPr/>
        </p:nvSpPr>
        <p:spPr bwMode="auto">
          <a:xfrm>
            <a:off x="187753" y="2780703"/>
            <a:ext cx="38081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2000" dirty="0">
                <a:latin typeface="Calibri" pitchFamily="34" charset="0"/>
                <a:cs typeface="Times New Roman" pitchFamily="18" charset="0"/>
              </a:rPr>
              <a:t> </a:t>
            </a:r>
            <a:r>
              <a:rPr lang="de-DE" altLang="de-DE" dirty="0" smtClean="0">
                <a:latin typeface="Calibri" pitchFamily="34" charset="0"/>
                <a:cs typeface="Times New Roman" pitchFamily="18" charset="0"/>
              </a:rPr>
              <a:t>Dies:</a:t>
            </a:r>
            <a:endParaRPr lang="de-DE" altLang="de-DE" dirty="0">
              <a:latin typeface="Calibri" pitchFamily="34" charset="0"/>
            </a:endParaRPr>
          </a:p>
        </p:txBody>
      </p:sp>
      <p:pic>
        <p:nvPicPr>
          <p:cNvPr id="14344" name="Picture 8" descr="D:\Winkelmann-Bilder\Grafiken\Ökonomie\SolidarÖko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99" y="2086157"/>
            <a:ext cx="2703966" cy="233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hteck 9"/>
          <p:cNvSpPr>
            <a:spLocks noChangeArrowheads="1"/>
          </p:cNvSpPr>
          <p:nvPr/>
        </p:nvSpPr>
        <p:spPr bwMode="auto">
          <a:xfrm>
            <a:off x="1475656" y="5589240"/>
            <a:ext cx="583264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5113" indent="-265113" algn="ctr" eaLnBrk="1" hangingPunct="1">
              <a:spcBef>
                <a:spcPct val="50000"/>
              </a:spcBef>
              <a:buFont typeface="Wingdings" panose="05000000000000000000" pitchFamily="2" charset="2"/>
              <a:buChar char="Ø"/>
              <a:tabLst>
                <a:tab pos="265113" algn="l"/>
              </a:tabLst>
            </a:pPr>
            <a:r>
              <a:rPr lang="de-DE" altLang="de-DE" b="1" dirty="0" smtClean="0">
                <a:latin typeface="Calibri" pitchFamily="34" charset="0"/>
                <a:cs typeface="Times New Roman" pitchFamily="18" charset="0"/>
              </a:rPr>
              <a:t>Von </a:t>
            </a:r>
            <a:r>
              <a:rPr lang="de-DE" altLang="de-DE" b="1" dirty="0">
                <a:latin typeface="Calibri" pitchFamily="34" charset="0"/>
                <a:cs typeface="Times New Roman" pitchFamily="18" charset="0"/>
              </a:rPr>
              <a:t>Ursachen und Zielstellung her </a:t>
            </a:r>
            <a:r>
              <a:rPr lang="de-DE" altLang="de-DE" dirty="0">
                <a:latin typeface="Calibri" pitchFamily="34" charset="0"/>
                <a:cs typeface="Times New Roman" pitchFamily="18" charset="0"/>
              </a:rPr>
              <a:t>die Fehlentwicklung </a:t>
            </a:r>
            <a:br>
              <a:rPr lang="de-DE" altLang="de-DE" dirty="0">
                <a:latin typeface="Calibri" pitchFamily="34" charset="0"/>
                <a:cs typeface="Times New Roman" pitchFamily="18" charset="0"/>
              </a:rPr>
            </a:br>
            <a:r>
              <a:rPr lang="de-DE" altLang="de-DE" dirty="0">
                <a:latin typeface="Calibri" pitchFamily="34" charset="0"/>
                <a:cs typeface="Times New Roman" pitchFamily="18" charset="0"/>
              </a:rPr>
              <a:t>unserer Zivilisation überwinden. </a:t>
            </a:r>
          </a:p>
        </p:txBody>
      </p:sp>
      <p:sp>
        <p:nvSpPr>
          <p:cNvPr id="2" name="Textfeld 1"/>
          <p:cNvSpPr txBox="1"/>
          <p:nvPr/>
        </p:nvSpPr>
        <p:spPr>
          <a:xfrm>
            <a:off x="323528" y="1075678"/>
            <a:ext cx="3034678" cy="369332"/>
          </a:xfrm>
          <a:prstGeom prst="rect">
            <a:avLst/>
          </a:prstGeom>
          <a:noFill/>
        </p:spPr>
        <p:txBody>
          <a:bodyPr wrap="square" rtlCol="0">
            <a:spAutoFit/>
          </a:bodyPr>
          <a:lstStyle/>
          <a:p>
            <a:r>
              <a:rPr lang="de-DE" u="sng" dirty="0" smtClean="0">
                <a:latin typeface="Calibri" panose="020F0502020204030204" pitchFamily="34" charset="0"/>
              </a:rPr>
              <a:t>Änderung der Zielvorstellung:</a:t>
            </a:r>
            <a:endParaRPr lang="de-DE" u="sng" dirty="0">
              <a:latin typeface="Calibri" panose="020F0502020204030204" pitchFamily="34" charset="0"/>
            </a:endParaRPr>
          </a:p>
        </p:txBody>
      </p:sp>
      <p:sp>
        <p:nvSpPr>
          <p:cNvPr id="3" name="Rechteck 2"/>
          <p:cNvSpPr/>
          <p:nvPr/>
        </p:nvSpPr>
        <p:spPr>
          <a:xfrm>
            <a:off x="232961" y="4383590"/>
            <a:ext cx="8537304" cy="923330"/>
          </a:xfrm>
          <a:prstGeom prst="rect">
            <a:avLst/>
          </a:prstGeom>
        </p:spPr>
        <p:txBody>
          <a:bodyPr wrap="square">
            <a:spAutoFit/>
          </a:bodyPr>
          <a:lstStyle/>
          <a:p>
            <a:r>
              <a:rPr lang="de-DE" altLang="de-DE" dirty="0" smtClean="0">
                <a:latin typeface="Calibri" pitchFamily="34" charset="0"/>
                <a:cs typeface="Times New Roman" pitchFamily="18" charset="0"/>
              </a:rPr>
              <a:t>3. </a:t>
            </a:r>
            <a:r>
              <a:rPr lang="de-DE" altLang="de-DE" dirty="0">
                <a:latin typeface="Calibri" pitchFamily="34" charset="0"/>
                <a:cs typeface="Times New Roman" pitchFamily="18" charset="0"/>
              </a:rPr>
              <a:t>in Entwicklung eines </a:t>
            </a:r>
            <a:r>
              <a:rPr lang="de-DE" altLang="de-DE" b="1" dirty="0">
                <a:latin typeface="Calibri" pitchFamily="34" charset="0"/>
                <a:cs typeface="Times New Roman" pitchFamily="18" charset="0"/>
              </a:rPr>
              <a:t>kulturell und sozial </a:t>
            </a:r>
            <a:r>
              <a:rPr lang="de-DE" altLang="de-DE" b="1" dirty="0" smtClean="0">
                <a:latin typeface="Calibri" pitchFamily="34" charset="0"/>
                <a:cs typeface="Times New Roman" pitchFamily="18" charset="0"/>
              </a:rPr>
              <a:t>stabilen Gemeinwesens; </a:t>
            </a:r>
            <a:br>
              <a:rPr lang="de-DE" altLang="de-DE" b="1" dirty="0" smtClean="0">
                <a:latin typeface="Calibri" pitchFamily="34" charset="0"/>
                <a:cs typeface="Times New Roman" pitchFamily="18" charset="0"/>
              </a:rPr>
            </a:br>
            <a:r>
              <a:rPr lang="de-DE" altLang="de-DE" b="1" dirty="0" smtClean="0">
                <a:latin typeface="Calibri" pitchFamily="34" charset="0"/>
                <a:cs typeface="Times New Roman" pitchFamily="18" charset="0"/>
              </a:rPr>
              <a:t>    </a:t>
            </a:r>
            <a:r>
              <a:rPr lang="de-DE" altLang="de-DE" dirty="0" smtClean="0">
                <a:latin typeface="Calibri" pitchFamily="34" charset="0"/>
                <a:cs typeface="Times New Roman" pitchFamily="18" charset="0"/>
              </a:rPr>
              <a:t>nach </a:t>
            </a:r>
            <a:r>
              <a:rPr lang="de-DE" altLang="de-DE" dirty="0">
                <a:latin typeface="Calibri" pitchFamily="34" charset="0"/>
                <a:cs typeface="Times New Roman" pitchFamily="18" charset="0"/>
              </a:rPr>
              <a:t>Prinzipien der </a:t>
            </a:r>
            <a:r>
              <a:rPr lang="de-DE" altLang="de-DE" dirty="0" smtClean="0">
                <a:latin typeface="Calibri" pitchFamily="34" charset="0"/>
                <a:cs typeface="Times New Roman" pitchFamily="18" charset="0"/>
              </a:rPr>
              <a:t>Solidarität, Kriterien des Gemeinwohls, </a:t>
            </a:r>
            <a:br>
              <a:rPr lang="de-DE" altLang="de-DE" dirty="0" smtClean="0">
                <a:latin typeface="Calibri" pitchFamily="34" charset="0"/>
                <a:cs typeface="Times New Roman" pitchFamily="18" charset="0"/>
              </a:rPr>
            </a:br>
            <a:r>
              <a:rPr lang="de-DE" altLang="de-DE" dirty="0" smtClean="0">
                <a:latin typeface="Calibri" pitchFamily="34" charset="0"/>
                <a:cs typeface="Times New Roman" pitchFamily="18" charset="0"/>
              </a:rPr>
              <a:t>    Dominanz geistiger, ästhetischer, spiritueller Werte</a:t>
            </a:r>
            <a:endParaRPr lang="de-DE" dirty="0"/>
          </a:p>
        </p:txBody>
      </p:sp>
      <p:sp>
        <p:nvSpPr>
          <p:cNvPr id="4" name="Rechteck 3"/>
          <p:cNvSpPr/>
          <p:nvPr/>
        </p:nvSpPr>
        <p:spPr>
          <a:xfrm>
            <a:off x="187752" y="3717032"/>
            <a:ext cx="5868961" cy="646331"/>
          </a:xfrm>
          <a:prstGeom prst="rect">
            <a:avLst/>
          </a:prstGeom>
        </p:spPr>
        <p:txBody>
          <a:bodyPr wrap="square">
            <a:spAutoFit/>
          </a:bodyPr>
          <a:lstStyle/>
          <a:p>
            <a:r>
              <a:rPr lang="de-DE" altLang="de-DE" dirty="0">
                <a:latin typeface="Calibri" pitchFamily="34" charset="0"/>
                <a:cs typeface="Times New Roman" pitchFamily="18" charset="0"/>
              </a:rPr>
              <a:t> </a:t>
            </a:r>
            <a:r>
              <a:rPr lang="de-DE" altLang="de-DE" dirty="0" smtClean="0">
                <a:latin typeface="Calibri" pitchFamily="34" charset="0"/>
                <a:cs typeface="Times New Roman" pitchFamily="18" charset="0"/>
              </a:rPr>
              <a:t>2. </a:t>
            </a:r>
            <a:r>
              <a:rPr lang="de-DE" altLang="de-DE" b="1" dirty="0" smtClean="0">
                <a:latin typeface="Calibri" pitchFamily="34" charset="0"/>
                <a:cs typeface="Times New Roman" pitchFamily="18" charset="0"/>
              </a:rPr>
              <a:t>solidarischer </a:t>
            </a:r>
            <a:r>
              <a:rPr lang="de-DE" altLang="de-DE" b="1" dirty="0">
                <a:latin typeface="Calibri" pitchFamily="34" charset="0"/>
                <a:cs typeface="Times New Roman" pitchFamily="18" charset="0"/>
              </a:rPr>
              <a:t>Teilhabe aller</a:t>
            </a:r>
            <a:r>
              <a:rPr lang="de-DE" altLang="de-DE" dirty="0">
                <a:latin typeface="Calibri" pitchFamily="34" charset="0"/>
                <a:cs typeface="Times New Roman" pitchFamily="18" charset="0"/>
              </a:rPr>
              <a:t>. Die ökologische Frage ist </a:t>
            </a:r>
            <a:r>
              <a:rPr lang="de-DE" altLang="de-DE" dirty="0" smtClean="0">
                <a:latin typeface="Calibri" pitchFamily="34" charset="0"/>
                <a:cs typeface="Times New Roman" pitchFamily="18" charset="0"/>
              </a:rPr>
              <a:t>nur</a:t>
            </a:r>
            <a:br>
              <a:rPr lang="de-DE" altLang="de-DE" dirty="0" smtClean="0">
                <a:latin typeface="Calibri" pitchFamily="34" charset="0"/>
                <a:cs typeface="Times New Roman" pitchFamily="18" charset="0"/>
              </a:rPr>
            </a:br>
            <a:r>
              <a:rPr lang="de-DE" altLang="de-DE" dirty="0" smtClean="0">
                <a:latin typeface="Calibri" pitchFamily="34" charset="0"/>
                <a:cs typeface="Times New Roman" pitchFamily="18" charset="0"/>
              </a:rPr>
              <a:t>     </a:t>
            </a:r>
            <a:r>
              <a:rPr lang="de-DE" altLang="de-DE" dirty="0">
                <a:latin typeface="Calibri" pitchFamily="34" charset="0"/>
                <a:cs typeface="Times New Roman" pitchFamily="18" charset="0"/>
              </a:rPr>
              <a:t>durch Lösung der </a:t>
            </a:r>
            <a:r>
              <a:rPr lang="de-DE" altLang="de-DE" dirty="0" smtClean="0">
                <a:latin typeface="Calibri" pitchFamily="34" charset="0"/>
                <a:cs typeface="Times New Roman" pitchFamily="18" charset="0"/>
              </a:rPr>
              <a:t>Gerechtigkeitsfrage </a:t>
            </a:r>
            <a:r>
              <a:rPr lang="de-DE" altLang="de-DE" dirty="0">
                <a:latin typeface="Calibri" pitchFamily="34" charset="0"/>
                <a:cs typeface="Times New Roman" pitchFamily="18" charset="0"/>
              </a:rPr>
              <a:t>zu </a:t>
            </a:r>
            <a:r>
              <a:rPr lang="de-DE" altLang="de-DE" dirty="0" smtClean="0">
                <a:latin typeface="Calibri" pitchFamily="34" charset="0"/>
                <a:cs typeface="Times New Roman" pitchFamily="18" charset="0"/>
              </a:rPr>
              <a:t>lösen!</a:t>
            </a:r>
            <a:endParaRPr lang="de-DE" dirty="0"/>
          </a:p>
        </p:txBody>
      </p:sp>
      <p:sp>
        <p:nvSpPr>
          <p:cNvPr id="6" name="Rechteck 5"/>
          <p:cNvSpPr/>
          <p:nvPr/>
        </p:nvSpPr>
        <p:spPr>
          <a:xfrm>
            <a:off x="232961" y="3105835"/>
            <a:ext cx="4572000" cy="646331"/>
          </a:xfrm>
          <a:prstGeom prst="rect">
            <a:avLst/>
          </a:prstGeom>
        </p:spPr>
        <p:txBody>
          <a:bodyPr>
            <a:spAutoFit/>
          </a:bodyPr>
          <a:lstStyle/>
          <a:p>
            <a:r>
              <a:rPr lang="de-DE" altLang="de-DE" dirty="0" smtClean="0">
                <a:latin typeface="Calibri" pitchFamily="34" charset="0"/>
                <a:cs typeface="Times New Roman" pitchFamily="18" charset="0"/>
              </a:rPr>
              <a:t>1. in </a:t>
            </a:r>
            <a:r>
              <a:rPr lang="de-DE" altLang="de-DE" dirty="0">
                <a:latin typeface="Calibri" pitchFamily="34" charset="0"/>
                <a:cs typeface="Times New Roman" pitchFamily="18" charset="0"/>
              </a:rPr>
              <a:t>unbedingter  </a:t>
            </a:r>
            <a:r>
              <a:rPr lang="de-DE" altLang="de-DE" b="1" dirty="0">
                <a:latin typeface="Calibri" pitchFamily="34" charset="0"/>
                <a:cs typeface="Times New Roman" pitchFamily="18" charset="0"/>
              </a:rPr>
              <a:t>Erhaltung des Ökosystems</a:t>
            </a:r>
            <a:r>
              <a:rPr lang="de-DE" altLang="de-DE" dirty="0">
                <a:latin typeface="Calibri" pitchFamily="34" charset="0"/>
                <a:cs typeface="Times New Roman" pitchFamily="18" charset="0"/>
              </a:rPr>
              <a:t>;</a:t>
            </a:r>
          </a:p>
          <a:p>
            <a:r>
              <a:rPr lang="de-DE" altLang="de-DE" dirty="0">
                <a:latin typeface="Calibri" pitchFamily="34" charset="0"/>
                <a:cs typeface="Times New Roman" pitchFamily="18" charset="0"/>
              </a:rPr>
              <a:t>    </a:t>
            </a:r>
            <a:r>
              <a:rPr lang="de-DE" altLang="de-DE" dirty="0" smtClean="0">
                <a:latin typeface="Calibri" pitchFamily="34" charset="0"/>
                <a:cs typeface="Times New Roman" pitchFamily="18" charset="0"/>
              </a:rPr>
              <a:t>dem </a:t>
            </a:r>
            <a:r>
              <a:rPr lang="de-DE" altLang="de-DE" dirty="0">
                <a:latin typeface="Calibri" pitchFamily="34" charset="0"/>
                <a:cs typeface="Times New Roman" pitchFamily="18" charset="0"/>
              </a:rPr>
              <a:t>„ökologischen Imperativ“ gehorchen.</a:t>
            </a:r>
            <a:endParaRPr lang="de-DE" dirty="0"/>
          </a:p>
        </p:txBody>
      </p:sp>
    </p:spTree>
    <p:extLst>
      <p:ext uri="{BB962C8B-B14F-4D97-AF65-F5344CB8AC3E}">
        <p14:creationId xmlns:p14="http://schemas.microsoft.com/office/powerpoint/2010/main" val="33579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4344"/>
                                        </p:tgtEl>
                                        <p:attrNameLst>
                                          <p:attrName>style.visibility</p:attrName>
                                        </p:attrNameLst>
                                      </p:cBhvr>
                                      <p:to>
                                        <p:strVal val="visible"/>
                                      </p:to>
                                    </p:set>
                                    <p:animEffect transition="in" filter="wheel(1)">
                                      <p:cBhvr>
                                        <p:cTn id="37" dur="2000"/>
                                        <p:tgtEl>
                                          <p:spTgt spid="143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2" grpId="0"/>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531" y="289279"/>
            <a:ext cx="8229600" cy="457200"/>
          </a:xfrm>
        </p:spPr>
        <p:txBody>
          <a:bodyPr>
            <a:noAutofit/>
          </a:bodyPr>
          <a:lstStyle/>
          <a:p>
            <a:pPr>
              <a:tabLst>
                <a:tab pos="5741988" algn="l"/>
              </a:tabLst>
            </a:pPr>
            <a:r>
              <a:rPr lang="de-DE" sz="1800" b="1" u="sng" dirty="0" smtClean="0"/>
              <a:t>Systemänderungen konkret</a:t>
            </a:r>
            <a:endParaRPr lang="de-DE" sz="1800" b="1" u="sng" dirty="0"/>
          </a:p>
        </p:txBody>
      </p:sp>
      <p:sp>
        <p:nvSpPr>
          <p:cNvPr id="4" name="Foliennummernplatzhalter 3"/>
          <p:cNvSpPr>
            <a:spLocks noGrp="1"/>
          </p:cNvSpPr>
          <p:nvPr>
            <p:ph type="sldNum" sz="quarter" idx="12"/>
          </p:nvPr>
        </p:nvSpPr>
        <p:spPr/>
        <p:txBody>
          <a:bodyPr/>
          <a:lstStyle/>
          <a:p>
            <a:fld id="{810AB4C5-B149-4B26-9E2C-A7FCE9635AAA}" type="slidenum">
              <a:rPr lang="de-DE" smtClean="0"/>
              <a:t>26</a:t>
            </a:fld>
            <a:endParaRPr lang="de-DE" dirty="0"/>
          </a:p>
        </p:txBody>
      </p:sp>
      <p:sp>
        <p:nvSpPr>
          <p:cNvPr id="5" name="Rectangle 2"/>
          <p:cNvSpPr>
            <a:spLocks noChangeArrowheads="1"/>
          </p:cNvSpPr>
          <p:nvPr/>
        </p:nvSpPr>
        <p:spPr bwMode="auto">
          <a:xfrm>
            <a:off x="-465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7" name="Rectangle 3"/>
          <p:cNvSpPr>
            <a:spLocks noChangeArrowheads="1"/>
          </p:cNvSpPr>
          <p:nvPr/>
        </p:nvSpPr>
        <p:spPr bwMode="auto">
          <a:xfrm>
            <a:off x="678918" y="693420"/>
            <a:ext cx="7776864"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Die kapitalistischen Ausbeutungs-, Bereicherungs- und Externalisierungsmechanismen </a:t>
            </a:r>
            <a:br>
              <a:rPr kumimoji="0" lang="de-DE" altLang="de-DE"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de-DE" altLang="de-DE"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aus den Wirtschaftsabläufen herausnehmen,</a:t>
            </a:r>
            <a:br>
              <a:rPr kumimoji="0" lang="de-DE" altLang="de-DE"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de-DE" altLang="de-DE"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durch nachhaltige, solidarisch-kooperative Wirtschaftsstrukturen ersetzen. </a:t>
            </a:r>
            <a:endParaRPr kumimoji="0" lang="de-DE" altLang="de-DE" sz="1600" b="1" i="1" u="none" strike="noStrike" cap="none" normalizeH="0" baseline="0" dirty="0" smtClean="0">
              <a:ln>
                <a:noFill/>
              </a:ln>
              <a:solidFill>
                <a:schemeClr val="tx1"/>
              </a:solidFill>
              <a:effectLst/>
              <a:latin typeface="Arial" pitchFamily="34" charset="0"/>
              <a:cs typeface="Arial" pitchFamily="34" charset="0"/>
            </a:endParaRPr>
          </a:p>
        </p:txBody>
      </p:sp>
      <p:sp>
        <p:nvSpPr>
          <p:cNvPr id="8" name="Textfeld 7"/>
          <p:cNvSpPr txBox="1"/>
          <p:nvPr/>
        </p:nvSpPr>
        <p:spPr>
          <a:xfrm>
            <a:off x="361531" y="1597470"/>
            <a:ext cx="1343638" cy="338554"/>
          </a:xfrm>
          <a:prstGeom prst="rect">
            <a:avLst/>
          </a:prstGeom>
          <a:noFill/>
        </p:spPr>
        <p:txBody>
          <a:bodyPr wrap="none" rtlCol="0">
            <a:spAutoFit/>
          </a:bodyPr>
          <a:lstStyle/>
          <a:p>
            <a:r>
              <a:rPr lang="de-DE" sz="1600" dirty="0" smtClean="0">
                <a:latin typeface="Calibri" panose="020F0502020204030204" pitchFamily="34" charset="0"/>
              </a:rPr>
              <a:t>Zum Beispiel: </a:t>
            </a:r>
            <a:endParaRPr lang="de-DE" sz="1600" dirty="0">
              <a:latin typeface="Calibri" panose="020F0502020204030204" pitchFamily="34" charset="0"/>
            </a:endParaRPr>
          </a:p>
        </p:txBody>
      </p:sp>
      <p:sp>
        <p:nvSpPr>
          <p:cNvPr id="9" name="Rechteck 8"/>
          <p:cNvSpPr/>
          <p:nvPr/>
        </p:nvSpPr>
        <p:spPr>
          <a:xfrm>
            <a:off x="310871" y="1912906"/>
            <a:ext cx="8576601" cy="830997"/>
          </a:xfrm>
          <a:prstGeom prst="rect">
            <a:avLst/>
          </a:prstGeom>
        </p:spPr>
        <p:txBody>
          <a:bodyPr wrap="square">
            <a:spAutoFit/>
          </a:bodyPr>
          <a:lstStyle/>
          <a:p>
            <a:pPr marL="285750" lvl="0" indent="-285750">
              <a:buFont typeface="Wingdings" panose="05000000000000000000" pitchFamily="2" charset="2"/>
              <a:buChar char="Ø"/>
            </a:pPr>
            <a:r>
              <a:rPr lang="de-DE" sz="1600" b="1" dirty="0">
                <a:latin typeface="Calibri" panose="020F0502020204030204" pitchFamily="34" charset="0"/>
              </a:rPr>
              <a:t>N</a:t>
            </a:r>
            <a:r>
              <a:rPr lang="de-DE" sz="1600" b="1" dirty="0" smtClean="0">
                <a:latin typeface="Calibri" panose="020F0502020204030204" pitchFamily="34" charset="0"/>
              </a:rPr>
              <a:t>eue Finanzordnung</a:t>
            </a:r>
            <a:r>
              <a:rPr lang="de-DE" sz="1600" dirty="0" smtClean="0">
                <a:latin typeface="Calibri" panose="020F0502020204030204" pitchFamily="34" charset="0"/>
              </a:rPr>
              <a:t>: Geld nicht Bereicherungsmittel, sondern reines Tauschmittel; </a:t>
            </a:r>
            <a:br>
              <a:rPr lang="de-DE" sz="1600" dirty="0" smtClean="0">
                <a:latin typeface="Calibri" panose="020F0502020204030204" pitchFamily="34" charset="0"/>
              </a:rPr>
            </a:br>
            <a:r>
              <a:rPr lang="de-DE" sz="1600" dirty="0" smtClean="0">
                <a:latin typeface="Calibri" panose="020F0502020204030204" pitchFamily="34" charset="0"/>
              </a:rPr>
              <a:t>Abschaffung </a:t>
            </a:r>
            <a:r>
              <a:rPr lang="de-DE" sz="1600" dirty="0">
                <a:latin typeface="Calibri" panose="020F0502020204030204" pitchFamily="34" charset="0"/>
              </a:rPr>
              <a:t>des </a:t>
            </a:r>
            <a:r>
              <a:rPr lang="de-DE" sz="1600" dirty="0" smtClean="0">
                <a:latin typeface="Calibri" panose="020F0502020204030204" pitchFamily="34" charset="0"/>
              </a:rPr>
              <a:t>Kapitalzins, der Aktiengewinne; Bankensystem </a:t>
            </a:r>
            <a:r>
              <a:rPr lang="de-DE" sz="1600" dirty="0">
                <a:latin typeface="Calibri" panose="020F0502020204030204" pitchFamily="34" charset="0"/>
              </a:rPr>
              <a:t>als reine Dienstleistung in öffentlicher Hand, in dem keine Gewinne erzielt </a:t>
            </a:r>
            <a:r>
              <a:rPr lang="de-DE" sz="1600" dirty="0" smtClean="0">
                <a:latin typeface="Calibri" panose="020F0502020204030204" pitchFamily="34" charset="0"/>
              </a:rPr>
              <a:t>werden (Vollgeldsystem) …</a:t>
            </a:r>
            <a:endParaRPr lang="de-DE" sz="1600" dirty="0">
              <a:latin typeface="Calibri" panose="020F0502020204030204" pitchFamily="34" charset="0"/>
            </a:endParaRPr>
          </a:p>
        </p:txBody>
      </p:sp>
      <p:sp>
        <p:nvSpPr>
          <p:cNvPr id="10" name="Rechteck 9"/>
          <p:cNvSpPr/>
          <p:nvPr/>
        </p:nvSpPr>
        <p:spPr>
          <a:xfrm>
            <a:off x="300467" y="2705282"/>
            <a:ext cx="8463408" cy="830997"/>
          </a:xfrm>
          <a:prstGeom prst="rect">
            <a:avLst/>
          </a:prstGeom>
        </p:spPr>
        <p:txBody>
          <a:bodyPr wrap="square">
            <a:spAutoFit/>
          </a:bodyPr>
          <a:lstStyle/>
          <a:p>
            <a:pPr marL="285750" lvl="0" indent="-285750">
              <a:buFont typeface="Wingdings" panose="05000000000000000000" pitchFamily="2" charset="2"/>
              <a:buChar char="Ø"/>
            </a:pPr>
            <a:r>
              <a:rPr lang="de-DE" sz="1600" b="1" dirty="0" smtClean="0">
                <a:latin typeface="Calibri" panose="020F0502020204030204" pitchFamily="34" charset="0"/>
              </a:rPr>
              <a:t>Eigentumsordnung</a:t>
            </a:r>
            <a:r>
              <a:rPr lang="de-DE" sz="1600" dirty="0">
                <a:latin typeface="Calibri" panose="020F0502020204030204" pitchFamily="34" charset="0"/>
              </a:rPr>
              <a:t>, in der Eigentum zum eigenen Lebensunterhalt aber nicht </a:t>
            </a:r>
            <a:r>
              <a:rPr lang="de-DE" sz="1600" dirty="0" smtClean="0">
                <a:latin typeface="Calibri" panose="020F0502020204030204" pitchFamily="34" charset="0"/>
              </a:rPr>
              <a:t>zur </a:t>
            </a:r>
            <a:r>
              <a:rPr lang="de-DE" sz="1600" dirty="0">
                <a:latin typeface="Calibri" panose="020F0502020204030204" pitchFamily="34" charset="0"/>
              </a:rPr>
              <a:t>leistungslosen Abschöpfung fremder Leistung genutzt werden kann </a:t>
            </a:r>
            <a:r>
              <a:rPr lang="de-DE" sz="1400" dirty="0">
                <a:latin typeface="Calibri" panose="020F0502020204030204" pitchFamily="34" charset="0"/>
              </a:rPr>
              <a:t>(z.B. Wuchermieten); </a:t>
            </a:r>
            <a:r>
              <a:rPr lang="de-DE" sz="1400" dirty="0" smtClean="0">
                <a:latin typeface="Calibri" panose="020F0502020204030204" pitchFamily="34" charset="0"/>
              </a:rPr>
              <a:t/>
            </a:r>
            <a:br>
              <a:rPr lang="de-DE" sz="1400" dirty="0" smtClean="0">
                <a:latin typeface="Calibri" panose="020F0502020204030204" pitchFamily="34" charset="0"/>
              </a:rPr>
            </a:br>
            <a:r>
              <a:rPr lang="de-DE" sz="1600" dirty="0" smtClean="0">
                <a:latin typeface="Calibri" panose="020F0502020204030204" pitchFamily="34" charset="0"/>
              </a:rPr>
              <a:t>in </a:t>
            </a:r>
            <a:r>
              <a:rPr lang="de-DE" sz="1600" dirty="0">
                <a:latin typeface="Calibri" panose="020F0502020204030204" pitchFamily="34" charset="0"/>
              </a:rPr>
              <a:t>der Grund und Boden wieder in Gemeineigentum </a:t>
            </a:r>
            <a:r>
              <a:rPr lang="de-DE" sz="1600" dirty="0" smtClean="0">
                <a:latin typeface="Calibri" panose="020F0502020204030204" pitchFamily="34" charset="0"/>
              </a:rPr>
              <a:t>übergehen…</a:t>
            </a:r>
            <a:endParaRPr lang="de-DE" sz="1600" dirty="0">
              <a:latin typeface="Calibri" panose="020F0502020204030204" pitchFamily="34" charset="0"/>
            </a:endParaRPr>
          </a:p>
        </p:txBody>
      </p:sp>
      <p:sp>
        <p:nvSpPr>
          <p:cNvPr id="11" name="Rechteck 10"/>
          <p:cNvSpPr/>
          <p:nvPr/>
        </p:nvSpPr>
        <p:spPr>
          <a:xfrm>
            <a:off x="300467" y="4367276"/>
            <a:ext cx="8463408" cy="584775"/>
          </a:xfrm>
          <a:prstGeom prst="rect">
            <a:avLst/>
          </a:prstGeom>
        </p:spPr>
        <p:txBody>
          <a:bodyPr wrap="square">
            <a:spAutoFit/>
          </a:bodyPr>
          <a:lstStyle/>
          <a:p>
            <a:pPr marL="285750" lvl="0" indent="-285750">
              <a:buFont typeface="Wingdings" panose="05000000000000000000" pitchFamily="2" charset="2"/>
              <a:buChar char="Ø"/>
            </a:pPr>
            <a:r>
              <a:rPr lang="de-DE" sz="1600" b="1" dirty="0" smtClean="0">
                <a:latin typeface="Calibri" panose="020F0502020204030204" pitchFamily="34" charset="0"/>
              </a:rPr>
              <a:t>Leistungsgerechtes </a:t>
            </a:r>
            <a:r>
              <a:rPr lang="de-DE" sz="1600" b="1" dirty="0">
                <a:latin typeface="Calibri" panose="020F0502020204030204" pitchFamily="34" charset="0"/>
              </a:rPr>
              <a:t>und solidarisches Lohnsystem</a:t>
            </a:r>
            <a:r>
              <a:rPr lang="de-DE" sz="1600" dirty="0">
                <a:latin typeface="Calibri" panose="020F0502020204030204" pitchFamily="34" charset="0"/>
              </a:rPr>
              <a:t>, in dem die Entlohnung  a l l e r  nach Tarifen in einer Spreizung von </a:t>
            </a:r>
            <a:r>
              <a:rPr lang="de-DE" sz="1600" dirty="0" smtClean="0">
                <a:latin typeface="Calibri" panose="020F0502020204030204" pitchFamily="34" charset="0"/>
              </a:rPr>
              <a:t>1:5 (maximal 1:10 ) gezahlt wird…</a:t>
            </a:r>
            <a:endParaRPr lang="de-DE" sz="1600" dirty="0">
              <a:latin typeface="Calibri" panose="020F0502020204030204" pitchFamily="34" charset="0"/>
            </a:endParaRPr>
          </a:p>
        </p:txBody>
      </p:sp>
      <p:sp>
        <p:nvSpPr>
          <p:cNvPr id="12" name="Rechteck 11"/>
          <p:cNvSpPr/>
          <p:nvPr/>
        </p:nvSpPr>
        <p:spPr>
          <a:xfrm>
            <a:off x="310871" y="4952051"/>
            <a:ext cx="8505134" cy="1323439"/>
          </a:xfrm>
          <a:prstGeom prst="rect">
            <a:avLst/>
          </a:prstGeom>
        </p:spPr>
        <p:txBody>
          <a:bodyPr wrap="square">
            <a:spAutoFit/>
          </a:bodyPr>
          <a:lstStyle/>
          <a:p>
            <a:pPr marL="285750" indent="-285750">
              <a:buFont typeface="Wingdings" panose="05000000000000000000" pitchFamily="2" charset="2"/>
              <a:buChar char="Ø"/>
            </a:pPr>
            <a:r>
              <a:rPr lang="de-DE" sz="1600" b="1" dirty="0">
                <a:latin typeface="Calibri" panose="020F0502020204030204" pitchFamily="34" charset="0"/>
              </a:rPr>
              <a:t>N</a:t>
            </a:r>
            <a:r>
              <a:rPr lang="de-DE" sz="1600" b="1" dirty="0" smtClean="0">
                <a:latin typeface="Calibri" panose="020F0502020204030204" pitchFamily="34" charset="0"/>
              </a:rPr>
              <a:t>eue </a:t>
            </a:r>
            <a:r>
              <a:rPr lang="de-DE" sz="1600" b="1" dirty="0">
                <a:latin typeface="Calibri" panose="020F0502020204030204" pitchFamily="34" charset="0"/>
              </a:rPr>
              <a:t>Arbeitskultur</a:t>
            </a:r>
            <a:r>
              <a:rPr lang="de-DE" sz="1600" dirty="0">
                <a:latin typeface="Calibri" panose="020F0502020204030204" pitchFamily="34" charset="0"/>
              </a:rPr>
              <a:t>, in der die schwindenden Arbeitsplätze </a:t>
            </a:r>
            <a:r>
              <a:rPr lang="de-DE" sz="1400" dirty="0" smtClean="0">
                <a:latin typeface="Calibri" panose="020F0502020204030204" pitchFamily="34" charset="0"/>
              </a:rPr>
              <a:t>(Digitalisierung) </a:t>
            </a:r>
            <a:r>
              <a:rPr lang="de-DE" sz="1600" dirty="0" smtClean="0">
                <a:latin typeface="Calibri" panose="020F0502020204030204" pitchFamily="34" charset="0"/>
              </a:rPr>
              <a:t>durch </a:t>
            </a:r>
            <a:r>
              <a:rPr lang="de-DE" sz="1600" dirty="0">
                <a:latin typeface="Calibri" panose="020F0502020204030204" pitchFamily="34" charset="0"/>
              </a:rPr>
              <a:t>Absenken der </a:t>
            </a:r>
            <a:r>
              <a:rPr lang="de-DE" sz="1600" dirty="0" smtClean="0">
                <a:latin typeface="Calibri" panose="020F0502020204030204" pitchFamily="34" charset="0"/>
              </a:rPr>
              <a:t>Regelarbeitszeit </a:t>
            </a:r>
            <a:r>
              <a:rPr lang="de-DE" sz="1400" dirty="0" smtClean="0">
                <a:latin typeface="Calibri" panose="020F0502020204030204" pitchFamily="34" charset="0"/>
              </a:rPr>
              <a:t>(z.B. 20-Stundenwoche)</a:t>
            </a:r>
            <a:r>
              <a:rPr lang="de-DE" sz="1600" dirty="0" smtClean="0">
                <a:latin typeface="Calibri" panose="020F0502020204030204" pitchFamily="34" charset="0"/>
              </a:rPr>
              <a:t> </a:t>
            </a:r>
            <a:r>
              <a:rPr lang="de-DE" sz="1600" dirty="0">
                <a:latin typeface="Calibri" panose="020F0502020204030204" pitchFamily="34" charset="0"/>
              </a:rPr>
              <a:t>so geteilt werden, dass jeder Arbeitsfähige Erwerbsarbeit </a:t>
            </a:r>
            <a:r>
              <a:rPr lang="de-DE" sz="1600" dirty="0" smtClean="0">
                <a:latin typeface="Calibri" panose="020F0502020204030204" pitchFamily="34" charset="0"/>
              </a:rPr>
              <a:t>findet, neben </a:t>
            </a:r>
            <a:r>
              <a:rPr lang="de-DE" sz="1600" dirty="0">
                <a:latin typeface="Calibri" panose="020F0502020204030204" pitchFamily="34" charset="0"/>
              </a:rPr>
              <a:t>der </a:t>
            </a:r>
            <a:r>
              <a:rPr lang="de-DE" sz="1600" dirty="0" smtClean="0">
                <a:latin typeface="Calibri" panose="020F0502020204030204" pitchFamily="34" charset="0"/>
              </a:rPr>
              <a:t>Erwerbsarbeit Eigenarbeit, Familien- und Pflegearbeit, Gemeinwohlarbeit gleichwertig gelebt </a:t>
            </a:r>
            <a:r>
              <a:rPr lang="de-DE" sz="1600" dirty="0">
                <a:latin typeface="Calibri" panose="020F0502020204030204" pitchFamily="34" charset="0"/>
              </a:rPr>
              <a:t>werden </a:t>
            </a:r>
            <a:r>
              <a:rPr lang="de-DE" sz="1600" dirty="0" smtClean="0">
                <a:latin typeface="Calibri" panose="020F0502020204030204" pitchFamily="34" charset="0"/>
              </a:rPr>
              <a:t>können; ein bedingungslose Grundeinkommen die zweite Säule des Einkommens ist…</a:t>
            </a:r>
            <a:endParaRPr lang="de-DE" sz="1600" dirty="0">
              <a:latin typeface="Calibri" panose="020F0502020204030204" pitchFamily="34" charset="0"/>
            </a:endParaRPr>
          </a:p>
        </p:txBody>
      </p:sp>
      <p:sp>
        <p:nvSpPr>
          <p:cNvPr id="14" name="Rechteck 13"/>
          <p:cNvSpPr/>
          <p:nvPr/>
        </p:nvSpPr>
        <p:spPr>
          <a:xfrm>
            <a:off x="300467" y="6237312"/>
            <a:ext cx="8454474" cy="338554"/>
          </a:xfrm>
          <a:prstGeom prst="rect">
            <a:avLst/>
          </a:prstGeom>
        </p:spPr>
        <p:txBody>
          <a:bodyPr wrap="square">
            <a:spAutoFit/>
          </a:bodyPr>
          <a:lstStyle/>
          <a:p>
            <a:pPr marL="285750" indent="-285750">
              <a:buFont typeface="Wingdings" panose="05000000000000000000" pitchFamily="2" charset="2"/>
              <a:buChar char="Ø"/>
            </a:pPr>
            <a:r>
              <a:rPr lang="de-DE" sz="1600" b="1" dirty="0" smtClean="0"/>
              <a:t>…</a:t>
            </a:r>
            <a:endParaRPr lang="de-DE" sz="1600" dirty="0"/>
          </a:p>
        </p:txBody>
      </p:sp>
      <p:sp>
        <p:nvSpPr>
          <p:cNvPr id="13" name="Rechteck 12"/>
          <p:cNvSpPr/>
          <p:nvPr/>
        </p:nvSpPr>
        <p:spPr>
          <a:xfrm>
            <a:off x="310871" y="3536279"/>
            <a:ext cx="8551389" cy="830997"/>
          </a:xfrm>
          <a:prstGeom prst="rect">
            <a:avLst/>
          </a:prstGeom>
        </p:spPr>
        <p:txBody>
          <a:bodyPr wrap="square">
            <a:spAutoFit/>
          </a:bodyPr>
          <a:lstStyle/>
          <a:p>
            <a:pPr marL="285750" indent="-285750">
              <a:buFont typeface="Wingdings" panose="05000000000000000000" pitchFamily="2" charset="2"/>
              <a:buChar char="Ø"/>
            </a:pPr>
            <a:r>
              <a:rPr lang="de-DE" altLang="de-DE" sz="1600" b="1" dirty="0" smtClean="0">
                <a:latin typeface="Calibri" panose="020F0502020204030204" pitchFamily="34" charset="0"/>
                <a:cs typeface="Arial" charset="0"/>
              </a:rPr>
              <a:t>Partizipatorische Unternehmensverfassung:</a:t>
            </a:r>
            <a:r>
              <a:rPr lang="de-DE" altLang="de-DE" sz="1600" dirty="0" smtClean="0">
                <a:latin typeface="Calibri" panose="020F0502020204030204" pitchFamily="34" charset="0"/>
                <a:cs typeface="Arial" charset="0"/>
              </a:rPr>
              <a:t> Bilanzierung und Besteuerung nach ökologischen,</a:t>
            </a:r>
            <a:br>
              <a:rPr lang="de-DE" altLang="de-DE" sz="1600" dirty="0" smtClean="0">
                <a:latin typeface="Calibri" panose="020F0502020204030204" pitchFamily="34" charset="0"/>
                <a:cs typeface="Arial" charset="0"/>
              </a:rPr>
            </a:br>
            <a:r>
              <a:rPr lang="de-DE" altLang="de-DE" sz="1600" dirty="0" smtClean="0">
                <a:latin typeface="Calibri" panose="020F0502020204030204" pitchFamily="34" charset="0"/>
                <a:cs typeface="Arial" charset="0"/>
              </a:rPr>
              <a:t>sozialen Kennzahlen; konsequente </a:t>
            </a:r>
            <a:r>
              <a:rPr lang="de-DE" altLang="de-DE" sz="1600" dirty="0">
                <a:latin typeface="Calibri" panose="020F0502020204030204" pitchFamily="34" charset="0"/>
                <a:cs typeface="Arial" charset="0"/>
              </a:rPr>
              <a:t>Mitbestimmung </a:t>
            </a:r>
            <a:r>
              <a:rPr lang="de-DE" altLang="de-DE" sz="1600" dirty="0" smtClean="0">
                <a:latin typeface="Calibri" panose="020F0502020204030204" pitchFamily="34" charset="0"/>
                <a:cs typeface="Arial" charset="0"/>
              </a:rPr>
              <a:t>und Gewinnbeteiligung aller; </a:t>
            </a:r>
            <a:br>
              <a:rPr lang="de-DE" altLang="de-DE" sz="1600" dirty="0" smtClean="0">
                <a:latin typeface="Calibri" panose="020F0502020204030204" pitchFamily="34" charset="0"/>
                <a:cs typeface="Arial" charset="0"/>
              </a:rPr>
            </a:br>
            <a:r>
              <a:rPr lang="de-DE" altLang="de-DE" sz="1600" dirty="0" smtClean="0">
                <a:latin typeface="Calibri" panose="020F0502020204030204" pitchFamily="34" charset="0"/>
                <a:cs typeface="Arial" charset="0"/>
              </a:rPr>
              <a:t>Begrenzung der privaten Abschöpfung; Förderung </a:t>
            </a:r>
            <a:r>
              <a:rPr lang="de-DE" altLang="de-DE" sz="1600" dirty="0">
                <a:latin typeface="Calibri" panose="020F0502020204030204" pitchFamily="34" charset="0"/>
                <a:cs typeface="Arial" charset="0"/>
              </a:rPr>
              <a:t>genossenschaftlicher </a:t>
            </a:r>
            <a:r>
              <a:rPr lang="de-DE" altLang="de-DE" sz="1600" dirty="0" smtClean="0">
                <a:latin typeface="Calibri" panose="020F0502020204030204" pitchFamily="34" charset="0"/>
                <a:cs typeface="Arial" charset="0"/>
              </a:rPr>
              <a:t>Unternehmen… </a:t>
            </a:r>
            <a:endParaRPr lang="de-DE" altLang="de-DE" sz="1600" dirty="0">
              <a:latin typeface="Calibri" panose="020F0502020204030204" pitchFamily="34" charset="0"/>
              <a:cs typeface="Arial" charset="0"/>
            </a:endParaRPr>
          </a:p>
        </p:txBody>
      </p:sp>
    </p:spTree>
    <p:extLst>
      <p:ext uri="{BB962C8B-B14F-4D97-AF65-F5344CB8AC3E}">
        <p14:creationId xmlns:p14="http://schemas.microsoft.com/office/powerpoint/2010/main" val="7815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4"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p:txBody>
          <a:bodyPr/>
          <a:lstStyle/>
          <a:p>
            <a:pPr>
              <a:defRPr/>
            </a:pPr>
            <a:fld id="{E344F932-890F-4B89-BB8A-DB06E5848552}" type="slidenum">
              <a:rPr lang="de-DE"/>
              <a:pPr>
                <a:defRPr/>
              </a:pPr>
              <a:t>27</a:t>
            </a:fld>
            <a:endParaRPr lang="de-DE" dirty="0"/>
          </a:p>
        </p:txBody>
      </p:sp>
      <p:sp>
        <p:nvSpPr>
          <p:cNvPr id="21507" name="Rectangle 2"/>
          <p:cNvSpPr>
            <a:spLocks noGrp="1" noChangeArrowheads="1"/>
          </p:cNvSpPr>
          <p:nvPr>
            <p:ph type="title" idx="4294967295"/>
          </p:nvPr>
        </p:nvSpPr>
        <p:spPr>
          <a:xfrm>
            <a:off x="467544" y="312952"/>
            <a:ext cx="7416800" cy="381000"/>
          </a:xfrm>
        </p:spPr>
        <p:txBody>
          <a:bodyPr/>
          <a:lstStyle/>
          <a:p>
            <a:pPr eaLnBrk="1" hangingPunct="1">
              <a:spcBef>
                <a:spcPct val="50000"/>
              </a:spcBef>
            </a:pPr>
            <a:r>
              <a:rPr lang="de-DE" altLang="de-DE" sz="1800" b="1" u="sng" dirty="0" smtClean="0">
                <a:cs typeface="Times New Roman" pitchFamily="18" charset="0"/>
              </a:rPr>
              <a:t>Entwicklung einer Gleichgewichtsökonomie </a:t>
            </a:r>
            <a:endParaRPr lang="de-DE" altLang="de-DE" sz="1800" b="1" u="sng" dirty="0" smtClean="0"/>
          </a:p>
        </p:txBody>
      </p:sp>
      <p:sp>
        <p:nvSpPr>
          <p:cNvPr id="12" name="Rechteck 11"/>
          <p:cNvSpPr>
            <a:spLocks noChangeArrowheads="1"/>
          </p:cNvSpPr>
          <p:nvPr/>
        </p:nvSpPr>
        <p:spPr bwMode="auto">
          <a:xfrm>
            <a:off x="207964" y="1970199"/>
            <a:ext cx="8678862" cy="1138773"/>
          </a:xfrm>
          <a:prstGeom prst="rect">
            <a:avLst/>
          </a:prstGeom>
          <a:noFill/>
          <a:ln w="9525">
            <a:noFill/>
            <a:miter lim="800000"/>
            <a:headEnd/>
            <a:tailEnd/>
          </a:ln>
        </p:spPr>
        <p:txBody>
          <a:bodyPr>
            <a:spAutoFit/>
          </a:bodyPr>
          <a:lstStyle/>
          <a:p>
            <a:pPr>
              <a:defRPr/>
            </a:pPr>
            <a:r>
              <a:rPr lang="de-DE" sz="1700" dirty="0">
                <a:latin typeface="Calibri" pitchFamily="34" charset="0"/>
                <a:cs typeface="Times New Roman" pitchFamily="18" charset="0"/>
              </a:rPr>
              <a:t>• </a:t>
            </a:r>
            <a:r>
              <a:rPr lang="de-DE" sz="1700" dirty="0">
                <a:latin typeface="Calibri" panose="020F0502020204030204" pitchFamily="34" charset="0"/>
              </a:rPr>
              <a:t>Dies geschieht in einer ständigen </a:t>
            </a:r>
            <a:r>
              <a:rPr lang="de-DE" sz="1700" u="sng" dirty="0">
                <a:latin typeface="Calibri" pitchFamily="34" charset="0"/>
              </a:rPr>
              <a:t>dynamisch sich einpendelnden Sinusbewegung</a:t>
            </a:r>
            <a:r>
              <a:rPr lang="de-DE" sz="1700" dirty="0">
                <a:latin typeface="Calibri" panose="020F0502020204030204" pitchFamily="34" charset="0"/>
              </a:rPr>
              <a:t>  </a:t>
            </a:r>
            <a:br>
              <a:rPr lang="de-DE" sz="1700" dirty="0">
                <a:latin typeface="Calibri" panose="020F0502020204030204" pitchFamily="34" charset="0"/>
              </a:rPr>
            </a:br>
            <a:r>
              <a:rPr lang="de-DE" sz="1700" dirty="0">
                <a:latin typeface="Calibri" panose="020F0502020204030204" pitchFamily="34" charset="0"/>
              </a:rPr>
              <a:t>   - sowohl für einzelne Güter wie für die gesamtökonomische Entwicklung. </a:t>
            </a:r>
            <a:br>
              <a:rPr lang="de-DE" sz="1700" dirty="0">
                <a:latin typeface="Calibri" panose="020F0502020204030204" pitchFamily="34" charset="0"/>
              </a:rPr>
            </a:br>
            <a:r>
              <a:rPr lang="de-DE" sz="1700" dirty="0">
                <a:latin typeface="Calibri" panose="020F0502020204030204" pitchFamily="34" charset="0"/>
              </a:rPr>
              <a:t>   Diese Entwicklung bleibt </a:t>
            </a:r>
            <a:r>
              <a:rPr lang="de-DE" sz="1700" dirty="0" smtClean="0">
                <a:latin typeface="Calibri" panose="020F0502020204030204" pitchFamily="34" charset="0"/>
              </a:rPr>
              <a:t>unter maximal 100% der ökologischen Belastungsgrenze.</a:t>
            </a:r>
            <a:br>
              <a:rPr lang="de-DE" sz="1700" dirty="0" smtClean="0">
                <a:latin typeface="Calibri" panose="020F0502020204030204" pitchFamily="34" charset="0"/>
              </a:rPr>
            </a:br>
            <a:r>
              <a:rPr lang="de-DE" sz="1700" dirty="0" smtClean="0">
                <a:latin typeface="Calibri" panose="020F0502020204030204" pitchFamily="34" charset="0"/>
              </a:rPr>
              <a:t>   </a:t>
            </a:r>
            <a:r>
              <a:rPr lang="de-DE" sz="1400" dirty="0" smtClean="0">
                <a:latin typeface="Calibri" panose="020F0502020204030204" pitchFamily="34" charset="0"/>
              </a:rPr>
              <a:t>(ökologischer </a:t>
            </a:r>
            <a:r>
              <a:rPr lang="de-DE" sz="1400" dirty="0">
                <a:latin typeface="Calibri" panose="020F0502020204030204" pitchFamily="34" charset="0"/>
              </a:rPr>
              <a:t>Fußabdruck)</a:t>
            </a:r>
          </a:p>
        </p:txBody>
      </p:sp>
      <p:sp>
        <p:nvSpPr>
          <p:cNvPr id="16" name="Rechteck 15"/>
          <p:cNvSpPr>
            <a:spLocks noChangeArrowheads="1"/>
          </p:cNvSpPr>
          <p:nvPr/>
        </p:nvSpPr>
        <p:spPr bwMode="auto">
          <a:xfrm>
            <a:off x="191795" y="692696"/>
            <a:ext cx="684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800" dirty="0">
                <a:cs typeface="Times New Roman" pitchFamily="18" charset="0"/>
              </a:rPr>
              <a:t>• </a:t>
            </a:r>
            <a:r>
              <a:rPr lang="de-DE" altLang="de-DE" sz="1700" dirty="0"/>
              <a:t>Die Wirtschaft wächst quantitativ  nur in bes. </a:t>
            </a:r>
            <a:r>
              <a:rPr lang="de-DE" altLang="de-DE" sz="1700" u="sng" dirty="0"/>
              <a:t>Aufbauphasen</a:t>
            </a:r>
            <a:r>
              <a:rPr lang="de-DE" altLang="de-DE" sz="1700" dirty="0"/>
              <a:t>. </a:t>
            </a:r>
          </a:p>
        </p:txBody>
      </p:sp>
      <p:sp>
        <p:nvSpPr>
          <p:cNvPr id="17" name="Rechteck 16"/>
          <p:cNvSpPr>
            <a:spLocks noChangeArrowheads="1"/>
          </p:cNvSpPr>
          <p:nvPr/>
        </p:nvSpPr>
        <p:spPr bwMode="auto">
          <a:xfrm>
            <a:off x="198438" y="1092312"/>
            <a:ext cx="864076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de-DE" altLang="de-DE" sz="1700" dirty="0">
                <a:cs typeface="Times New Roman" pitchFamily="18" charset="0"/>
              </a:rPr>
              <a:t>• </a:t>
            </a:r>
            <a:r>
              <a:rPr lang="de-DE" altLang="de-DE" sz="1700" dirty="0"/>
              <a:t>Bei Erreichen eines </a:t>
            </a:r>
            <a:r>
              <a:rPr lang="de-DE" altLang="de-DE" sz="1700" u="sng" dirty="0"/>
              <a:t>Sättigungsgrades</a:t>
            </a:r>
            <a:r>
              <a:rPr lang="de-DE" altLang="de-DE" sz="1700" dirty="0"/>
              <a:t> geht das Wachsen zunehmend in </a:t>
            </a:r>
            <a:r>
              <a:rPr lang="de-DE" altLang="de-DE" sz="1700" u="sng" dirty="0"/>
              <a:t>qualitative </a:t>
            </a:r>
            <a:br>
              <a:rPr lang="de-DE" altLang="de-DE" sz="1700" u="sng" dirty="0"/>
            </a:br>
            <a:r>
              <a:rPr lang="de-DE" altLang="de-DE" sz="1700" dirty="0"/>
              <a:t>   </a:t>
            </a:r>
            <a:r>
              <a:rPr lang="de-DE" altLang="de-DE" sz="1700" u="sng" dirty="0"/>
              <a:t>Entwicklung</a:t>
            </a:r>
            <a:r>
              <a:rPr lang="de-DE" altLang="de-DE" sz="1700" dirty="0"/>
              <a:t>  über:  Qualitätsprodukte; Wachsen kultureller, Lebensqualitäten, des ökonomisch  </a:t>
            </a:r>
          </a:p>
          <a:p>
            <a:pPr eaLnBrk="1" hangingPunct="1">
              <a:spcBef>
                <a:spcPct val="0"/>
              </a:spcBef>
              <a:buFontTx/>
              <a:buNone/>
            </a:pPr>
            <a:r>
              <a:rPr lang="de-DE" altLang="de-DE" sz="1700" dirty="0"/>
              <a:t>   sozialen Gleichgewichts  – dabei Schrumpfen des materiellen Verbrauchs.</a:t>
            </a:r>
          </a:p>
        </p:txBody>
      </p:sp>
      <p:pic>
        <p:nvPicPr>
          <p:cNvPr id="1024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996952"/>
            <a:ext cx="5135488" cy="2700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79389" y="5717486"/>
            <a:ext cx="8736012" cy="615553"/>
          </a:xfrm>
          <a:prstGeom prst="rect">
            <a:avLst/>
          </a:prstGeom>
          <a:noFill/>
        </p:spPr>
        <p:txBody>
          <a:bodyPr wrap="square">
            <a:spAutoFit/>
          </a:bodyPr>
          <a:lstStyle/>
          <a:p>
            <a:pPr>
              <a:defRPr/>
            </a:pPr>
            <a:r>
              <a:rPr lang="de-DE" sz="1700" dirty="0">
                <a:latin typeface="Calibri" pitchFamily="34" charset="0"/>
                <a:cs typeface="Times New Roman" pitchFamily="18" charset="0"/>
              </a:rPr>
              <a:t>•</a:t>
            </a:r>
            <a:r>
              <a:rPr lang="de-DE" sz="1700" dirty="0">
                <a:latin typeface="+mn-lt"/>
              </a:rPr>
              <a:t> </a:t>
            </a:r>
            <a:r>
              <a:rPr lang="de-DE" sz="1700" dirty="0">
                <a:latin typeface="Calibri" panose="020F0502020204030204" pitchFamily="34" charset="0"/>
              </a:rPr>
              <a:t>Damit wird die ökonomische und soziale Crashentwicklung der Wachstumsökonomie </a:t>
            </a:r>
            <a:br>
              <a:rPr lang="de-DE" sz="1700" dirty="0">
                <a:latin typeface="Calibri" panose="020F0502020204030204" pitchFamily="34" charset="0"/>
              </a:rPr>
            </a:br>
            <a:r>
              <a:rPr lang="de-DE" sz="1700" dirty="0">
                <a:latin typeface="Calibri" panose="020F0502020204030204" pitchFamily="34" charset="0"/>
              </a:rPr>
              <a:t>   überwunden, eine </a:t>
            </a:r>
            <a:r>
              <a:rPr lang="de-DE" sz="1700" u="sng" dirty="0">
                <a:latin typeface="Calibri" panose="020F0502020204030204" pitchFamily="34" charset="0"/>
              </a:rPr>
              <a:t>Postwachstumsökonomie</a:t>
            </a:r>
            <a:r>
              <a:rPr lang="de-DE" sz="1700" dirty="0">
                <a:latin typeface="Calibri" panose="020F0502020204030204" pitchFamily="34" charset="0"/>
              </a:rPr>
              <a:t>  -  </a:t>
            </a:r>
            <a:r>
              <a:rPr lang="de-DE" sz="1700" u="sng" dirty="0">
                <a:latin typeface="Calibri" panose="020F0502020204030204" pitchFamily="34" charset="0"/>
              </a:rPr>
              <a:t>Gleichgewichtsökonomie</a:t>
            </a:r>
            <a:r>
              <a:rPr lang="de-DE" sz="1700" dirty="0">
                <a:latin typeface="Calibri" panose="020F0502020204030204" pitchFamily="34" charset="0"/>
              </a:rPr>
              <a:t> wird möglich.</a:t>
            </a:r>
          </a:p>
        </p:txBody>
      </p:sp>
      <p:sp>
        <p:nvSpPr>
          <p:cNvPr id="2" name="Textfeld 1"/>
          <p:cNvSpPr txBox="1"/>
          <p:nvPr/>
        </p:nvSpPr>
        <p:spPr>
          <a:xfrm>
            <a:off x="207964" y="3212976"/>
            <a:ext cx="3024336" cy="877163"/>
          </a:xfrm>
          <a:prstGeom prst="rect">
            <a:avLst/>
          </a:prstGeom>
          <a:noFill/>
        </p:spPr>
        <p:txBody>
          <a:bodyPr wrap="square" rtlCol="0">
            <a:spAutoFit/>
          </a:bodyPr>
          <a:lstStyle/>
          <a:p>
            <a:r>
              <a:rPr lang="de-DE" sz="1700" dirty="0">
                <a:latin typeface="Calibri" pitchFamily="34" charset="0"/>
                <a:cs typeface="Times New Roman" pitchFamily="18" charset="0"/>
              </a:rPr>
              <a:t>• </a:t>
            </a:r>
            <a:r>
              <a:rPr lang="de-DE" sz="1700" dirty="0" smtClean="0">
                <a:latin typeface="Calibri" panose="020F0502020204030204" pitchFamily="34" charset="0"/>
              </a:rPr>
              <a:t>Das geht nur über eine</a:t>
            </a:r>
            <a:br>
              <a:rPr lang="de-DE" sz="1700" dirty="0" smtClean="0">
                <a:latin typeface="Calibri" panose="020F0502020204030204" pitchFamily="34" charset="0"/>
              </a:rPr>
            </a:br>
            <a:r>
              <a:rPr lang="de-DE" sz="1700" dirty="0" smtClean="0">
                <a:latin typeface="Calibri" panose="020F0502020204030204" pitchFamily="34" charset="0"/>
              </a:rPr>
              <a:t>   zwischenzeitliche </a:t>
            </a:r>
            <a:br>
              <a:rPr lang="de-DE" sz="1700" dirty="0" smtClean="0">
                <a:latin typeface="Calibri" panose="020F0502020204030204" pitchFamily="34" charset="0"/>
              </a:rPr>
            </a:br>
            <a:r>
              <a:rPr lang="de-DE" sz="1700" dirty="0" smtClean="0">
                <a:latin typeface="Calibri" panose="020F0502020204030204" pitchFamily="34" charset="0"/>
              </a:rPr>
              <a:t>   </a:t>
            </a:r>
            <a:r>
              <a:rPr lang="de-DE" sz="1700" u="sng" dirty="0" smtClean="0">
                <a:latin typeface="Calibri" panose="020F0502020204030204" pitchFamily="34" charset="0"/>
              </a:rPr>
              <a:t>Schrumpfungsökonomie.</a:t>
            </a:r>
            <a:endParaRPr lang="de-DE" sz="1700" u="sng" dirty="0">
              <a:latin typeface="Calibri" panose="020F0502020204030204" pitchFamily="34" charset="0"/>
            </a:endParaRPr>
          </a:p>
        </p:txBody>
      </p:sp>
      <p:sp>
        <p:nvSpPr>
          <p:cNvPr id="14" name="Textfeld 13"/>
          <p:cNvSpPr txBox="1"/>
          <p:nvPr/>
        </p:nvSpPr>
        <p:spPr>
          <a:xfrm>
            <a:off x="179388" y="4105113"/>
            <a:ext cx="3528516" cy="1138773"/>
          </a:xfrm>
          <a:prstGeom prst="rect">
            <a:avLst/>
          </a:prstGeom>
          <a:noFill/>
        </p:spPr>
        <p:txBody>
          <a:bodyPr wrap="square" rtlCol="0">
            <a:spAutoFit/>
          </a:bodyPr>
          <a:lstStyle/>
          <a:p>
            <a:r>
              <a:rPr lang="de-DE" sz="1700" dirty="0">
                <a:latin typeface="Calibri" pitchFamily="34" charset="0"/>
                <a:cs typeface="Times New Roman" pitchFamily="18" charset="0"/>
              </a:rPr>
              <a:t>• U</a:t>
            </a:r>
            <a:r>
              <a:rPr lang="de-DE" sz="1700" dirty="0" smtClean="0">
                <a:latin typeface="Calibri" panose="020F0502020204030204" pitchFamily="34" charset="0"/>
              </a:rPr>
              <a:t>nd mit </a:t>
            </a:r>
            <a:r>
              <a:rPr lang="de-DE" sz="1700" u="sng" dirty="0" smtClean="0">
                <a:latin typeface="Calibri" panose="020F0502020204030204" pitchFamily="34" charset="0"/>
              </a:rPr>
              <a:t>Verzicht auf Wohlstands- </a:t>
            </a:r>
            <a:br>
              <a:rPr lang="de-DE" sz="1700" u="sng" dirty="0" smtClean="0">
                <a:latin typeface="Calibri" panose="020F0502020204030204" pitchFamily="34" charset="0"/>
              </a:rPr>
            </a:br>
            <a:r>
              <a:rPr lang="de-DE" sz="1700" dirty="0" smtClean="0">
                <a:latin typeface="Calibri" panose="020F0502020204030204" pitchFamily="34" charset="0"/>
              </a:rPr>
              <a:t>   </a:t>
            </a:r>
            <a:r>
              <a:rPr lang="de-DE" sz="1700" u="sng" dirty="0" smtClean="0">
                <a:latin typeface="Calibri" panose="020F0502020204030204" pitchFamily="34" charset="0"/>
              </a:rPr>
              <a:t>privilegien</a:t>
            </a:r>
            <a:r>
              <a:rPr lang="de-DE" sz="1700" dirty="0" smtClean="0">
                <a:latin typeface="Calibri" panose="020F0502020204030204" pitchFamily="34" charset="0"/>
              </a:rPr>
              <a:t>, die durch Ausplün- </a:t>
            </a:r>
            <a:br>
              <a:rPr lang="de-DE" sz="1700" dirty="0" smtClean="0">
                <a:latin typeface="Calibri" panose="020F0502020204030204" pitchFamily="34" charset="0"/>
              </a:rPr>
            </a:br>
            <a:r>
              <a:rPr lang="de-DE" sz="1700" dirty="0" smtClean="0">
                <a:latin typeface="Calibri" panose="020F0502020204030204" pitchFamily="34" charset="0"/>
              </a:rPr>
              <a:t>   derung der Natur und Ausbeutung </a:t>
            </a:r>
            <a:br>
              <a:rPr lang="de-DE" sz="1700" dirty="0" smtClean="0">
                <a:latin typeface="Calibri" panose="020F0502020204030204" pitchFamily="34" charset="0"/>
              </a:rPr>
            </a:br>
            <a:r>
              <a:rPr lang="de-DE" sz="1700" dirty="0" smtClean="0">
                <a:latin typeface="Calibri" panose="020F0502020204030204" pitchFamily="34" charset="0"/>
              </a:rPr>
              <a:t>   anderen Völker zustande kommen.</a:t>
            </a:r>
            <a:endParaRPr lang="de-DE" sz="1700" dirty="0">
              <a:latin typeface="Calibri" panose="020F0502020204030204" pitchFamily="34" charset="0"/>
            </a:endParaRPr>
          </a:p>
        </p:txBody>
      </p:sp>
    </p:spTree>
    <p:extLst>
      <p:ext uri="{BB962C8B-B14F-4D97-AF65-F5344CB8AC3E}">
        <p14:creationId xmlns:p14="http://schemas.microsoft.com/office/powerpoint/2010/main" val="248548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linds(horizontal)">
                                      <p:cBhvr>
                                        <p:cTn id="22" dur="500"/>
                                        <p:tgtEl>
                                          <p:spTgt spid="1024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3" grpId="0"/>
      <p:bldP spid="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467" y="116632"/>
            <a:ext cx="6633100" cy="414581"/>
          </a:xfrm>
        </p:spPr>
        <p:txBody>
          <a:bodyPr>
            <a:noAutofit/>
          </a:bodyPr>
          <a:lstStyle/>
          <a:p>
            <a:r>
              <a:rPr lang="de-DE" sz="1800" b="1" u="sng" dirty="0" smtClean="0"/>
              <a:t>Ermutigung</a:t>
            </a:r>
            <a:endParaRPr lang="de-DE" sz="1800" b="1" u="sng" dirty="0"/>
          </a:p>
        </p:txBody>
      </p:sp>
      <p:sp>
        <p:nvSpPr>
          <p:cNvPr id="3" name="Foliennummernplatzhalter 2"/>
          <p:cNvSpPr>
            <a:spLocks noGrp="1"/>
          </p:cNvSpPr>
          <p:nvPr>
            <p:ph type="sldNum" sz="quarter" idx="12"/>
          </p:nvPr>
        </p:nvSpPr>
        <p:spPr/>
        <p:txBody>
          <a:bodyPr/>
          <a:lstStyle/>
          <a:p>
            <a:fld id="{810AB4C5-B149-4B26-9E2C-A7FCE9635AAA}" type="slidenum">
              <a:rPr lang="de-DE" smtClean="0"/>
              <a:t>28</a:t>
            </a:fld>
            <a:endParaRPr lang="de-DE" dirty="0"/>
          </a:p>
        </p:txBody>
      </p:sp>
      <p:sp>
        <p:nvSpPr>
          <p:cNvPr id="9" name="Text Box 3"/>
          <p:cNvSpPr txBox="1">
            <a:spLocks noChangeArrowheads="1"/>
          </p:cNvSpPr>
          <p:nvPr/>
        </p:nvSpPr>
        <p:spPr bwMode="auto">
          <a:xfrm>
            <a:off x="395536" y="2594068"/>
            <a:ext cx="826380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altLang="de-DE" sz="1600" dirty="0" smtClean="0">
                <a:latin typeface="Symbol" pitchFamily="18" charset="2"/>
                <a:cs typeface="Times New Roman" pitchFamily="18" charset="0"/>
              </a:rPr>
              <a:t>·</a:t>
            </a:r>
            <a:r>
              <a:rPr lang="de-DE" altLang="de-DE" sz="1600" dirty="0">
                <a:cs typeface="Times New Roman" pitchFamily="18" charset="0"/>
              </a:rPr>
              <a:t>  </a:t>
            </a:r>
            <a:r>
              <a:rPr lang="de-DE" altLang="de-DE" sz="1600" u="sng" dirty="0" smtClean="0">
                <a:cs typeface="Times New Roman" pitchFamily="18" charset="0"/>
              </a:rPr>
              <a:t>Attac-Bewegung</a:t>
            </a:r>
            <a:r>
              <a:rPr lang="de-DE" altLang="de-DE" sz="1600" dirty="0" smtClean="0">
                <a:cs typeface="Times New Roman" pitchFamily="18" charset="0"/>
              </a:rPr>
              <a:t>, </a:t>
            </a:r>
            <a:r>
              <a:rPr lang="de-DE" altLang="de-DE" sz="1600" u="sng" dirty="0" smtClean="0">
                <a:cs typeface="Times New Roman" pitchFamily="18" charset="0"/>
              </a:rPr>
              <a:t>Ökologiebewegung</a:t>
            </a:r>
            <a:r>
              <a:rPr lang="de-DE" altLang="de-DE" sz="1600" dirty="0">
                <a:cs typeface="Times New Roman" pitchFamily="18" charset="0"/>
              </a:rPr>
              <a:t>, </a:t>
            </a:r>
            <a:r>
              <a:rPr lang="de-DE" altLang="de-DE" sz="1600" u="sng" dirty="0">
                <a:cs typeface="Times New Roman" pitchFamily="18" charset="0"/>
              </a:rPr>
              <a:t>Friedensbewegung</a:t>
            </a:r>
            <a:r>
              <a:rPr lang="de-DE" altLang="de-DE" sz="1600" dirty="0">
                <a:cs typeface="Times New Roman" pitchFamily="18" charset="0"/>
              </a:rPr>
              <a:t>, </a:t>
            </a:r>
            <a:r>
              <a:rPr lang="de-DE" altLang="de-DE" sz="1600" u="sng" dirty="0">
                <a:cs typeface="Times New Roman" pitchFamily="18" charset="0"/>
              </a:rPr>
              <a:t>Dritte-Welt-Bewegung</a:t>
            </a:r>
            <a:r>
              <a:rPr lang="de-DE" altLang="de-DE" sz="1600" dirty="0">
                <a:cs typeface="Times New Roman" pitchFamily="18" charset="0"/>
              </a:rPr>
              <a:t>, </a:t>
            </a:r>
            <a:br>
              <a:rPr lang="de-DE" altLang="de-DE" sz="1600" dirty="0">
                <a:cs typeface="Times New Roman" pitchFamily="18" charset="0"/>
              </a:rPr>
            </a:br>
            <a:r>
              <a:rPr lang="de-DE" altLang="de-DE" sz="1600" dirty="0">
                <a:cs typeface="Times New Roman" pitchFamily="18" charset="0"/>
              </a:rPr>
              <a:t>   </a:t>
            </a:r>
            <a:r>
              <a:rPr lang="de-DE" altLang="de-DE" sz="1600" dirty="0" smtClean="0">
                <a:cs typeface="Times New Roman" pitchFamily="18" charset="0"/>
              </a:rPr>
              <a:t>Gerechtigkeitsgruppen</a:t>
            </a:r>
            <a:r>
              <a:rPr lang="de-DE" altLang="de-DE" sz="1600" dirty="0">
                <a:cs typeface="Times New Roman" pitchFamily="18" charset="0"/>
              </a:rPr>
              <a:t>, auch feministische Bewegungen</a:t>
            </a:r>
            <a:r>
              <a:rPr lang="de-DE" altLang="de-DE" sz="1600" dirty="0" smtClean="0">
                <a:cs typeface="Times New Roman" pitchFamily="18" charset="0"/>
              </a:rPr>
              <a:t>...</a:t>
            </a:r>
            <a:endParaRPr lang="de-DE" altLang="de-DE" sz="1600" dirty="0">
              <a:cs typeface="Times New Roman" pitchFamily="18" charset="0"/>
            </a:endParaRPr>
          </a:p>
          <a:p>
            <a:pPr algn="l" eaLnBrk="1" hangingPunct="1">
              <a:spcBef>
                <a:spcPct val="50000"/>
              </a:spcBef>
            </a:pPr>
            <a:r>
              <a:rPr lang="de-DE" altLang="de-DE" sz="1600" dirty="0" smtClean="0">
                <a:latin typeface="Symbol" pitchFamily="18" charset="2"/>
                <a:cs typeface="Times New Roman" pitchFamily="18" charset="0"/>
              </a:rPr>
              <a:t>·</a:t>
            </a:r>
            <a:r>
              <a:rPr lang="de-DE" altLang="de-DE" sz="1600" dirty="0" smtClean="0">
                <a:cs typeface="Times New Roman" pitchFamily="18" charset="0"/>
              </a:rPr>
              <a:t>  </a:t>
            </a:r>
            <a:r>
              <a:rPr lang="de-DE" altLang="de-DE" sz="1600" u="sng" dirty="0" smtClean="0">
                <a:cs typeface="Times New Roman" pitchFamily="18" charset="0"/>
              </a:rPr>
              <a:t>Kairos-Bewegung</a:t>
            </a:r>
            <a:r>
              <a:rPr lang="de-DE" altLang="de-DE" sz="1600" dirty="0" smtClean="0">
                <a:cs typeface="Times New Roman" pitchFamily="18" charset="0"/>
              </a:rPr>
              <a:t> „Wirtschaft im Dienst des Lebens“</a:t>
            </a:r>
          </a:p>
          <a:p>
            <a:pPr algn="l" eaLnBrk="1" hangingPunct="1">
              <a:spcBef>
                <a:spcPct val="50000"/>
              </a:spcBef>
            </a:pPr>
            <a:r>
              <a:rPr lang="de-DE" altLang="de-DE" sz="1600" dirty="0" smtClean="0">
                <a:latin typeface="Symbol" pitchFamily="18" charset="2"/>
                <a:cs typeface="Times New Roman" pitchFamily="18" charset="0"/>
              </a:rPr>
              <a:t>·</a:t>
            </a:r>
            <a:r>
              <a:rPr lang="de-DE" altLang="de-DE" sz="1600" dirty="0">
                <a:cs typeface="Times New Roman" pitchFamily="18" charset="0"/>
              </a:rPr>
              <a:t> „</a:t>
            </a:r>
            <a:r>
              <a:rPr lang="de-DE" altLang="de-DE" sz="1600" u="sng" dirty="0">
                <a:cs typeface="Times New Roman" pitchFamily="18" charset="0"/>
              </a:rPr>
              <a:t>Ökumenische Initiative Eine Welt</a:t>
            </a:r>
            <a:r>
              <a:rPr lang="de-DE" altLang="de-DE" sz="1600" dirty="0">
                <a:cs typeface="Times New Roman" pitchFamily="18" charset="0"/>
              </a:rPr>
              <a:t>“ (ÖIEW</a:t>
            </a:r>
            <a:r>
              <a:rPr lang="de-DE" altLang="de-DE" sz="1600" dirty="0" smtClean="0">
                <a:cs typeface="Times New Roman" pitchFamily="18" charset="0"/>
              </a:rPr>
              <a:t>)</a:t>
            </a:r>
          </a:p>
          <a:p>
            <a:pPr eaLnBrk="1" hangingPunct="1">
              <a:spcBef>
                <a:spcPct val="50000"/>
              </a:spcBef>
            </a:pPr>
            <a:r>
              <a:rPr lang="de-DE" altLang="de-DE" sz="1600" dirty="0">
                <a:latin typeface="Symbol" pitchFamily="18" charset="2"/>
                <a:cs typeface="Times New Roman" pitchFamily="18" charset="0"/>
              </a:rPr>
              <a:t>·</a:t>
            </a:r>
            <a:r>
              <a:rPr lang="de-DE" altLang="de-DE" sz="1600" dirty="0">
                <a:cs typeface="Times New Roman" pitchFamily="18" charset="0"/>
              </a:rPr>
              <a:t>  </a:t>
            </a:r>
            <a:r>
              <a:rPr lang="de-DE" altLang="de-DE" sz="1600" u="sng" dirty="0">
                <a:cs typeface="Times New Roman" pitchFamily="18" charset="0"/>
              </a:rPr>
              <a:t>Nichtregierungsorganisationen</a:t>
            </a:r>
            <a:r>
              <a:rPr lang="de-DE" altLang="de-DE" sz="1600" dirty="0">
                <a:cs typeface="Times New Roman" pitchFamily="18" charset="0"/>
              </a:rPr>
              <a:t> wie „Greenpeace“, Attac, Ärzte ohne Grenzen u.a.</a:t>
            </a:r>
          </a:p>
          <a:p>
            <a:pPr algn="l" eaLnBrk="1" hangingPunct="1">
              <a:spcBef>
                <a:spcPct val="50000"/>
              </a:spcBef>
            </a:pPr>
            <a:r>
              <a:rPr lang="de-DE" altLang="de-DE" sz="1600" dirty="0" smtClean="0">
                <a:latin typeface="Symbol" pitchFamily="18" charset="2"/>
                <a:cs typeface="Times New Roman" pitchFamily="18" charset="0"/>
              </a:rPr>
              <a:t>·</a:t>
            </a:r>
            <a:r>
              <a:rPr lang="de-DE" altLang="de-DE" sz="1600" dirty="0">
                <a:cs typeface="Times New Roman" pitchFamily="18" charset="0"/>
              </a:rPr>
              <a:t>  </a:t>
            </a:r>
            <a:r>
              <a:rPr lang="de-DE" altLang="de-DE" sz="1600" u="sng" dirty="0">
                <a:cs typeface="Times New Roman" pitchFamily="18" charset="0"/>
              </a:rPr>
              <a:t>Erd-Charta-Bewegung</a:t>
            </a:r>
            <a:r>
              <a:rPr lang="de-DE" altLang="de-DE" sz="1600" dirty="0">
                <a:cs typeface="Times New Roman" pitchFamily="18" charset="0"/>
              </a:rPr>
              <a:t> (eine sozial-ökologische Weltgemeinschaftsethik) </a:t>
            </a:r>
          </a:p>
          <a:p>
            <a:pPr algn="l" eaLnBrk="1" hangingPunct="1">
              <a:spcBef>
                <a:spcPct val="50000"/>
              </a:spcBef>
            </a:pPr>
            <a:r>
              <a:rPr lang="de-DE" altLang="de-DE" sz="1600" dirty="0">
                <a:latin typeface="Symbol" pitchFamily="18" charset="2"/>
                <a:cs typeface="Times New Roman" pitchFamily="18" charset="0"/>
              </a:rPr>
              <a:t>·</a:t>
            </a:r>
            <a:r>
              <a:rPr lang="de-DE" altLang="de-DE" sz="1600" dirty="0">
                <a:cs typeface="Times New Roman" pitchFamily="18" charset="0"/>
              </a:rPr>
              <a:t>  </a:t>
            </a:r>
            <a:r>
              <a:rPr lang="de-DE" altLang="de-DE" sz="1600" u="sng" dirty="0" smtClean="0">
                <a:cs typeface="Times New Roman" pitchFamily="18" charset="0"/>
              </a:rPr>
              <a:t>Lebensstilbewegung</a:t>
            </a:r>
            <a:r>
              <a:rPr lang="de-DE" altLang="de-DE" sz="1600" dirty="0" smtClean="0">
                <a:cs typeface="Times New Roman" pitchFamily="18" charset="0"/>
              </a:rPr>
              <a:t> </a:t>
            </a:r>
            <a:r>
              <a:rPr lang="de-DE" altLang="de-DE" sz="1600" dirty="0">
                <a:cs typeface="Times New Roman" pitchFamily="18" charset="0"/>
              </a:rPr>
              <a:t>„anders besser leben“;   kritische Verbraucherbewegung...</a:t>
            </a:r>
          </a:p>
          <a:p>
            <a:pPr algn="l" eaLnBrk="1" hangingPunct="1">
              <a:spcBef>
                <a:spcPct val="50000"/>
              </a:spcBef>
            </a:pPr>
            <a:r>
              <a:rPr lang="de-DE" altLang="de-DE" sz="1600" dirty="0">
                <a:latin typeface="Symbol" pitchFamily="18" charset="2"/>
                <a:cs typeface="Times New Roman" pitchFamily="18" charset="0"/>
              </a:rPr>
              <a:t>·</a:t>
            </a:r>
            <a:r>
              <a:rPr lang="de-DE" altLang="de-DE" sz="1600" dirty="0">
                <a:cs typeface="Times New Roman" pitchFamily="18" charset="0"/>
              </a:rPr>
              <a:t>  </a:t>
            </a:r>
            <a:r>
              <a:rPr lang="de-DE" altLang="de-DE" sz="1600" u="sng" dirty="0" smtClean="0">
                <a:cs typeface="Times New Roman" pitchFamily="18" charset="0"/>
              </a:rPr>
              <a:t>Neue </a:t>
            </a:r>
            <a:r>
              <a:rPr lang="de-DE" altLang="de-DE" sz="1600" u="sng" dirty="0">
                <a:cs typeface="Times New Roman" pitchFamily="18" charset="0"/>
              </a:rPr>
              <a:t>Demokratiebewegung</a:t>
            </a:r>
            <a:r>
              <a:rPr lang="de-DE" altLang="de-DE" sz="1600" dirty="0">
                <a:cs typeface="Times New Roman" pitchFamily="18" charset="0"/>
              </a:rPr>
              <a:t>: Bürgerbeteiligungsdemokratie, „Verfassungskonvent</a:t>
            </a:r>
            <a:r>
              <a:rPr lang="de-DE" altLang="de-DE" sz="1600" dirty="0" smtClean="0">
                <a:cs typeface="Times New Roman" pitchFamily="18" charset="0"/>
              </a:rPr>
              <a:t>“...</a:t>
            </a:r>
          </a:p>
          <a:p>
            <a:pPr algn="l" eaLnBrk="1" hangingPunct="1">
              <a:spcBef>
                <a:spcPct val="50000"/>
              </a:spcBef>
            </a:pPr>
            <a:r>
              <a:rPr lang="de-DE" altLang="de-DE" sz="1600" dirty="0" smtClean="0">
                <a:latin typeface="Symbol" pitchFamily="18" charset="2"/>
                <a:cs typeface="Times New Roman" pitchFamily="18" charset="0"/>
              </a:rPr>
              <a:t>·</a:t>
            </a:r>
            <a:r>
              <a:rPr lang="de-DE" altLang="de-DE" sz="1600" dirty="0" smtClean="0">
                <a:cs typeface="Times New Roman" pitchFamily="18" charset="0"/>
              </a:rPr>
              <a:t>  </a:t>
            </a:r>
            <a:r>
              <a:rPr lang="de-DE" altLang="de-DE" sz="1600" dirty="0">
                <a:cs typeface="Times New Roman" pitchFamily="18" charset="0"/>
              </a:rPr>
              <a:t>Alternative </a:t>
            </a:r>
            <a:r>
              <a:rPr lang="de-DE" altLang="de-DE" sz="1600" u="sng" dirty="0">
                <a:cs typeface="Times New Roman" pitchFamily="18" charset="0"/>
              </a:rPr>
              <a:t>Internetbewegungen</a:t>
            </a:r>
            <a:r>
              <a:rPr lang="de-DE" altLang="de-DE" sz="1600" dirty="0">
                <a:cs typeface="Times New Roman" pitchFamily="18" charset="0"/>
              </a:rPr>
              <a:t> </a:t>
            </a:r>
            <a:r>
              <a:rPr lang="de-DE" altLang="de-DE" sz="1600" dirty="0" smtClean="0">
                <a:cs typeface="Times New Roman" pitchFamily="18" charset="0"/>
              </a:rPr>
              <a:t>...</a:t>
            </a:r>
            <a:endParaRPr lang="de-DE" altLang="de-DE" sz="1600" dirty="0">
              <a:cs typeface="Times New Roman" pitchFamily="18" charset="0"/>
            </a:endParaRPr>
          </a:p>
        </p:txBody>
      </p:sp>
      <p:sp>
        <p:nvSpPr>
          <p:cNvPr id="10" name="Rechteck 9"/>
          <p:cNvSpPr/>
          <p:nvPr/>
        </p:nvSpPr>
        <p:spPr>
          <a:xfrm>
            <a:off x="395535" y="716438"/>
            <a:ext cx="8338996" cy="861774"/>
          </a:xfrm>
          <a:prstGeom prst="rect">
            <a:avLst/>
          </a:prstGeom>
        </p:spPr>
        <p:txBody>
          <a:bodyPr wrap="square">
            <a:spAutoFit/>
          </a:bodyPr>
          <a:lstStyle/>
          <a:p>
            <a:pPr lvl="0">
              <a:spcBef>
                <a:spcPct val="50000"/>
              </a:spcBef>
            </a:pPr>
            <a:r>
              <a:rPr lang="de-DE" altLang="de-DE" dirty="0" smtClean="0">
                <a:latin typeface="Symbol" pitchFamily="18" charset="2"/>
                <a:cs typeface="Times New Roman" pitchFamily="18" charset="0"/>
              </a:rPr>
              <a:t>·</a:t>
            </a:r>
            <a:r>
              <a:rPr lang="de-DE" altLang="de-DE" dirty="0">
                <a:cs typeface="Times New Roman" pitchFamily="18" charset="0"/>
              </a:rPr>
              <a:t> </a:t>
            </a:r>
            <a:r>
              <a:rPr lang="de-DE" altLang="de-DE" sz="1600" b="1" dirty="0">
                <a:cs typeface="Times New Roman" pitchFamily="18" charset="0"/>
              </a:rPr>
              <a:t> </a:t>
            </a:r>
            <a:r>
              <a:rPr lang="de-DE" altLang="de-DE" sz="1600" b="1" u="sng" dirty="0" smtClean="0">
                <a:cs typeface="Times New Roman" pitchFamily="18" charset="0"/>
              </a:rPr>
              <a:t>Fridays </a:t>
            </a:r>
            <a:r>
              <a:rPr lang="de-DE" altLang="de-DE" sz="1600" b="1" u="sng" dirty="0">
                <a:cs typeface="Times New Roman" pitchFamily="18" charset="0"/>
              </a:rPr>
              <a:t>for </a:t>
            </a:r>
            <a:r>
              <a:rPr lang="de-DE" altLang="de-DE" sz="1600" b="1" u="sng" dirty="0" smtClean="0">
                <a:cs typeface="Times New Roman" pitchFamily="18" charset="0"/>
              </a:rPr>
              <a:t>Future-Bewegung</a:t>
            </a:r>
            <a:r>
              <a:rPr lang="de-DE" altLang="de-DE" sz="1600" b="1" dirty="0" smtClean="0">
                <a:cs typeface="Times New Roman" pitchFamily="18" charset="0"/>
              </a:rPr>
              <a:t>, </a:t>
            </a:r>
            <a:r>
              <a:rPr lang="de-DE" altLang="de-DE" sz="1600" b="1" dirty="0">
                <a:solidFill>
                  <a:prstClr val="black"/>
                </a:solidFill>
                <a:cs typeface="Times New Roman" pitchFamily="18" charset="0"/>
              </a:rPr>
              <a:t>Folgebewegungen</a:t>
            </a:r>
            <a:r>
              <a:rPr lang="de-DE" altLang="de-DE" sz="1600" dirty="0" smtClean="0">
                <a:solidFill>
                  <a:prstClr val="black"/>
                </a:solidFill>
                <a:cs typeface="Times New Roman" pitchFamily="18" charset="0"/>
              </a:rPr>
              <a:t>…</a:t>
            </a:r>
            <a:r>
              <a:rPr lang="de-DE" altLang="de-DE" sz="1600" b="1" dirty="0" smtClean="0">
                <a:cs typeface="Times New Roman" pitchFamily="18" charset="0"/>
              </a:rPr>
              <a:t/>
            </a:r>
            <a:br>
              <a:rPr lang="de-DE" altLang="de-DE" sz="1600" b="1" dirty="0" smtClean="0">
                <a:cs typeface="Times New Roman" pitchFamily="18" charset="0"/>
              </a:rPr>
            </a:br>
            <a:r>
              <a:rPr lang="de-DE" altLang="de-DE" sz="1600" dirty="0">
                <a:latin typeface="Symbol" pitchFamily="18" charset="2"/>
                <a:cs typeface="Times New Roman" pitchFamily="18" charset="0"/>
              </a:rPr>
              <a:t>·</a:t>
            </a:r>
            <a:r>
              <a:rPr lang="de-DE" altLang="de-DE" sz="1600" dirty="0">
                <a:cs typeface="Times New Roman" pitchFamily="18" charset="0"/>
              </a:rPr>
              <a:t> </a:t>
            </a:r>
            <a:r>
              <a:rPr lang="de-DE" altLang="de-DE" sz="1400" b="1" dirty="0">
                <a:cs typeface="Times New Roman" pitchFamily="18" charset="0"/>
              </a:rPr>
              <a:t> </a:t>
            </a:r>
            <a:r>
              <a:rPr lang="de-DE" altLang="de-DE" sz="1600" b="1" dirty="0" smtClean="0">
                <a:cs typeface="Times New Roman" pitchFamily="18" charset="0"/>
              </a:rPr>
              <a:t>Scientists for Future;</a:t>
            </a:r>
            <a:br>
              <a:rPr lang="de-DE" altLang="de-DE" sz="1600" b="1" dirty="0" smtClean="0">
                <a:cs typeface="Times New Roman" pitchFamily="18" charset="0"/>
              </a:rPr>
            </a:br>
            <a:r>
              <a:rPr lang="de-DE" altLang="de-DE" sz="1600" dirty="0" smtClean="0">
                <a:latin typeface="Symbol" pitchFamily="18" charset="2"/>
                <a:cs typeface="Times New Roman" pitchFamily="18" charset="0"/>
              </a:rPr>
              <a:t>·</a:t>
            </a:r>
            <a:r>
              <a:rPr lang="de-DE" altLang="de-DE" sz="1600" dirty="0">
                <a:cs typeface="Times New Roman" pitchFamily="18" charset="0"/>
              </a:rPr>
              <a:t> </a:t>
            </a:r>
            <a:r>
              <a:rPr lang="de-DE" altLang="de-DE" sz="1400" b="1" dirty="0">
                <a:cs typeface="Times New Roman" pitchFamily="18" charset="0"/>
              </a:rPr>
              <a:t> </a:t>
            </a:r>
            <a:r>
              <a:rPr lang="de-DE" sz="1600" b="1" dirty="0" smtClean="0"/>
              <a:t>Extinction </a:t>
            </a:r>
            <a:r>
              <a:rPr lang="de-DE" sz="1600" b="1" dirty="0"/>
              <a:t>Rebellion </a:t>
            </a:r>
            <a:r>
              <a:rPr lang="de-DE" sz="1600" b="1" dirty="0" smtClean="0"/>
              <a:t> </a:t>
            </a:r>
            <a:endParaRPr lang="de-DE" altLang="de-DE" sz="1600" dirty="0">
              <a:cs typeface="Times New Roman" pitchFamily="18" charset="0"/>
            </a:endParaRPr>
          </a:p>
        </p:txBody>
      </p:sp>
      <p:sp>
        <p:nvSpPr>
          <p:cNvPr id="5" name="Rechteck 4"/>
          <p:cNvSpPr/>
          <p:nvPr/>
        </p:nvSpPr>
        <p:spPr>
          <a:xfrm>
            <a:off x="539552" y="404664"/>
            <a:ext cx="6851104" cy="338554"/>
          </a:xfrm>
          <a:prstGeom prst="rect">
            <a:avLst/>
          </a:prstGeom>
        </p:spPr>
        <p:txBody>
          <a:bodyPr wrap="square">
            <a:spAutoFit/>
          </a:bodyPr>
          <a:lstStyle/>
          <a:p>
            <a:r>
              <a:rPr lang="de-DE" altLang="de-DE" sz="1600" u="sng" dirty="0" smtClean="0">
                <a:cs typeface="Times New Roman" pitchFamily="18" charset="0"/>
              </a:rPr>
              <a:t>Heute sind erstaunliche </a:t>
            </a:r>
            <a:r>
              <a:rPr lang="de-DE" altLang="de-DE" sz="1600" b="1" u="sng" dirty="0" smtClean="0">
                <a:cs typeface="Times New Roman" pitchFamily="18" charset="0"/>
              </a:rPr>
              <a:t>Wendekräfte</a:t>
            </a:r>
            <a:r>
              <a:rPr lang="de-DE" altLang="de-DE" sz="1600" u="sng" dirty="0" smtClean="0">
                <a:cs typeface="Times New Roman" pitchFamily="18" charset="0"/>
              </a:rPr>
              <a:t>  neu im Kommen:</a:t>
            </a:r>
            <a:endParaRPr lang="de-DE" sz="1600" dirty="0"/>
          </a:p>
        </p:txBody>
      </p:sp>
      <p:pic>
        <p:nvPicPr>
          <p:cNvPr id="10242" name="Picture 2" descr="https://upload.wikimedia.org/wikipedia/commons/thumb/e/ef/Extinction_Rebellion%2C_green_placard_%28cropped%29.jpg/800px-Extinction_Rebellion%2C_green_placard_%28cropped%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0610" y="247252"/>
            <a:ext cx="1798731" cy="2317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hteck 10"/>
          <p:cNvSpPr/>
          <p:nvPr/>
        </p:nvSpPr>
        <p:spPr>
          <a:xfrm>
            <a:off x="522437" y="5877272"/>
            <a:ext cx="8136904" cy="584775"/>
          </a:xfrm>
          <a:prstGeom prst="rect">
            <a:avLst/>
          </a:prstGeom>
          <a:ln>
            <a:solidFill>
              <a:schemeClr val="tx1"/>
            </a:solidFill>
          </a:ln>
        </p:spPr>
        <p:txBody>
          <a:bodyPr wrap="square">
            <a:spAutoFit/>
          </a:bodyPr>
          <a:lstStyle/>
          <a:p>
            <a:pPr algn="ctr"/>
            <a:r>
              <a:rPr lang="de-DE" sz="1600" b="1" dirty="0" smtClean="0"/>
              <a:t>Progressive </a:t>
            </a:r>
            <a:r>
              <a:rPr lang="de-DE" sz="1600" b="1" dirty="0"/>
              <a:t>Änderungen sind in der Menschheitsgeschichte immer </a:t>
            </a:r>
            <a:r>
              <a:rPr lang="de-DE" sz="1600" b="1" dirty="0" smtClean="0"/>
              <a:t>von </a:t>
            </a:r>
            <a:r>
              <a:rPr lang="de-DE" sz="1600" b="1" dirty="0"/>
              <a:t>Einzelnen und kleinen Gruppen ausgegangen!  </a:t>
            </a:r>
          </a:p>
        </p:txBody>
      </p:sp>
      <p:sp>
        <p:nvSpPr>
          <p:cNvPr id="6" name="Rechteck 5"/>
          <p:cNvSpPr/>
          <p:nvPr/>
        </p:nvSpPr>
        <p:spPr>
          <a:xfrm>
            <a:off x="395535" y="1508453"/>
            <a:ext cx="7846833" cy="1107996"/>
          </a:xfrm>
          <a:prstGeom prst="rect">
            <a:avLst/>
          </a:prstGeom>
        </p:spPr>
        <p:txBody>
          <a:bodyPr wrap="square">
            <a:spAutoFit/>
          </a:bodyPr>
          <a:lstStyle/>
          <a:p>
            <a:pPr>
              <a:spcBef>
                <a:spcPct val="50000"/>
              </a:spcBef>
            </a:pPr>
            <a:r>
              <a:rPr lang="de-DE" altLang="de-DE" dirty="0">
                <a:latin typeface="Symbol" pitchFamily="18" charset="2"/>
                <a:cs typeface="Times New Roman" pitchFamily="18" charset="0"/>
              </a:rPr>
              <a:t>·</a:t>
            </a:r>
            <a:r>
              <a:rPr lang="de-DE" altLang="de-DE" dirty="0">
                <a:cs typeface="Times New Roman" pitchFamily="18" charset="0"/>
              </a:rPr>
              <a:t> </a:t>
            </a:r>
            <a:r>
              <a:rPr lang="de-DE" altLang="de-DE" sz="1600" b="1" u="sng" dirty="0" smtClean="0">
                <a:cs typeface="Times New Roman" pitchFamily="18" charset="0"/>
              </a:rPr>
              <a:t>Alternative </a:t>
            </a:r>
            <a:r>
              <a:rPr lang="de-DE" altLang="de-DE" sz="1600" b="1" u="sng" dirty="0">
                <a:cs typeface="Times New Roman" pitchFamily="18" charset="0"/>
              </a:rPr>
              <a:t>Ökonomie-Bewegungen</a:t>
            </a:r>
            <a:r>
              <a:rPr lang="de-DE" altLang="de-DE" sz="1600" dirty="0">
                <a:cs typeface="Times New Roman" pitchFamily="18" charset="0"/>
              </a:rPr>
              <a:t>, Solidarische Ökonomie, </a:t>
            </a:r>
            <a:br>
              <a:rPr lang="de-DE" altLang="de-DE" sz="1600" dirty="0">
                <a:cs typeface="Times New Roman" pitchFamily="18" charset="0"/>
              </a:rPr>
            </a:br>
            <a:r>
              <a:rPr lang="de-DE" altLang="de-DE" sz="1600" dirty="0">
                <a:cs typeface="Times New Roman" pitchFamily="18" charset="0"/>
              </a:rPr>
              <a:t>   </a:t>
            </a:r>
            <a:r>
              <a:rPr lang="de-DE" altLang="de-DE" sz="1600" dirty="0" smtClean="0">
                <a:cs typeface="Times New Roman" pitchFamily="18" charset="0"/>
              </a:rPr>
              <a:t>Postwachstumsökonomie</a:t>
            </a:r>
            <a:r>
              <a:rPr lang="de-DE" altLang="de-DE" sz="1600" dirty="0">
                <a:cs typeface="Times New Roman" pitchFamily="18" charset="0"/>
              </a:rPr>
              <a:t>, Wirtschaftswendeinitiativen,</a:t>
            </a:r>
            <a:br>
              <a:rPr lang="de-DE" altLang="de-DE" sz="1600" dirty="0">
                <a:cs typeface="Times New Roman" pitchFamily="18" charset="0"/>
              </a:rPr>
            </a:br>
            <a:r>
              <a:rPr lang="de-DE" altLang="de-DE" sz="1600" dirty="0">
                <a:cs typeface="Times New Roman" pitchFamily="18" charset="0"/>
              </a:rPr>
              <a:t>  </a:t>
            </a:r>
            <a:r>
              <a:rPr lang="de-DE" altLang="de-DE" sz="1600" dirty="0" smtClean="0">
                <a:cs typeface="Times New Roman" pitchFamily="18" charset="0"/>
              </a:rPr>
              <a:t> Gemeinwohl-Ökonomie-Bewegung, Common s–Bewegung  </a:t>
            </a:r>
            <a:br>
              <a:rPr lang="de-DE" altLang="de-DE" sz="1600" dirty="0" smtClean="0">
                <a:cs typeface="Times New Roman" pitchFamily="18" charset="0"/>
              </a:rPr>
            </a:br>
            <a:r>
              <a:rPr lang="de-DE" altLang="de-DE" sz="1600" dirty="0" smtClean="0">
                <a:cs typeface="Times New Roman" pitchFamily="18" charset="0"/>
              </a:rPr>
              <a:t>   Care-Ökonomie u.v.a</a:t>
            </a:r>
            <a:r>
              <a:rPr lang="de-DE" altLang="de-DE" sz="1600" dirty="0">
                <a:cs typeface="Times New Roman" pitchFamily="18" charset="0"/>
              </a:rPr>
              <a:t>.</a:t>
            </a:r>
          </a:p>
        </p:txBody>
      </p:sp>
    </p:spTree>
    <p:extLst>
      <p:ext uri="{BB962C8B-B14F-4D97-AF65-F5344CB8AC3E}">
        <p14:creationId xmlns:p14="http://schemas.microsoft.com/office/powerpoint/2010/main" val="141029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randombar(horizontal)">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p:bldP spid="11"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pPr>
              <a:defRPr/>
            </a:pPr>
            <a:fld id="{C43A9C8E-7D85-4603-AD44-B6E38477B835}" type="slidenum">
              <a:rPr lang="de-DE" altLang="de-DE"/>
              <a:pPr>
                <a:defRPr/>
              </a:pPr>
              <a:t>29</a:t>
            </a:fld>
            <a:endParaRPr lang="de-DE" altLang="de-DE" dirty="0"/>
          </a:p>
        </p:txBody>
      </p:sp>
      <p:sp>
        <p:nvSpPr>
          <p:cNvPr id="52227" name="Rectangle 2"/>
          <p:cNvSpPr>
            <a:spLocks noGrp="1" noChangeArrowheads="1"/>
          </p:cNvSpPr>
          <p:nvPr>
            <p:ph type="title"/>
          </p:nvPr>
        </p:nvSpPr>
        <p:spPr>
          <a:xfrm>
            <a:off x="685800" y="260648"/>
            <a:ext cx="7772400" cy="533400"/>
          </a:xfrm>
        </p:spPr>
        <p:txBody>
          <a:bodyPr/>
          <a:lstStyle/>
          <a:p>
            <a:r>
              <a:rPr lang="de-DE" altLang="de-DE" sz="1800" b="1" u="sng" dirty="0" smtClean="0">
                <a:cs typeface="Times New Roman" pitchFamily="18" charset="0"/>
              </a:rPr>
              <a:t>Was wären Aufgaben der Christen und Kirchen?</a:t>
            </a:r>
          </a:p>
        </p:txBody>
      </p:sp>
      <p:sp>
        <p:nvSpPr>
          <p:cNvPr id="52228" name="Text Box 4"/>
          <p:cNvSpPr txBox="1">
            <a:spLocks noChangeArrowheads="1"/>
          </p:cNvSpPr>
          <p:nvPr/>
        </p:nvSpPr>
        <p:spPr bwMode="auto">
          <a:xfrm>
            <a:off x="457200" y="836712"/>
            <a:ext cx="8229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de-DE" altLang="de-DE" sz="1800" b="1" u="sng" dirty="0" smtClean="0">
                <a:latin typeface="Times New Roman" pitchFamily="18" charset="0"/>
                <a:cs typeface="Times New Roman" pitchFamily="18" charset="0"/>
              </a:rPr>
              <a:t>a) Auf spirituell-individueller Ebene</a:t>
            </a:r>
            <a:r>
              <a:rPr lang="de-DE" altLang="de-DE" sz="1800" dirty="0" smtClean="0">
                <a:latin typeface="Times New Roman" pitchFamily="18" charset="0"/>
                <a:cs typeface="Times New Roman" pitchFamily="18" charset="0"/>
              </a:rPr>
              <a:t>:</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Mehr aus der spirituellen Tiefendimension des Lebens leben </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So frei werden vom materialistisch-sozialdarwinistische Menschenbild</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Frei werden zur Solidarität, zum sinnvollen Verzicht, zum materiell ärmeren Leben</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Ermutigung und Beispiele alternative Ansätze im eigenen Lebensstil </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In Gruppen und Gemeinden gegenseitige Stärkung, Modellgemeinden entwickeln</a:t>
            </a:r>
          </a:p>
          <a:p>
            <a:pPr marL="342900" indent="-342900" eaLnBrk="1" hangingPunct="1">
              <a:spcBef>
                <a:spcPct val="50000"/>
              </a:spcBef>
              <a:buFontTx/>
              <a:buAutoNum type="arabicPeriod"/>
            </a:pPr>
            <a:r>
              <a:rPr lang="de-DE" altLang="de-DE" sz="1600" dirty="0" smtClean="0">
                <a:latin typeface="Times New Roman" pitchFamily="18" charset="0"/>
                <a:cs typeface="Times New Roman" pitchFamily="18" charset="0"/>
              </a:rPr>
              <a:t>Politische </a:t>
            </a:r>
            <a:r>
              <a:rPr lang="de-DE" altLang="de-DE" sz="1600" dirty="0" smtClean="0">
                <a:latin typeface="Times New Roman" pitchFamily="18" charset="0"/>
                <a:cs typeface="Times New Roman" pitchFamily="18" charset="0"/>
              </a:rPr>
              <a:t>Einmischung... </a:t>
            </a:r>
            <a:endParaRPr lang="de-DE" altLang="de-DE" sz="1600" dirty="0">
              <a:latin typeface="Times New Roman" pitchFamily="18" charset="0"/>
            </a:endParaRPr>
          </a:p>
        </p:txBody>
      </p:sp>
      <p:sp>
        <p:nvSpPr>
          <p:cNvPr id="2" name="Rechteck 1"/>
          <p:cNvSpPr/>
          <p:nvPr/>
        </p:nvSpPr>
        <p:spPr>
          <a:xfrm>
            <a:off x="457200" y="3547426"/>
            <a:ext cx="8352928" cy="2708434"/>
          </a:xfrm>
          <a:prstGeom prst="rect">
            <a:avLst/>
          </a:prstGeom>
        </p:spPr>
        <p:txBody>
          <a:bodyPr wrap="square">
            <a:spAutoFit/>
          </a:bodyPr>
          <a:lstStyle/>
          <a:p>
            <a:pPr>
              <a:spcBef>
                <a:spcPct val="50000"/>
              </a:spcBef>
            </a:pPr>
            <a:r>
              <a:rPr lang="de-DE" altLang="de-DE" b="1" u="sng" dirty="0">
                <a:latin typeface="Times New Roman" pitchFamily="18" charset="0"/>
                <a:cs typeface="Times New Roman" pitchFamily="18" charset="0"/>
              </a:rPr>
              <a:t>b) </a:t>
            </a:r>
            <a:r>
              <a:rPr lang="de-DE" altLang="de-DE" b="1" u="sng" dirty="0" smtClean="0">
                <a:latin typeface="Times New Roman" pitchFamily="18" charset="0"/>
                <a:cs typeface="Times New Roman" pitchFamily="18" charset="0"/>
              </a:rPr>
              <a:t>Auf </a:t>
            </a:r>
            <a:r>
              <a:rPr lang="de-DE" altLang="de-DE" b="1" u="sng" dirty="0">
                <a:latin typeface="Times New Roman" pitchFamily="18" charset="0"/>
                <a:cs typeface="Times New Roman" pitchFamily="18" charset="0"/>
              </a:rPr>
              <a:t>theologisch-politischer Ebene</a:t>
            </a:r>
            <a:r>
              <a:rPr lang="de-DE" altLang="de-DE" dirty="0">
                <a:latin typeface="Times New Roman" pitchFamily="18" charset="0"/>
                <a:cs typeface="Times New Roman" pitchFamily="18" charset="0"/>
              </a:rPr>
              <a:t>: </a:t>
            </a:r>
            <a:endParaRPr lang="de-DE" altLang="de-DE" dirty="0" smtClean="0">
              <a:latin typeface="Times New Roman" pitchFamily="18" charset="0"/>
              <a:cs typeface="Times New Roman" pitchFamily="18" charset="0"/>
            </a:endParaRPr>
          </a:p>
          <a:p>
            <a:pPr marL="342900" indent="-342900">
              <a:spcBef>
                <a:spcPct val="50000"/>
              </a:spcBef>
              <a:buAutoNum type="arabicPeriod"/>
            </a:pPr>
            <a:r>
              <a:rPr lang="de-DE" altLang="de-DE" sz="1600" dirty="0" smtClean="0">
                <a:latin typeface="Times New Roman" pitchFamily="18" charset="0"/>
                <a:cs typeface="Times New Roman" pitchFamily="18" charset="0"/>
              </a:rPr>
              <a:t>Die Biblische Botschaft in die heutigen Denkvorstellungen </a:t>
            </a:r>
            <a:br>
              <a:rPr lang="de-DE" altLang="de-DE" sz="1600" dirty="0" smtClean="0">
                <a:latin typeface="Times New Roman" pitchFamily="18" charset="0"/>
                <a:cs typeface="Times New Roman" pitchFamily="18" charset="0"/>
              </a:rPr>
            </a:br>
            <a:r>
              <a:rPr lang="de-DE" altLang="de-DE" sz="1600" dirty="0" smtClean="0">
                <a:latin typeface="Times New Roman" pitchFamily="18" charset="0"/>
                <a:cs typeface="Times New Roman" pitchFamily="18" charset="0"/>
              </a:rPr>
              <a:t>transformieren</a:t>
            </a:r>
          </a:p>
          <a:p>
            <a:pPr marL="342900" indent="-342900">
              <a:spcBef>
                <a:spcPct val="50000"/>
              </a:spcBef>
              <a:buAutoNum type="arabicPeriod"/>
            </a:pPr>
            <a:r>
              <a:rPr lang="de-DE" altLang="de-DE" sz="1600" dirty="0" smtClean="0">
                <a:latin typeface="Times New Roman" pitchFamily="18" charset="0"/>
                <a:cs typeface="Times New Roman" pitchFamily="18" charset="0"/>
              </a:rPr>
              <a:t>Den „Kairos“ erkennen, prophetische Zeitansage wagen </a:t>
            </a:r>
          </a:p>
          <a:p>
            <a:pPr marL="342900" indent="-342900">
              <a:spcBef>
                <a:spcPct val="50000"/>
              </a:spcBef>
              <a:buAutoNum type="arabicPeriod"/>
            </a:pPr>
            <a:r>
              <a:rPr lang="de-DE" altLang="de-DE" sz="1600" dirty="0" smtClean="0">
                <a:latin typeface="Times New Roman" pitchFamily="18" charset="0"/>
                <a:cs typeface="Times New Roman" pitchFamily="18" charset="0"/>
              </a:rPr>
              <a:t>Entlarvung der Mammon-Götter unserer Zeit </a:t>
            </a:r>
          </a:p>
          <a:p>
            <a:pPr marL="342900" indent="-342900">
              <a:spcBef>
                <a:spcPct val="50000"/>
              </a:spcBef>
              <a:buAutoNum type="arabicPeriod"/>
            </a:pPr>
            <a:r>
              <a:rPr lang="de-DE" altLang="de-DE" sz="1600" dirty="0" smtClean="0">
                <a:latin typeface="Times New Roman" pitchFamily="18" charset="0"/>
                <a:cs typeface="Times New Roman" pitchFamily="18" charset="0"/>
              </a:rPr>
              <a:t>Systemfrage stellen</a:t>
            </a:r>
          </a:p>
          <a:p>
            <a:pPr marL="342900" indent="-342900">
              <a:spcBef>
                <a:spcPct val="50000"/>
              </a:spcBef>
              <a:buAutoNum type="arabicPeriod"/>
            </a:pPr>
            <a:r>
              <a:rPr lang="de-DE" altLang="de-DE" sz="1600" dirty="0" smtClean="0">
                <a:latin typeface="Times New Roman" pitchFamily="18" charset="0"/>
                <a:cs typeface="Times New Roman" pitchFamily="18" charset="0"/>
              </a:rPr>
              <a:t>Politisch Partei </a:t>
            </a:r>
            <a:r>
              <a:rPr lang="de-DE" altLang="de-DE" sz="1600" dirty="0">
                <a:latin typeface="Times New Roman" pitchFamily="18" charset="0"/>
                <a:cs typeface="Times New Roman" pitchFamily="18" charset="0"/>
              </a:rPr>
              <a:t>ergreifen für die </a:t>
            </a:r>
            <a:r>
              <a:rPr lang="de-DE" altLang="de-DE" sz="1600" dirty="0" smtClean="0">
                <a:latin typeface="Times New Roman" pitchFamily="18" charset="0"/>
                <a:cs typeface="Times New Roman" pitchFamily="18" charset="0"/>
              </a:rPr>
              <a:t>Opfer unserer </a:t>
            </a:r>
            <a:br>
              <a:rPr lang="de-DE" altLang="de-DE" sz="1600" dirty="0" smtClean="0">
                <a:latin typeface="Times New Roman" pitchFamily="18" charset="0"/>
                <a:cs typeface="Times New Roman" pitchFamily="18" charset="0"/>
              </a:rPr>
            </a:br>
            <a:r>
              <a:rPr lang="de-DE" altLang="de-DE" sz="1600" dirty="0" smtClean="0">
                <a:latin typeface="Times New Roman" pitchFamily="18" charset="0"/>
                <a:cs typeface="Times New Roman" pitchFamily="18" charset="0"/>
              </a:rPr>
              <a:t>Wirtschafts- und Lebensweise</a:t>
            </a:r>
          </a:p>
        </p:txBody>
      </p:sp>
      <p:pic>
        <p:nvPicPr>
          <p:cNvPr id="9218" name="Picture 2" descr="C:\Users\Winkelmann\Documents\Daten\Winkelmann-Bilder\Grafiken\Frieden\KonProz1.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865475" y="3665402"/>
            <a:ext cx="2623922" cy="2591793"/>
          </a:xfrm>
          <a:prstGeom prst="rect">
            <a:avLst/>
          </a:prstGeom>
          <a:solidFill>
            <a:schemeClr val="accent5">
              <a:lumMod val="40000"/>
              <a:lumOff val="60000"/>
              <a:alpha val="0"/>
            </a:schemeClr>
          </a:solidFill>
          <a:ln>
            <a:solidFill>
              <a:schemeClr val="tx1"/>
            </a:solidFill>
          </a:ln>
        </p:spPr>
      </p:pic>
    </p:spTree>
    <p:extLst>
      <p:ext uri="{BB962C8B-B14F-4D97-AF65-F5344CB8AC3E}">
        <p14:creationId xmlns:p14="http://schemas.microsoft.com/office/powerpoint/2010/main" val="19820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arn(inVertical)">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heel(1)">
                                      <p:cBhvr>
                                        <p:cTn id="1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4702" y="260648"/>
            <a:ext cx="8229600" cy="418058"/>
          </a:xfrm>
        </p:spPr>
        <p:txBody>
          <a:bodyPr>
            <a:normAutofit/>
          </a:bodyPr>
          <a:lstStyle/>
          <a:p>
            <a:pPr lvl="0">
              <a:lnSpc>
                <a:spcPct val="100000"/>
              </a:lnSpc>
              <a:spcBef>
                <a:spcPts val="0"/>
              </a:spcBef>
            </a:pPr>
            <a:r>
              <a:rPr lang="de-DE" sz="1800" b="1" u="sng" dirty="0">
                <a:solidFill>
                  <a:srgbClr val="0070C0"/>
                </a:solidFill>
                <a:effectLst/>
                <a:ea typeface="+mn-ea"/>
                <a:cs typeface="+mn-cs"/>
              </a:rPr>
              <a:t>Rede Greta Thunberg auf dem Weltklimagipfel 16.12. 2018 in </a:t>
            </a:r>
            <a:r>
              <a:rPr lang="de-DE" sz="1800" b="1" u="sng" dirty="0" smtClean="0">
                <a:solidFill>
                  <a:srgbClr val="0070C0"/>
                </a:solidFill>
                <a:effectLst/>
                <a:ea typeface="+mn-ea"/>
                <a:cs typeface="+mn-cs"/>
              </a:rPr>
              <a:t>Kattowitz </a:t>
            </a:r>
            <a:endParaRPr lang="de-DE" sz="1800" dirty="0">
              <a:solidFill>
                <a:srgbClr val="0070C0"/>
              </a:solidFill>
            </a:endParaRPr>
          </a:p>
        </p:txBody>
      </p:sp>
      <p:sp>
        <p:nvSpPr>
          <p:cNvPr id="4" name="Foliennummernplatzhalter 3"/>
          <p:cNvSpPr>
            <a:spLocks noGrp="1"/>
          </p:cNvSpPr>
          <p:nvPr>
            <p:ph type="sldNum" sz="quarter" idx="12"/>
          </p:nvPr>
        </p:nvSpPr>
        <p:spPr/>
        <p:txBody>
          <a:bodyPr/>
          <a:lstStyle/>
          <a:p>
            <a:fld id="{810AB4C5-B149-4B26-9E2C-A7FCE9635AAA}" type="slidenum">
              <a:rPr lang="de-DE" smtClean="0"/>
              <a:t>3</a:t>
            </a:fld>
            <a:endParaRPr lang="de-DE" dirty="0"/>
          </a:p>
        </p:txBody>
      </p:sp>
      <p:pic>
        <p:nvPicPr>
          <p:cNvPr id="5" name="Picture 8" descr="https://www.rtl.de/resizer/ciTWCbzPAKVcg5MVCZZMsxV1lwI=/960x0/arc-anglerfish-eu-central-1-prod-rtl.s3.amazonaws.com/public/JGEQQIHB5R3R554TKD6X6DIMF4.jpg"/>
          <p:cNvPicPr>
            <a:picLocks noChangeAspect="1" noChangeArrowheads="1"/>
          </p:cNvPicPr>
          <p:nvPr/>
        </p:nvPicPr>
        <p:blipFill rotWithShape="1">
          <a:blip r:embed="rId3">
            <a:extLst>
              <a:ext uri="{28A0092B-C50C-407E-A947-70E740481C1C}">
                <a14:useLocalDpi xmlns:a14="http://schemas.microsoft.com/office/drawing/2010/main" val="0"/>
              </a:ext>
            </a:extLst>
          </a:blip>
          <a:srcRect l="8940" r="3184"/>
          <a:stretch/>
        </p:blipFill>
        <p:spPr bwMode="auto">
          <a:xfrm>
            <a:off x="5004048" y="934768"/>
            <a:ext cx="3995808" cy="2664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kt 6"/>
          <p:cNvGraphicFramePr>
            <a:graphicFrameLocks noChangeAspect="1"/>
          </p:cNvGraphicFramePr>
          <p:nvPr>
            <p:extLst>
              <p:ext uri="{D42A27DB-BD31-4B8C-83A1-F6EECF244321}">
                <p14:modId xmlns:p14="http://schemas.microsoft.com/office/powerpoint/2010/main" val="2125497321"/>
              </p:ext>
            </p:extLst>
          </p:nvPr>
        </p:nvGraphicFramePr>
        <p:xfrm>
          <a:off x="907734" y="5733256"/>
          <a:ext cx="7486650" cy="504825"/>
        </p:xfrm>
        <a:graphic>
          <a:graphicData uri="http://schemas.openxmlformats.org/presentationml/2006/ole">
            <mc:AlternateContent xmlns:mc="http://schemas.openxmlformats.org/markup-compatibility/2006">
              <mc:Choice xmlns:v="urn:schemas-microsoft-com:vml" Requires="v">
                <p:oleObj spid="_x0000_s1076" name="Objekt-Manager-Shellobjekt" showAsIcon="1" r:id="rId4" imgW="9990000" imgH="685800" progId="Package">
                  <p:embed/>
                </p:oleObj>
              </mc:Choice>
              <mc:Fallback>
                <p:oleObj name="Objekt-Manager-Shellobjekt" showAsIcon="1" r:id="rId4" imgW="9990000" imgH="685800" progId="Package">
                  <p:embed/>
                  <p:pic>
                    <p:nvPicPr>
                      <p:cNvPr id="0" name=""/>
                      <p:cNvPicPr>
                        <a:picLocks noChangeAspect="1" noChangeArrowheads="1"/>
                      </p:cNvPicPr>
                      <p:nvPr/>
                    </p:nvPicPr>
                    <p:blipFill>
                      <a:blip r:embed="rId5"/>
                      <a:srcRect/>
                      <a:stretch>
                        <a:fillRect/>
                      </a:stretch>
                    </p:blipFill>
                    <p:spPr bwMode="auto">
                      <a:xfrm>
                        <a:off x="907734" y="5733256"/>
                        <a:ext cx="7486650" cy="504825"/>
                      </a:xfrm>
                      <a:prstGeom prst="rect">
                        <a:avLst/>
                      </a:prstGeom>
                      <a:noFill/>
                      <a:ln>
                        <a:noFill/>
                      </a:ln>
                      <a:extLst/>
                    </p:spPr>
                  </p:pic>
                </p:oleObj>
              </mc:Fallback>
            </mc:AlternateContent>
          </a:graphicData>
        </a:graphic>
      </p:graphicFrame>
      <p:sp>
        <p:nvSpPr>
          <p:cNvPr id="3" name="Textfeld 2"/>
          <p:cNvSpPr txBox="1"/>
          <p:nvPr/>
        </p:nvSpPr>
        <p:spPr>
          <a:xfrm>
            <a:off x="290524" y="908912"/>
            <a:ext cx="4713524" cy="3293209"/>
          </a:xfrm>
          <a:prstGeom prst="rect">
            <a:avLst/>
          </a:prstGeom>
          <a:noFill/>
        </p:spPr>
        <p:txBody>
          <a:bodyPr wrap="square" rtlCol="0">
            <a:spAutoFit/>
          </a:bodyPr>
          <a:lstStyle/>
          <a:p>
            <a:r>
              <a:rPr lang="de-DE" sz="1600" i="1" dirty="0" smtClean="0"/>
              <a:t>„… Ihr sprecht vom grünen, ewigen Wirtschafts-wachstum, weil ich zu viel Angst habt, euch unbeliebt zu machen. Ihr sprecht nur darüber, mit den immer gleichen schlechten Ideen weiterzumachen, die uns in diese Krise geführt haben. Und das, obwohl die einzige vernünftige Entscheidung wäre, die Notbremse zu ziehen. Ihr seid nicht einmal erwachsen genug, die Wahrheit zu sagen…</a:t>
            </a:r>
            <a:br>
              <a:rPr lang="de-DE" sz="1600" i="1" dirty="0" smtClean="0"/>
            </a:br>
            <a:r>
              <a:rPr lang="de-DE" sz="1600" i="1" dirty="0" smtClean="0"/>
              <a:t>Unsere Zivilisation wird dafür geopfert, dass ein paar wenige Menschen auch weiterhin enorme Summen an Geld verdienen können. Unsere Umwelt wird geopfert, damit reiche Menschen wie in meinem in Luxus leben können…</a:t>
            </a:r>
          </a:p>
        </p:txBody>
      </p:sp>
      <p:sp>
        <p:nvSpPr>
          <p:cNvPr id="6" name="Rechteck 5"/>
          <p:cNvSpPr/>
          <p:nvPr/>
        </p:nvSpPr>
        <p:spPr>
          <a:xfrm>
            <a:off x="290524" y="4077072"/>
            <a:ext cx="8064896" cy="1569660"/>
          </a:xfrm>
          <a:prstGeom prst="rect">
            <a:avLst/>
          </a:prstGeom>
        </p:spPr>
        <p:txBody>
          <a:bodyPr wrap="square">
            <a:spAutoFit/>
          </a:bodyPr>
          <a:lstStyle/>
          <a:p>
            <a:r>
              <a:rPr lang="de-DE" sz="1600" i="1" dirty="0" smtClean="0"/>
              <a:t>Ihr </a:t>
            </a:r>
            <a:r>
              <a:rPr lang="de-DE" sz="1600" i="1" dirty="0"/>
              <a:t>sagt, dass ihr eure Kinder über alles leibt. Und </a:t>
            </a:r>
            <a:r>
              <a:rPr lang="de-DE" sz="1600" i="1" dirty="0" smtClean="0"/>
              <a:t>trotzdem stehlt </a:t>
            </a:r>
            <a:r>
              <a:rPr lang="de-DE" sz="1600" i="1" dirty="0"/>
              <a:t>ihr ihnen ihre </a:t>
            </a:r>
            <a:r>
              <a:rPr lang="de-DE" sz="1600" i="1" dirty="0" smtClean="0"/>
              <a:t>Zukunft</a:t>
            </a:r>
            <a:r>
              <a:rPr lang="de-DE" sz="1600" i="1" dirty="0"/>
              <a:t>, </a:t>
            </a:r>
            <a:r>
              <a:rPr lang="de-DE" sz="1600" i="1" dirty="0" smtClean="0"/>
              <a:t>direkt </a:t>
            </a:r>
            <a:r>
              <a:rPr lang="de-DE" sz="1600" i="1" dirty="0"/>
              <a:t>vor ihren </a:t>
            </a:r>
            <a:r>
              <a:rPr lang="de-DE" sz="1600" i="1" dirty="0" smtClean="0"/>
              <a:t>Augen…</a:t>
            </a:r>
            <a:br>
              <a:rPr lang="de-DE" sz="1600" i="1" dirty="0" smtClean="0"/>
            </a:br>
            <a:r>
              <a:rPr lang="de-DE" sz="1600" i="1" dirty="0" smtClean="0"/>
              <a:t>Und wenn Lösungen in diesem System so schwer zu finden sind, dann müssen wir vielleicht das System ändern… Euch gehen die Entschuldigungen aus. Uns geht die Zeit aus. </a:t>
            </a:r>
            <a:br>
              <a:rPr lang="de-DE" sz="1600" i="1" dirty="0" smtClean="0"/>
            </a:br>
            <a:r>
              <a:rPr lang="de-DE" sz="1600" i="1" dirty="0" smtClean="0"/>
              <a:t>Wir sind hierher gekommen, um euch wissen zu lassen, dass Veränderung kommen wird, ob es euch gefällt oder nicht. Die echte Macht liegt bei den Menschen.“</a:t>
            </a:r>
            <a:endParaRPr lang="de-DE" sz="1600" i="1" dirty="0"/>
          </a:p>
        </p:txBody>
      </p:sp>
    </p:spTree>
    <p:extLst>
      <p:ext uri="{BB962C8B-B14F-4D97-AF65-F5344CB8AC3E}">
        <p14:creationId xmlns:p14="http://schemas.microsoft.com/office/powerpoint/2010/main" val="37814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Autofit/>
          </a:bodyPr>
          <a:lstStyle/>
          <a:p>
            <a:r>
              <a:rPr lang="de-DE" sz="1600" b="1" u="sng" dirty="0" smtClean="0"/>
              <a:t>Aus dem Anthropozän wird ein Ökozoikum?</a:t>
            </a:r>
            <a:endParaRPr lang="de-DE" sz="1600" b="1" u="sng" dirty="0"/>
          </a:p>
        </p:txBody>
      </p:sp>
      <p:sp>
        <p:nvSpPr>
          <p:cNvPr id="5" name="Foliennummernplatzhalter 4"/>
          <p:cNvSpPr>
            <a:spLocks noGrp="1"/>
          </p:cNvSpPr>
          <p:nvPr>
            <p:ph type="sldNum" sz="quarter" idx="12"/>
          </p:nvPr>
        </p:nvSpPr>
        <p:spPr/>
        <p:txBody>
          <a:bodyPr/>
          <a:lstStyle/>
          <a:p>
            <a:fld id="{1502B5CD-0DB0-4E8B-8B96-E21DA13E9AF7}" type="slidenum">
              <a:rPr lang="de-DE" smtClean="0"/>
              <a:t>30</a:t>
            </a:fld>
            <a:endParaRPr lang="de-DE" dirty="0"/>
          </a:p>
        </p:txBody>
      </p:sp>
      <p:pic>
        <p:nvPicPr>
          <p:cNvPr id="4" name="Picture 2" descr="C:\Users\Winkelmann\Documents\Daten\Winkelmann-Bilder\Grafiken\Christliches\Kreuz-Pana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64704"/>
            <a:ext cx="4486088" cy="547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Zusatzfolien</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2"/>
          </p:nvPr>
        </p:nvSpPr>
        <p:spPr/>
        <p:txBody>
          <a:bodyPr/>
          <a:lstStyle/>
          <a:p>
            <a:fld id="{2DDC90BB-70F1-4253-81F5-FE49F7AF6FD4}" type="slidenum">
              <a:rPr lang="de-DE" smtClean="0"/>
              <a:t>31</a:t>
            </a:fld>
            <a:endParaRPr lang="de-DE" dirty="0"/>
          </a:p>
        </p:txBody>
      </p:sp>
    </p:spTree>
    <p:extLst>
      <p:ext uri="{BB962C8B-B14F-4D97-AF65-F5344CB8AC3E}">
        <p14:creationId xmlns:p14="http://schemas.microsoft.com/office/powerpoint/2010/main" val="254991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984776" cy="288032"/>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de-DE" sz="1200" b="1" u="sng" kern="1200" dirty="0" smtClean="0">
                <a:solidFill>
                  <a:schemeClr val="tx1"/>
                </a:solidFill>
                <a:effectLst/>
                <a:latin typeface="+mj-lt"/>
                <a:ea typeface="+mj-ea"/>
                <a:cs typeface="+mj-cs"/>
              </a:rPr>
              <a:t>Literaturhinweise</a:t>
            </a:r>
            <a:endParaRPr lang="de-DE" dirty="0"/>
          </a:p>
        </p:txBody>
      </p:sp>
      <p:sp>
        <p:nvSpPr>
          <p:cNvPr id="4" name="Foliennummernplatzhalter 3"/>
          <p:cNvSpPr>
            <a:spLocks noGrp="1"/>
          </p:cNvSpPr>
          <p:nvPr>
            <p:ph type="sldNum" sz="quarter" idx="12"/>
          </p:nvPr>
        </p:nvSpPr>
        <p:spPr/>
        <p:txBody>
          <a:bodyPr/>
          <a:lstStyle/>
          <a:p>
            <a:fld id="{1502B5CD-0DB0-4E8B-8B96-E21DA13E9AF7}" type="slidenum">
              <a:rPr lang="de-DE" smtClean="0"/>
              <a:t>32</a:t>
            </a:fld>
            <a:endParaRPr lang="de-DE" dirty="0"/>
          </a:p>
        </p:txBody>
      </p:sp>
      <p:sp>
        <p:nvSpPr>
          <p:cNvPr id="5" name="Rechteck 4"/>
          <p:cNvSpPr/>
          <p:nvPr/>
        </p:nvSpPr>
        <p:spPr>
          <a:xfrm>
            <a:off x="165027" y="404664"/>
            <a:ext cx="8712031" cy="6001643"/>
          </a:xfrm>
          <a:prstGeom prst="rect">
            <a:avLst/>
          </a:prstGeom>
        </p:spPr>
        <p:txBody>
          <a:bodyPr wrap="square">
            <a:spAutoFit/>
          </a:bodyPr>
          <a:lstStyle/>
          <a:p>
            <a:pPr lvl="0" fontAlgn="base"/>
            <a:r>
              <a:rPr lang="de-DE" sz="1600" b="1" dirty="0" smtClean="0"/>
              <a:t>Bender</a:t>
            </a:r>
            <a:r>
              <a:rPr lang="de-DE" sz="1600" dirty="0" smtClean="0"/>
              <a:t>, Harald; </a:t>
            </a:r>
            <a:r>
              <a:rPr lang="de-DE" sz="1600" b="1" dirty="0" smtClean="0"/>
              <a:t>Bernholt</a:t>
            </a:r>
            <a:r>
              <a:rPr lang="de-DE" sz="1600" dirty="0" smtClean="0"/>
              <a:t>, Norbert </a:t>
            </a:r>
            <a:r>
              <a:rPr lang="de-DE" sz="1600" b="1" dirty="0" smtClean="0"/>
              <a:t>Bernholt;</a:t>
            </a:r>
            <a:r>
              <a:rPr lang="de-DE" sz="1600" dirty="0" smtClean="0"/>
              <a:t> </a:t>
            </a:r>
            <a:r>
              <a:rPr lang="de-DE" sz="1600" b="1" dirty="0" smtClean="0"/>
              <a:t>Winkelmann</a:t>
            </a:r>
            <a:r>
              <a:rPr lang="de-DE" sz="1600" dirty="0" smtClean="0"/>
              <a:t>, Bernd: „Kapitalismus und dann?...“  2012</a:t>
            </a:r>
          </a:p>
          <a:p>
            <a:pPr lvl="0" fontAlgn="base"/>
            <a:r>
              <a:rPr lang="de-DE" sz="1600" b="1" dirty="0" smtClean="0"/>
              <a:t>Boff</a:t>
            </a:r>
            <a:r>
              <a:rPr lang="de-DE" sz="1600" dirty="0"/>
              <a:t>, Leonardo: „Zukunft der </a:t>
            </a:r>
            <a:r>
              <a:rPr lang="de-DE" sz="1600" b="1" dirty="0"/>
              <a:t>Mutter Erde</a:t>
            </a:r>
            <a:r>
              <a:rPr lang="de-DE" sz="1600" dirty="0"/>
              <a:t>. Warum wir als Krone der Schöpfung abdanken müssen“, 2012</a:t>
            </a:r>
          </a:p>
          <a:p>
            <a:pPr lvl="0" fontAlgn="base"/>
            <a:r>
              <a:rPr lang="de-DE" sz="1600" b="1" dirty="0"/>
              <a:t>Boff</a:t>
            </a:r>
            <a:r>
              <a:rPr lang="de-DE" sz="1600" dirty="0"/>
              <a:t>, Leonardo und Mark </a:t>
            </a:r>
            <a:r>
              <a:rPr lang="de-DE" sz="1600" b="1" dirty="0"/>
              <a:t>Hathaway</a:t>
            </a:r>
            <a:r>
              <a:rPr lang="de-DE" sz="1600" dirty="0"/>
              <a:t>: „</a:t>
            </a:r>
            <a:r>
              <a:rPr lang="de-DE" sz="1600" b="1" dirty="0"/>
              <a:t>Befreite Schöpfung</a:t>
            </a:r>
            <a:r>
              <a:rPr lang="de-DE" sz="1600" dirty="0"/>
              <a:t>. Kosmologie – Ökologie – Spiritualität. Ein zukunftsweisendes Weltbild“, 2016</a:t>
            </a:r>
          </a:p>
          <a:p>
            <a:pPr lvl="0" fontAlgn="base"/>
            <a:r>
              <a:rPr lang="de-DE" sz="1600" b="1" dirty="0" smtClean="0"/>
              <a:t>Ditfurth</a:t>
            </a:r>
            <a:r>
              <a:rPr lang="de-DE" sz="1600" dirty="0"/>
              <a:t>, Hoimar von: „So lasst uns denn eine Apfelbäumchen pflanzen. </a:t>
            </a:r>
            <a:r>
              <a:rPr lang="de-DE" sz="1600" b="1" dirty="0"/>
              <a:t>Es ist so weit</a:t>
            </a:r>
            <a:r>
              <a:rPr lang="de-DE" sz="1600" dirty="0"/>
              <a:t>“, 1985</a:t>
            </a:r>
          </a:p>
          <a:p>
            <a:pPr lvl="0" fontAlgn="base"/>
            <a:r>
              <a:rPr lang="de-DE" sz="1600" b="1" dirty="0" smtClean="0"/>
              <a:t>Harari</a:t>
            </a:r>
            <a:r>
              <a:rPr lang="de-DE" sz="1600" dirty="0"/>
              <a:t>, Yuval Noah: „Eine kurze </a:t>
            </a:r>
            <a:r>
              <a:rPr lang="de-DE" sz="1600" b="1" dirty="0"/>
              <a:t>Geschichte der Menschheit</a:t>
            </a:r>
            <a:r>
              <a:rPr lang="de-DE" sz="1600" dirty="0"/>
              <a:t>“, 2015; </a:t>
            </a:r>
          </a:p>
          <a:p>
            <a:pPr lvl="0" fontAlgn="base"/>
            <a:r>
              <a:rPr lang="de-DE" sz="1600" b="1" dirty="0"/>
              <a:t>Harari</a:t>
            </a:r>
            <a:r>
              <a:rPr lang="de-DE" sz="1600" dirty="0"/>
              <a:t> „</a:t>
            </a:r>
            <a:r>
              <a:rPr lang="de-DE" sz="1600" b="1" dirty="0"/>
              <a:t>Homo Deus</a:t>
            </a:r>
            <a:r>
              <a:rPr lang="de-DE" sz="1600" dirty="0"/>
              <a:t>. Eine Geschichte von Morgen“, 2017</a:t>
            </a:r>
          </a:p>
          <a:p>
            <a:pPr lvl="0" fontAlgn="base"/>
            <a:r>
              <a:rPr lang="de-DE" sz="1600" b="1" dirty="0" smtClean="0"/>
              <a:t>Lesch</a:t>
            </a:r>
            <a:r>
              <a:rPr lang="de-DE" sz="1600" dirty="0"/>
              <a:t>, Harald: „Die Menschheit schafft sich ab. </a:t>
            </a:r>
            <a:r>
              <a:rPr lang="de-DE" sz="1600" b="1" dirty="0"/>
              <a:t>Die Erde im Griff des Anthropozän</a:t>
            </a:r>
            <a:r>
              <a:rPr lang="de-DE" sz="1600" dirty="0"/>
              <a:t>“, 2017</a:t>
            </a:r>
          </a:p>
          <a:p>
            <a:pPr lvl="0" fontAlgn="base"/>
            <a:r>
              <a:rPr lang="de-DE" sz="1600" b="1" dirty="0" smtClean="0"/>
              <a:t>Paech</a:t>
            </a:r>
            <a:r>
              <a:rPr lang="de-DE" sz="1600" dirty="0"/>
              <a:t>, Nico: „Befreiung vom Überfluss. Auf dem Weg in die </a:t>
            </a:r>
            <a:r>
              <a:rPr lang="de-DE" sz="1600" b="1" dirty="0"/>
              <a:t>Postwachstumsökonomie</a:t>
            </a:r>
            <a:r>
              <a:rPr lang="de-DE" sz="1600" dirty="0"/>
              <a:t>“; 2012</a:t>
            </a:r>
          </a:p>
          <a:p>
            <a:pPr lvl="0" fontAlgn="base"/>
            <a:r>
              <a:rPr lang="de-DE" sz="1600" b="1" dirty="0" smtClean="0"/>
              <a:t>Precht</a:t>
            </a:r>
            <a:r>
              <a:rPr lang="de-DE" sz="1600" dirty="0"/>
              <a:t>, Richard, David: „Jäger, Hirten, Kritiker: eine </a:t>
            </a:r>
            <a:r>
              <a:rPr lang="de-DE" sz="1600" b="1" dirty="0"/>
              <a:t>Utopie für die digitale Gesellschaft</a:t>
            </a:r>
            <a:r>
              <a:rPr lang="de-DE" sz="1600" dirty="0"/>
              <a:t>“, 2017</a:t>
            </a:r>
          </a:p>
          <a:p>
            <a:pPr lvl="0" fontAlgn="base"/>
            <a:r>
              <a:rPr lang="de-DE" sz="1600" b="1" dirty="0"/>
              <a:t>Scheidler</a:t>
            </a:r>
            <a:r>
              <a:rPr lang="de-DE" sz="1600" dirty="0"/>
              <a:t>, Fabian: Das Ende der Megamaschine. </a:t>
            </a:r>
            <a:r>
              <a:rPr lang="de-DE" sz="1600" b="1" dirty="0"/>
              <a:t>Geschichte einer scheiternden Zivilisati</a:t>
            </a:r>
            <a:r>
              <a:rPr lang="de-DE" sz="1600" dirty="0"/>
              <a:t>on“, 2015 </a:t>
            </a:r>
          </a:p>
          <a:p>
            <a:pPr lvl="0" fontAlgn="base"/>
            <a:r>
              <a:rPr lang="de-DE" sz="1600" b="1" dirty="0" smtClean="0"/>
              <a:t>Sedláček</a:t>
            </a:r>
            <a:r>
              <a:rPr lang="de-DE" sz="1600" dirty="0"/>
              <a:t>, Tomáš: „</a:t>
            </a:r>
            <a:r>
              <a:rPr lang="de-DE" sz="1600" b="1" dirty="0"/>
              <a:t>Die Ökonomie von Gut und Böse“, </a:t>
            </a:r>
            <a:r>
              <a:rPr lang="de-DE" sz="1600" dirty="0"/>
              <a:t>2012</a:t>
            </a:r>
          </a:p>
          <a:p>
            <a:pPr lvl="0" fontAlgn="base"/>
            <a:r>
              <a:rPr lang="de-DE" sz="1600" b="1" dirty="0"/>
              <a:t>Schmidt-Salomon</a:t>
            </a:r>
            <a:r>
              <a:rPr lang="de-DE" sz="1600" dirty="0"/>
              <a:t>, Michael: „</a:t>
            </a:r>
            <a:r>
              <a:rPr lang="de-DE" sz="1600" b="1" dirty="0"/>
              <a:t>Hoffnung Mensch</a:t>
            </a:r>
            <a:r>
              <a:rPr lang="de-DE" sz="1600" dirty="0"/>
              <a:t>. Eine bessere Welt ist möglich“, 2014</a:t>
            </a:r>
          </a:p>
          <a:p>
            <a:pPr lvl="0" fontAlgn="base"/>
            <a:r>
              <a:rPr lang="de-DE" sz="1600" b="1" dirty="0"/>
              <a:t>Welzer</a:t>
            </a:r>
            <a:r>
              <a:rPr lang="de-DE" sz="1600" dirty="0"/>
              <a:t>, Harald; </a:t>
            </a:r>
            <a:r>
              <a:rPr lang="de-DE" sz="1600" b="1" dirty="0"/>
              <a:t>Sommer</a:t>
            </a:r>
            <a:r>
              <a:rPr lang="de-DE" sz="1600" dirty="0"/>
              <a:t>, Bernd: „</a:t>
            </a:r>
            <a:r>
              <a:rPr lang="de-DE" sz="1600" b="1" dirty="0"/>
              <a:t>Transformationsdesign</a:t>
            </a:r>
            <a:r>
              <a:rPr lang="de-DE" sz="1600" dirty="0"/>
              <a:t>. Wege in eine zukunftsfähige Moderne“, 2014 </a:t>
            </a:r>
            <a:endParaRPr lang="de-DE" sz="1600" dirty="0" smtClean="0"/>
          </a:p>
          <a:p>
            <a:pPr fontAlgn="base"/>
            <a:r>
              <a:rPr lang="de-DE" sz="1600" b="1" dirty="0" smtClean="0"/>
              <a:t>Winkelmann</a:t>
            </a:r>
            <a:r>
              <a:rPr lang="de-DE" sz="1600" dirty="0"/>
              <a:t>, Bernd: „</a:t>
            </a:r>
            <a:r>
              <a:rPr lang="de-DE" sz="1600" b="1" dirty="0"/>
              <a:t>Damit neue werde  die Gestalt dieser Erde</a:t>
            </a:r>
            <a:r>
              <a:rPr lang="de-DE" sz="1600" dirty="0"/>
              <a:t>. Politische Spiritualität im Umbruch unserer Zeit. Eine zeitgeschichtliche biblisch-theologische Studie“, 1997</a:t>
            </a:r>
          </a:p>
          <a:p>
            <a:pPr lvl="0" fontAlgn="base"/>
            <a:r>
              <a:rPr lang="de-DE" sz="1600" b="1" dirty="0" smtClean="0"/>
              <a:t>Winkelmann</a:t>
            </a:r>
            <a:r>
              <a:rPr lang="de-DE" sz="1600" dirty="0"/>
              <a:t>, Bernd: „Die </a:t>
            </a:r>
            <a:r>
              <a:rPr lang="de-DE" sz="1600" b="1" dirty="0"/>
              <a:t>Wirtschaft zur Vernunft bringen</a:t>
            </a:r>
            <a:r>
              <a:rPr lang="de-DE" sz="1600" dirty="0"/>
              <a:t>. Sozialethische Grundlagen einer postkapitalistischen Ökonomie“, 2016</a:t>
            </a:r>
          </a:p>
          <a:p>
            <a:pPr lvl="0" fontAlgn="base"/>
            <a:r>
              <a:rPr lang="de-DE" sz="1600" b="1" dirty="0"/>
              <a:t>Yogeshwar</a:t>
            </a:r>
            <a:r>
              <a:rPr lang="de-DE" sz="1600" dirty="0"/>
              <a:t>, Ranga: „Nächste </a:t>
            </a:r>
            <a:r>
              <a:rPr lang="de-DE" sz="1600" b="1" dirty="0"/>
              <a:t>Ausfahrt Zukunft</a:t>
            </a:r>
            <a:r>
              <a:rPr lang="de-DE" sz="1600" dirty="0"/>
              <a:t>. Geschichten aus einer Welt im Wandel“, </a:t>
            </a:r>
            <a:r>
              <a:rPr lang="de-DE" sz="1600" dirty="0" smtClean="0"/>
              <a:t>2017</a:t>
            </a:r>
          </a:p>
        </p:txBody>
      </p:sp>
    </p:spTree>
    <p:extLst>
      <p:ext uri="{BB962C8B-B14F-4D97-AF65-F5344CB8AC3E}">
        <p14:creationId xmlns:p14="http://schemas.microsoft.com/office/powerpoint/2010/main" val="2469572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504056"/>
          </a:xfrm>
        </p:spPr>
        <p:txBody>
          <a:bodyPr/>
          <a:lstStyle/>
          <a:p>
            <a:r>
              <a:rPr lang="de-DE" sz="1800" b="1" u="sng" dirty="0" smtClean="0"/>
              <a:t>Insektensterben</a:t>
            </a:r>
            <a:endParaRPr lang="de-DE" sz="1800" b="1" u="sng" dirty="0"/>
          </a:p>
        </p:txBody>
      </p:sp>
      <p:pic>
        <p:nvPicPr>
          <p:cNvPr id="7170" name="Picture 2" descr="C:\Users\Winkelmann\Documents\Daten\Winkelmann-Bilder\Grafiken\Ökologie\Insektensterb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860070"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2DDC90BB-70F1-4253-81F5-FE49F7AF6FD4}" type="slidenum">
              <a:rPr lang="de-DE" smtClean="0"/>
              <a:t>33</a:t>
            </a:fld>
            <a:endParaRPr lang="de-DE" dirty="0"/>
          </a:p>
        </p:txBody>
      </p:sp>
    </p:spTree>
    <p:extLst>
      <p:ext uri="{BB962C8B-B14F-4D97-AF65-F5344CB8AC3E}">
        <p14:creationId xmlns:p14="http://schemas.microsoft.com/office/powerpoint/2010/main" val="911592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96950"/>
            <a:ext cx="7931224" cy="634082"/>
          </a:xfrm>
        </p:spPr>
        <p:txBody>
          <a:bodyPr>
            <a:normAutofit fontScale="90000"/>
          </a:bodyPr>
          <a:lstStyle/>
          <a:p>
            <a:r>
              <a:rPr lang="de-DE" sz="1800" b="1" u="sng" dirty="0" smtClean="0"/>
              <a:t>Verlust unwiederbringlicher Ressourcen</a:t>
            </a:r>
            <a:endParaRPr lang="de-DE" sz="1800" b="1" u="sng" dirty="0"/>
          </a:p>
        </p:txBody>
      </p:sp>
      <p:sp>
        <p:nvSpPr>
          <p:cNvPr id="4" name="Foliennummernplatzhalter 3"/>
          <p:cNvSpPr>
            <a:spLocks noGrp="1"/>
          </p:cNvSpPr>
          <p:nvPr>
            <p:ph type="sldNum" sz="quarter" idx="12"/>
          </p:nvPr>
        </p:nvSpPr>
        <p:spPr/>
        <p:txBody>
          <a:bodyPr/>
          <a:lstStyle/>
          <a:p>
            <a:fld id="{810AB4C5-B149-4B26-9E2C-A7FCE9635AAA}" type="slidenum">
              <a:rPr lang="de-DE" smtClean="0"/>
              <a:t>34</a:t>
            </a:fld>
            <a:endParaRPr lang="de-DE" dirty="0"/>
          </a:p>
        </p:txBody>
      </p:sp>
      <p:sp>
        <p:nvSpPr>
          <p:cNvPr id="5" name="Rechteck 4"/>
          <p:cNvSpPr/>
          <p:nvPr/>
        </p:nvSpPr>
        <p:spPr>
          <a:xfrm>
            <a:off x="1187624" y="764704"/>
            <a:ext cx="5760640" cy="1754326"/>
          </a:xfrm>
          <a:prstGeom prst="rect">
            <a:avLst/>
          </a:prstGeom>
        </p:spPr>
        <p:txBody>
          <a:bodyPr wrap="square">
            <a:spAutoFit/>
          </a:bodyPr>
          <a:lstStyle/>
          <a:p>
            <a:pPr marL="285750" lvl="0" indent="-285750">
              <a:buFont typeface="Wingdings" panose="05000000000000000000" pitchFamily="2" charset="2"/>
              <a:buChar char="Ø"/>
            </a:pPr>
            <a:r>
              <a:rPr lang="de-DE" dirty="0" smtClean="0"/>
              <a:t>Verlust </a:t>
            </a:r>
            <a:r>
              <a:rPr lang="de-DE" dirty="0"/>
              <a:t>an </a:t>
            </a:r>
            <a:r>
              <a:rPr lang="de-DE" dirty="0" smtClean="0"/>
              <a:t>Wäldern…</a:t>
            </a:r>
          </a:p>
          <a:p>
            <a:pPr marL="285750" lvl="0" indent="-285750">
              <a:buFont typeface="Wingdings" panose="05000000000000000000" pitchFamily="2" charset="2"/>
              <a:buChar char="Ø"/>
            </a:pPr>
            <a:r>
              <a:rPr lang="de-DE" dirty="0" smtClean="0"/>
              <a:t>an Ackerland…</a:t>
            </a:r>
          </a:p>
          <a:p>
            <a:pPr marL="285750" lvl="0" indent="-285750">
              <a:buFont typeface="Wingdings" panose="05000000000000000000" pitchFamily="2" charset="2"/>
              <a:buChar char="Ø"/>
            </a:pPr>
            <a:r>
              <a:rPr lang="de-DE" dirty="0" smtClean="0"/>
              <a:t>an Trinkwasserressourcen… </a:t>
            </a:r>
          </a:p>
          <a:p>
            <a:pPr marL="285750" lvl="0" indent="-285750">
              <a:buFont typeface="Wingdings" panose="05000000000000000000" pitchFamily="2" charset="2"/>
              <a:buChar char="Ø"/>
            </a:pPr>
            <a:r>
              <a:rPr lang="de-DE" dirty="0" smtClean="0"/>
              <a:t>an Bodenschätzen…</a:t>
            </a:r>
          </a:p>
          <a:p>
            <a:pPr marL="285750" lvl="0" indent="-285750">
              <a:buFont typeface="Wingdings" panose="05000000000000000000" pitchFamily="2" charset="2"/>
              <a:buChar char="Ø"/>
            </a:pPr>
            <a:r>
              <a:rPr lang="de-DE" dirty="0" smtClean="0"/>
              <a:t>die </a:t>
            </a:r>
            <a:r>
              <a:rPr lang="de-DE" dirty="0"/>
              <a:t>Versauerung und Vermüllung der </a:t>
            </a:r>
            <a:r>
              <a:rPr lang="de-DE" dirty="0" smtClean="0"/>
              <a:t>Meere…</a:t>
            </a:r>
          </a:p>
          <a:p>
            <a:pPr marL="285750" lvl="0" indent="-285750">
              <a:buFont typeface="Wingdings" panose="05000000000000000000" pitchFamily="2" charset="2"/>
              <a:buChar char="Ø"/>
            </a:pPr>
            <a:r>
              <a:rPr lang="de-DE" dirty="0" smtClean="0"/>
              <a:t>…</a:t>
            </a:r>
          </a:p>
        </p:txBody>
      </p:sp>
      <p:sp>
        <p:nvSpPr>
          <p:cNvPr id="6" name="Rechteck 5"/>
          <p:cNvSpPr/>
          <p:nvPr/>
        </p:nvSpPr>
        <p:spPr>
          <a:xfrm>
            <a:off x="1423884" y="2776291"/>
            <a:ext cx="7293330" cy="369332"/>
          </a:xfrm>
          <a:prstGeom prst="rect">
            <a:avLst/>
          </a:prstGeom>
        </p:spPr>
        <p:txBody>
          <a:bodyPr wrap="square">
            <a:spAutoFit/>
          </a:bodyPr>
          <a:lstStyle/>
          <a:p>
            <a:pPr lvl="0"/>
            <a:r>
              <a:rPr lang="de-DE" dirty="0" smtClean="0"/>
              <a:t>… bei einem weiteren </a:t>
            </a:r>
            <a:r>
              <a:rPr lang="de-DE" b="1" dirty="0" smtClean="0"/>
              <a:t>Bevölkerungswachstum </a:t>
            </a:r>
            <a:endParaRPr lang="de-DE" b="1" dirty="0"/>
          </a:p>
        </p:txBody>
      </p:sp>
      <p:pic>
        <p:nvPicPr>
          <p:cNvPr id="14338" name="Picture 2" descr="Bildergebnis für wachstum weltbevölkeru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3377367"/>
            <a:ext cx="5639945" cy="31660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995018" y="2406959"/>
            <a:ext cx="7797386" cy="369332"/>
          </a:xfrm>
          <a:prstGeom prst="rect">
            <a:avLst/>
          </a:prstGeom>
          <a:noFill/>
        </p:spPr>
        <p:txBody>
          <a:bodyPr wrap="square" rtlCol="0">
            <a:spAutoFit/>
          </a:bodyPr>
          <a:lstStyle/>
          <a:p>
            <a:r>
              <a:rPr lang="de-DE" dirty="0" smtClean="0"/>
              <a:t>= Verknappung und Verteuerung aller materiellen Lebensgrundlagen</a:t>
            </a:r>
            <a:endParaRPr lang="de-DE" dirty="0"/>
          </a:p>
        </p:txBody>
      </p:sp>
    </p:spTree>
    <p:extLst>
      <p:ext uri="{BB962C8B-B14F-4D97-AF65-F5344CB8AC3E}">
        <p14:creationId xmlns:p14="http://schemas.microsoft.com/office/powerpoint/2010/main" val="33818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barn(inVertical)">
                                      <p:cBhvr>
                                        <p:cTn id="2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22CA0C70-ABA2-4C02-8D05-EC8AE1FEAD2A}" type="slidenum">
              <a:rPr lang="de-DE" smtClean="0"/>
              <a:pPr>
                <a:defRPr/>
              </a:pPr>
              <a:t>35</a:t>
            </a:fld>
            <a:endParaRPr lang="de-DE" dirty="0"/>
          </a:p>
        </p:txBody>
      </p:sp>
      <p:sp>
        <p:nvSpPr>
          <p:cNvPr id="3" name="Titel 2"/>
          <p:cNvSpPr>
            <a:spLocks noGrp="1"/>
          </p:cNvSpPr>
          <p:nvPr>
            <p:ph type="title" idx="4294967295"/>
          </p:nvPr>
        </p:nvSpPr>
        <p:spPr>
          <a:xfrm>
            <a:off x="0" y="274638"/>
            <a:ext cx="7786688" cy="706437"/>
          </a:xfrm>
        </p:spPr>
        <p:txBody>
          <a:bodyPr/>
          <a:lstStyle/>
          <a:p>
            <a:r>
              <a:rPr lang="de-DE" altLang="de-DE" sz="2000" b="1" u="sng" dirty="0" smtClean="0"/>
              <a:t>Anschriften</a:t>
            </a:r>
            <a:endParaRPr lang="de-DE" dirty="0"/>
          </a:p>
        </p:txBody>
      </p:sp>
      <p:sp>
        <p:nvSpPr>
          <p:cNvPr id="4" name="Textfeld 5"/>
          <p:cNvSpPr txBox="1">
            <a:spLocks noChangeArrowheads="1"/>
          </p:cNvSpPr>
          <p:nvPr/>
        </p:nvSpPr>
        <p:spPr bwMode="auto">
          <a:xfrm>
            <a:off x="323528" y="1196752"/>
            <a:ext cx="35283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200" b="1" u="sng" dirty="0" smtClean="0">
                <a:latin typeface="Arial" panose="020B0604020202020204" pitchFamily="34" charset="0"/>
                <a:cs typeface="Arial" panose="020B0604020202020204" pitchFamily="34" charset="0"/>
              </a:rPr>
              <a:t>Akademie Solidarische Ökonomie</a:t>
            </a:r>
            <a:endParaRPr lang="de-DE" altLang="de-DE" sz="1200" b="1" dirty="0">
              <a:latin typeface="Arial" panose="020B0604020202020204" pitchFamily="34" charset="0"/>
              <a:cs typeface="Arial" panose="020B0604020202020204" pitchFamily="34" charset="0"/>
            </a:endParaRP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www.akademie-solidarische-oekonomie.de</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Norbert Bernholt</a:t>
            </a:r>
            <a:br>
              <a:rPr lang="de-DE" altLang="de-DE" sz="1200" dirty="0" smtClean="0">
                <a:latin typeface="Arial" panose="020B0604020202020204" pitchFamily="34" charset="0"/>
                <a:cs typeface="Arial" panose="020B0604020202020204" pitchFamily="34" charset="0"/>
              </a:rPr>
            </a:br>
            <a:r>
              <a:rPr lang="de-DE" altLang="de-DE" sz="1200" dirty="0" smtClean="0">
                <a:latin typeface="Arial" panose="020B0604020202020204" pitchFamily="34" charset="0"/>
                <a:cs typeface="Arial" panose="020B0604020202020204" pitchFamily="34" charset="0"/>
              </a:rPr>
              <a:t>Am Butterberg 16</a:t>
            </a:r>
            <a:br>
              <a:rPr lang="de-DE" altLang="de-DE" sz="1200" dirty="0" smtClean="0">
                <a:latin typeface="Arial" panose="020B0604020202020204" pitchFamily="34" charset="0"/>
                <a:cs typeface="Arial" panose="020B0604020202020204" pitchFamily="34" charset="0"/>
              </a:rPr>
            </a:br>
            <a:r>
              <a:rPr lang="de-DE" altLang="de-DE" sz="1200" dirty="0" smtClean="0">
                <a:latin typeface="Arial" panose="020B0604020202020204" pitchFamily="34" charset="0"/>
                <a:cs typeface="Arial" panose="020B0604020202020204" pitchFamily="34" charset="0"/>
              </a:rPr>
              <a:t>21335 Lüneburg</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T. 04131/ 7217450</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Mail: nbernholt@web.de</a:t>
            </a:r>
            <a:endParaRPr lang="de-DE" altLang="de-DE" sz="1200" dirty="0">
              <a:latin typeface="Arial" panose="020B0604020202020204" pitchFamily="34" charset="0"/>
              <a:cs typeface="Arial" panose="020B0604020202020204" pitchFamily="34" charset="0"/>
            </a:endParaRPr>
          </a:p>
        </p:txBody>
      </p:sp>
      <p:sp>
        <p:nvSpPr>
          <p:cNvPr id="5" name="Textfeld 7"/>
          <p:cNvSpPr txBox="1">
            <a:spLocks noChangeArrowheads="1"/>
          </p:cNvSpPr>
          <p:nvPr/>
        </p:nvSpPr>
        <p:spPr bwMode="auto">
          <a:xfrm>
            <a:off x="4424447" y="1196752"/>
            <a:ext cx="42482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1200" b="1" u="sng" dirty="0">
                <a:latin typeface="Arial" panose="020B0604020202020204" pitchFamily="34" charset="0"/>
                <a:cs typeface="Arial" panose="020B0604020202020204" pitchFamily="34" charset="0"/>
              </a:rPr>
              <a:t>Bernd Winkelmann</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www.winkelmann-adelsborn.de</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Adelsborn 113a</a:t>
            </a:r>
            <a:br>
              <a:rPr lang="de-DE" altLang="de-DE" sz="1200" dirty="0" smtClean="0">
                <a:latin typeface="Arial" panose="020B0604020202020204" pitchFamily="34" charset="0"/>
                <a:cs typeface="Arial" panose="020B0604020202020204" pitchFamily="34" charset="0"/>
              </a:rPr>
            </a:br>
            <a:r>
              <a:rPr lang="de-DE" altLang="de-DE" sz="1200" dirty="0" smtClean="0">
                <a:latin typeface="Arial" panose="020B0604020202020204" pitchFamily="34" charset="0"/>
                <a:cs typeface="Arial" panose="020B0604020202020204" pitchFamily="34" charset="0"/>
              </a:rPr>
              <a:t>37339 Leinefelde-Worbis</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T. </a:t>
            </a:r>
            <a:r>
              <a:rPr lang="de-DE" altLang="de-DE" sz="1200" dirty="0">
                <a:latin typeface="Arial" panose="020B0604020202020204" pitchFamily="34" charset="0"/>
                <a:cs typeface="Arial" panose="020B0604020202020204" pitchFamily="34" charset="0"/>
              </a:rPr>
              <a:t>0</a:t>
            </a:r>
            <a:r>
              <a:rPr lang="de-DE" altLang="de-DE" sz="1200" dirty="0" smtClean="0">
                <a:latin typeface="Arial" panose="020B0604020202020204" pitchFamily="34" charset="0"/>
                <a:cs typeface="Arial" panose="020B0604020202020204" pitchFamily="34" charset="0"/>
              </a:rPr>
              <a:t>36074/ 63910</a:t>
            </a:r>
          </a:p>
          <a:p>
            <a:pPr eaLnBrk="1" hangingPunct="1">
              <a:spcBef>
                <a:spcPct val="0"/>
              </a:spcBef>
              <a:buFontTx/>
              <a:buNone/>
            </a:pPr>
            <a:r>
              <a:rPr lang="de-DE" altLang="de-DE" sz="1200" dirty="0" smtClean="0">
                <a:latin typeface="Arial" panose="020B0604020202020204" pitchFamily="34" charset="0"/>
                <a:cs typeface="Arial" panose="020B0604020202020204" pitchFamily="34" charset="0"/>
              </a:rPr>
              <a:t>Mail: Bernd-Wineklmann@web.de</a:t>
            </a:r>
            <a:endParaRPr lang="de-DE" altLang="de-DE" sz="1200" dirty="0">
              <a:latin typeface="Arial" panose="020B0604020202020204" pitchFamily="34" charset="0"/>
              <a:cs typeface="Arial" panose="020B0604020202020204" pitchFamily="34" charset="0"/>
            </a:endParaRPr>
          </a:p>
        </p:txBody>
      </p:sp>
      <p:sp>
        <p:nvSpPr>
          <p:cNvPr id="6" name="Rechteck 5"/>
          <p:cNvSpPr/>
          <p:nvPr/>
        </p:nvSpPr>
        <p:spPr>
          <a:xfrm>
            <a:off x="1076075" y="4653136"/>
            <a:ext cx="6696744" cy="954107"/>
          </a:xfrm>
          <a:prstGeom prst="rect">
            <a:avLst/>
          </a:prstGeom>
          <a:ln>
            <a:solidFill>
              <a:schemeClr val="tx1"/>
            </a:solidFill>
          </a:ln>
        </p:spPr>
        <p:txBody>
          <a:bodyPr wrap="square">
            <a:spAutoFit/>
          </a:bodyPr>
          <a:lstStyle/>
          <a:p>
            <a:pPr algn="ctr"/>
            <a:r>
              <a:rPr lang="de-DE" sz="1400" dirty="0" smtClean="0"/>
              <a:t>Buch: Bernd </a:t>
            </a:r>
            <a:r>
              <a:rPr lang="de-DE" sz="1400" dirty="0"/>
              <a:t>Winkelmann: </a:t>
            </a:r>
            <a:r>
              <a:rPr lang="de-DE" sz="1400" dirty="0" smtClean="0"/>
              <a:t/>
            </a:r>
            <a:br>
              <a:rPr lang="de-DE" sz="1400" dirty="0" smtClean="0"/>
            </a:br>
            <a:r>
              <a:rPr lang="de-DE" sz="1400" b="1" i="1" dirty="0" smtClean="0"/>
              <a:t>Die </a:t>
            </a:r>
            <a:r>
              <a:rPr lang="de-DE" sz="1400" b="1" i="1" dirty="0"/>
              <a:t>Wirtschaft zur Vernunft bringen</a:t>
            </a:r>
            <a:r>
              <a:rPr lang="de-DE" sz="1400" dirty="0"/>
              <a:t>. </a:t>
            </a:r>
            <a:r>
              <a:rPr lang="de-DE" sz="1400" dirty="0" smtClean="0"/>
              <a:t/>
            </a:r>
            <a:br>
              <a:rPr lang="de-DE" sz="1400" dirty="0" smtClean="0"/>
            </a:br>
            <a:r>
              <a:rPr lang="de-DE" sz="1400" b="1" dirty="0" smtClean="0"/>
              <a:t>Sozialethische </a:t>
            </a:r>
            <a:r>
              <a:rPr lang="de-DE" sz="1400" b="1" dirty="0"/>
              <a:t>Grundlagen einer postkapitalistischen Ökonomie</a:t>
            </a:r>
            <a:endParaRPr lang="de-DE" sz="1400" dirty="0"/>
          </a:p>
          <a:p>
            <a:pPr algn="ctr"/>
            <a:r>
              <a:rPr lang="de-DE" sz="1400" dirty="0"/>
              <a:t>Tectum-Verlag 2016, 240 Seiten. ISBN: 978-3-8288-3825-3; 19,95 €</a:t>
            </a:r>
          </a:p>
        </p:txBody>
      </p:sp>
    </p:spTree>
    <p:extLst>
      <p:ext uri="{BB962C8B-B14F-4D97-AF65-F5344CB8AC3E}">
        <p14:creationId xmlns:p14="http://schemas.microsoft.com/office/powerpoint/2010/main" val="195737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2623" y="1514889"/>
            <a:ext cx="4275529" cy="369332"/>
          </a:xfrm>
          <a:prstGeom prst="rect">
            <a:avLst/>
          </a:prstGeom>
        </p:spPr>
        <p:txBody>
          <a:bodyPr wrap="none">
            <a:spAutoFit/>
          </a:bodyPr>
          <a:lstStyle/>
          <a:p>
            <a:r>
              <a:rPr lang="de-DE" altLang="de-DE" b="1" dirty="0"/>
              <a:t>I. Grundparadoxie unserer Zivilisation</a:t>
            </a:r>
            <a:endParaRPr lang="de-DE" dirty="0"/>
          </a:p>
        </p:txBody>
      </p:sp>
      <p:sp>
        <p:nvSpPr>
          <p:cNvPr id="5" name="Titel 4"/>
          <p:cNvSpPr>
            <a:spLocks noGrp="1"/>
          </p:cNvSpPr>
          <p:nvPr>
            <p:ph type="title"/>
          </p:nvPr>
        </p:nvSpPr>
        <p:spPr>
          <a:xfrm>
            <a:off x="457199" y="332656"/>
            <a:ext cx="8229600" cy="691480"/>
          </a:xfrm>
        </p:spPr>
        <p:txBody>
          <a:bodyPr/>
          <a:lstStyle/>
          <a:p>
            <a:r>
              <a:rPr lang="de-DE" sz="2400" kern="1200" dirty="0" smtClean="0">
                <a:solidFill>
                  <a:srgbClr val="2F5897"/>
                </a:solidFill>
                <a:effectLst>
                  <a:outerShdw blurRad="63500" dist="38100" dir="5400000" algn="t" rotWithShape="0">
                    <a:srgbClr val="000000">
                      <a:alpha val="25000"/>
                    </a:srgbClr>
                  </a:outerShdw>
                </a:effectLst>
                <a:latin typeface="Palatino Linotype"/>
                <a:ea typeface="+mj-ea"/>
                <a:cs typeface="+mj-cs"/>
              </a:rPr>
              <a:t>„</a:t>
            </a:r>
            <a:r>
              <a:rPr lang="de-DE" sz="2400" b="1" u="sng" kern="1200" dirty="0" smtClean="0">
                <a:solidFill>
                  <a:srgbClr val="2F5897"/>
                </a:solidFill>
                <a:effectLst>
                  <a:outerShdw blurRad="63500" dist="38100" dir="5400000" algn="t" rotWithShape="0">
                    <a:srgbClr val="000000">
                      <a:alpha val="25000"/>
                    </a:srgbClr>
                  </a:outerShdw>
                </a:effectLst>
                <a:latin typeface="Palatino Linotype"/>
                <a:ea typeface="+mj-ea"/>
                <a:cs typeface="+mj-cs"/>
              </a:rPr>
              <a:t>Die Wirtschaft zur Vernunft bringen</a:t>
            </a:r>
            <a:r>
              <a:rPr lang="de-DE" sz="2400" kern="1200" dirty="0" smtClean="0">
                <a:solidFill>
                  <a:srgbClr val="2F5897"/>
                </a:solidFill>
                <a:effectLst>
                  <a:outerShdw blurRad="63500" dist="38100" dir="5400000" algn="t" rotWithShape="0">
                    <a:srgbClr val="000000">
                      <a:alpha val="25000"/>
                    </a:srgbClr>
                  </a:outerShdw>
                </a:effectLst>
                <a:latin typeface="Palatino Linotype"/>
                <a:ea typeface="+mj-ea"/>
                <a:cs typeface="+mj-cs"/>
              </a:rPr>
              <a:t>“</a:t>
            </a:r>
            <a:endParaRPr lang="de-DE" dirty="0"/>
          </a:p>
        </p:txBody>
      </p:sp>
      <p:sp>
        <p:nvSpPr>
          <p:cNvPr id="6" name="Rechteck 5"/>
          <p:cNvSpPr/>
          <p:nvPr/>
        </p:nvSpPr>
        <p:spPr>
          <a:xfrm>
            <a:off x="467544" y="2924944"/>
            <a:ext cx="7380312" cy="369332"/>
          </a:xfrm>
          <a:prstGeom prst="rect">
            <a:avLst/>
          </a:prstGeom>
        </p:spPr>
        <p:txBody>
          <a:bodyPr wrap="square">
            <a:spAutoFit/>
          </a:bodyPr>
          <a:lstStyle/>
          <a:p>
            <a:r>
              <a:rPr lang="de-DE" b="1" dirty="0"/>
              <a:t>II. Was sind die Ursachen dieser Fehlentwicklung? </a:t>
            </a:r>
            <a:endParaRPr lang="de-DE" dirty="0"/>
          </a:p>
        </p:txBody>
      </p:sp>
      <p:sp>
        <p:nvSpPr>
          <p:cNvPr id="7" name="Rechteck 6"/>
          <p:cNvSpPr/>
          <p:nvPr/>
        </p:nvSpPr>
        <p:spPr>
          <a:xfrm>
            <a:off x="395536" y="4590420"/>
            <a:ext cx="7452320" cy="369332"/>
          </a:xfrm>
          <a:prstGeom prst="rect">
            <a:avLst/>
          </a:prstGeom>
        </p:spPr>
        <p:txBody>
          <a:bodyPr wrap="square">
            <a:spAutoFit/>
          </a:bodyPr>
          <a:lstStyle/>
          <a:p>
            <a:r>
              <a:rPr lang="de-DE" b="1" dirty="0"/>
              <a:t>III. Ansätze einer zukunftsfähigen und lebensdienlichen Wirtschaft </a:t>
            </a:r>
            <a:endParaRPr lang="de-DE" dirty="0"/>
          </a:p>
        </p:txBody>
      </p:sp>
      <p:pic>
        <p:nvPicPr>
          <p:cNvPr id="9218" name="Picture 2" descr="C:\Users\Winkelmann\Documents\Daten\Winkelmann-Bilder\Grafiken\für Buch 2016\97838288382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1076566"/>
            <a:ext cx="2304256" cy="3328369"/>
          </a:xfrm>
          <a:prstGeom prst="rect">
            <a:avLst/>
          </a:prstGeom>
          <a:noFill/>
          <a:ln>
            <a:solidFill>
              <a:schemeClr val="tx1"/>
            </a:solid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115616" y="5485874"/>
            <a:ext cx="6336704" cy="369332"/>
          </a:xfrm>
          <a:prstGeom prst="rect">
            <a:avLst/>
          </a:prstGeom>
          <a:noFill/>
        </p:spPr>
        <p:txBody>
          <a:bodyPr wrap="square" rtlCol="0">
            <a:spAutoFit/>
          </a:bodyPr>
          <a:lstStyle/>
          <a:p>
            <a:pPr algn="ctr"/>
            <a:r>
              <a:rPr lang="de-DE" b="1" i="1" dirty="0" smtClean="0"/>
              <a:t>Worin besteht die Unvernunft unserer Wirtschaftsweise? </a:t>
            </a:r>
            <a:endParaRPr lang="de-DE" b="1" i="1" dirty="0"/>
          </a:p>
        </p:txBody>
      </p:sp>
      <p:sp>
        <p:nvSpPr>
          <p:cNvPr id="3" name="Foliennummernplatzhalter 2"/>
          <p:cNvSpPr>
            <a:spLocks noGrp="1"/>
          </p:cNvSpPr>
          <p:nvPr>
            <p:ph type="sldNum" sz="quarter" idx="12"/>
          </p:nvPr>
        </p:nvSpPr>
        <p:spPr/>
        <p:txBody>
          <a:bodyPr/>
          <a:lstStyle/>
          <a:p>
            <a:fld id="{2DDC90BB-70F1-4253-81F5-FE49F7AF6FD4}" type="slidenum">
              <a:rPr lang="de-DE" smtClean="0"/>
              <a:t>4</a:t>
            </a:fld>
            <a:endParaRPr lang="de-DE" dirty="0"/>
          </a:p>
        </p:txBody>
      </p:sp>
    </p:spTree>
    <p:extLst>
      <p:ext uri="{BB962C8B-B14F-4D97-AF65-F5344CB8AC3E}">
        <p14:creationId xmlns:p14="http://schemas.microsoft.com/office/powerpoint/2010/main" val="8709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wipe(down)">
                                      <p:cBhvr>
                                        <p:cTn id="22" dur="5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liennummernplatzhalter 1"/>
          <p:cNvSpPr>
            <a:spLocks noGrp="1"/>
          </p:cNvSpPr>
          <p:nvPr>
            <p:ph type="sldNum" sz="quarter" idx="12"/>
          </p:nvPr>
        </p:nvSpPr>
        <p:spPr/>
        <p:txBody>
          <a:bodyPr/>
          <a:lstStyle/>
          <a:p>
            <a:pPr>
              <a:defRPr/>
            </a:pPr>
            <a:fld id="{225044A9-B06C-4A6E-B6C8-AB25D4302A1D}" type="slidenum">
              <a:rPr lang="de-DE"/>
              <a:pPr>
                <a:defRPr/>
              </a:pPr>
              <a:t>5</a:t>
            </a:fld>
            <a:endParaRPr lang="de-DE" dirty="0"/>
          </a:p>
        </p:txBody>
      </p:sp>
      <p:sp>
        <p:nvSpPr>
          <p:cNvPr id="1028" name="Titel 2"/>
          <p:cNvSpPr>
            <a:spLocks noGrp="1"/>
          </p:cNvSpPr>
          <p:nvPr>
            <p:ph type="title" idx="4294967295"/>
          </p:nvPr>
        </p:nvSpPr>
        <p:spPr>
          <a:xfrm>
            <a:off x="395536" y="307352"/>
            <a:ext cx="7489577" cy="442913"/>
          </a:xfrm>
        </p:spPr>
        <p:txBody>
          <a:bodyPr>
            <a:noAutofit/>
          </a:bodyPr>
          <a:lstStyle/>
          <a:p>
            <a:pPr algn="l" eaLnBrk="1" hangingPunct="1"/>
            <a:r>
              <a:rPr lang="de-DE" altLang="de-DE" sz="2000" b="1" u="sng" dirty="0" smtClean="0"/>
              <a:t>I. Grundparadoxie unserer Zivilisation</a:t>
            </a:r>
          </a:p>
        </p:txBody>
      </p:sp>
      <p:sp>
        <p:nvSpPr>
          <p:cNvPr id="5" name="Textfeld 7"/>
          <p:cNvSpPr txBox="1">
            <a:spLocks noChangeArrowheads="1"/>
          </p:cNvSpPr>
          <p:nvPr/>
        </p:nvSpPr>
        <p:spPr bwMode="auto">
          <a:xfrm>
            <a:off x="231121" y="722409"/>
            <a:ext cx="85693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de-DE" altLang="de-DE" sz="2000" dirty="0">
                <a:latin typeface="Calibri" pitchFamily="34" charset="0"/>
                <a:cs typeface="Arial" charset="0"/>
              </a:rPr>
              <a:t> </a:t>
            </a:r>
            <a:r>
              <a:rPr lang="de-DE" altLang="de-DE" u="sng" dirty="0">
                <a:latin typeface="Calibri" pitchFamily="34" charset="0"/>
              </a:rPr>
              <a:t>Einerseits</a:t>
            </a:r>
            <a:r>
              <a:rPr lang="de-DE" altLang="de-DE" dirty="0">
                <a:latin typeface="Calibri" pitchFamily="34" charset="0"/>
              </a:rPr>
              <a:t> </a:t>
            </a:r>
            <a:r>
              <a:rPr lang="de-DE" altLang="de-DE" dirty="0">
                <a:latin typeface="Calibri" pitchFamily="34" charset="0"/>
                <a:cs typeface="Arial" charset="0"/>
              </a:rPr>
              <a:t>fortlaufend enormen </a:t>
            </a:r>
            <a:r>
              <a:rPr lang="de-DE" altLang="de-DE" b="1" dirty="0">
                <a:latin typeface="Calibri" pitchFamily="34" charset="0"/>
                <a:cs typeface="Arial" charset="0"/>
              </a:rPr>
              <a:t>Steigerungen menschlicher Potentiale</a:t>
            </a:r>
            <a:r>
              <a:rPr lang="de-DE" altLang="de-DE" dirty="0">
                <a:latin typeface="Calibri" pitchFamily="34" charset="0"/>
                <a:cs typeface="Arial" charset="0"/>
              </a:rPr>
              <a:t>: </a:t>
            </a:r>
            <a:br>
              <a:rPr lang="de-DE" altLang="de-DE" dirty="0">
                <a:latin typeface="Calibri" pitchFamily="34" charset="0"/>
                <a:cs typeface="Arial" charset="0"/>
              </a:rPr>
            </a:br>
            <a:r>
              <a:rPr lang="de-DE" altLang="de-DE" dirty="0">
                <a:latin typeface="Calibri" pitchFamily="34" charset="0"/>
                <a:cs typeface="Arial" charset="0"/>
              </a:rPr>
              <a:t>- der Arbeitsproduktivität, der Reichtümer und Geldvermögen, </a:t>
            </a:r>
            <a:br>
              <a:rPr lang="de-DE" altLang="de-DE" dirty="0">
                <a:latin typeface="Calibri" pitchFamily="34" charset="0"/>
                <a:cs typeface="Arial" charset="0"/>
              </a:rPr>
            </a:br>
            <a:r>
              <a:rPr lang="de-DE" altLang="de-DE" dirty="0">
                <a:latin typeface="Calibri" pitchFamily="34" charset="0"/>
                <a:cs typeface="Arial" charset="0"/>
              </a:rPr>
              <a:t>- der wissenschaftlichen, auch ökologischen Erkenntnisse und der technischen</a:t>
            </a:r>
            <a:br>
              <a:rPr lang="de-DE" altLang="de-DE" dirty="0">
                <a:latin typeface="Calibri" pitchFamily="34" charset="0"/>
                <a:cs typeface="Arial" charset="0"/>
              </a:rPr>
            </a:br>
            <a:r>
              <a:rPr lang="de-DE" altLang="de-DE" dirty="0">
                <a:latin typeface="Calibri" pitchFamily="34" charset="0"/>
                <a:cs typeface="Arial" charset="0"/>
              </a:rPr>
              <a:t>   Fähigkeiten ...  </a:t>
            </a:r>
            <a:endParaRPr lang="de-DE" altLang="de-DE" sz="1400" i="1" dirty="0">
              <a:cs typeface="Arial" charset="0"/>
            </a:endParaRPr>
          </a:p>
        </p:txBody>
      </p:sp>
      <p:sp>
        <p:nvSpPr>
          <p:cNvPr id="6" name="Textfeld 5"/>
          <p:cNvSpPr txBox="1">
            <a:spLocks noChangeArrowheads="1"/>
          </p:cNvSpPr>
          <p:nvPr/>
        </p:nvSpPr>
        <p:spPr bwMode="auto">
          <a:xfrm>
            <a:off x="179388" y="2141509"/>
            <a:ext cx="5689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de-DE" altLang="de-DE" sz="2000" dirty="0">
                <a:latin typeface="Calibri" pitchFamily="34" charset="0"/>
                <a:cs typeface="Arial" charset="0"/>
              </a:rPr>
              <a:t> </a:t>
            </a:r>
            <a:r>
              <a:rPr lang="de-DE" altLang="de-DE" u="sng" dirty="0">
                <a:latin typeface="Calibri" pitchFamily="34" charset="0"/>
                <a:cs typeface="Arial" charset="0"/>
              </a:rPr>
              <a:t>Andererseits</a:t>
            </a:r>
            <a:r>
              <a:rPr lang="de-DE" altLang="de-DE" dirty="0">
                <a:latin typeface="Calibri" pitchFamily="34" charset="0"/>
                <a:cs typeface="Arial" charset="0"/>
              </a:rPr>
              <a:t> keine </a:t>
            </a:r>
            <a:r>
              <a:rPr lang="de-DE" altLang="de-DE" dirty="0" smtClean="0">
                <a:latin typeface="Calibri" pitchFamily="34" charset="0"/>
                <a:cs typeface="Arial" charset="0"/>
              </a:rPr>
              <a:t>Lösung</a:t>
            </a:r>
            <a:r>
              <a:rPr lang="de-DE" altLang="de-DE" dirty="0">
                <a:latin typeface="Calibri" pitchFamily="34" charset="0"/>
                <a:cs typeface="Arial" charset="0"/>
              </a:rPr>
              <a:t>, sondern: </a:t>
            </a:r>
            <a:r>
              <a:rPr lang="de-DE" altLang="de-DE" dirty="0" smtClean="0">
                <a:latin typeface="Calibri" pitchFamily="34" charset="0"/>
                <a:cs typeface="Arial" charset="0"/>
              </a:rPr>
              <a:t/>
            </a:r>
            <a:br>
              <a:rPr lang="de-DE" altLang="de-DE" dirty="0" smtClean="0">
                <a:latin typeface="Calibri" pitchFamily="34" charset="0"/>
                <a:cs typeface="Arial" charset="0"/>
              </a:rPr>
            </a:br>
            <a:r>
              <a:rPr lang="de-DE" altLang="de-DE" dirty="0" smtClean="0">
                <a:latin typeface="Calibri" pitchFamily="34" charset="0"/>
                <a:cs typeface="Arial" charset="0"/>
              </a:rPr>
              <a:t>   </a:t>
            </a:r>
            <a:r>
              <a:rPr lang="de-DE" altLang="de-DE" b="1" dirty="0" smtClean="0">
                <a:latin typeface="Calibri" pitchFamily="34" charset="0"/>
                <a:cs typeface="Arial" charset="0"/>
              </a:rPr>
              <a:t>Zuspitzung gesellschaftlicher </a:t>
            </a:r>
            <a:r>
              <a:rPr lang="de-DE" altLang="de-DE" b="1" dirty="0">
                <a:latin typeface="Calibri" pitchFamily="34" charset="0"/>
                <a:cs typeface="Arial" charset="0"/>
              </a:rPr>
              <a:t>Grundprobleme:</a:t>
            </a:r>
            <a:r>
              <a:rPr lang="de-DE" altLang="de-DE" dirty="0">
                <a:latin typeface="Calibri" pitchFamily="34" charset="0"/>
                <a:cs typeface="Arial" charset="0"/>
              </a:rPr>
              <a:t> </a:t>
            </a:r>
            <a:br>
              <a:rPr lang="de-DE" altLang="de-DE" dirty="0">
                <a:latin typeface="Calibri" pitchFamily="34" charset="0"/>
                <a:cs typeface="Arial" charset="0"/>
              </a:rPr>
            </a:br>
            <a:r>
              <a:rPr lang="de-DE" altLang="de-DE" dirty="0">
                <a:latin typeface="Calibri" pitchFamily="34" charset="0"/>
                <a:cs typeface="Arial" charset="0"/>
              </a:rPr>
              <a:t>- wachsende Schere von Arm und Reich, </a:t>
            </a:r>
            <a:br>
              <a:rPr lang="de-DE" altLang="de-DE" dirty="0">
                <a:latin typeface="Calibri" pitchFamily="34" charset="0"/>
                <a:cs typeface="Arial" charset="0"/>
              </a:rPr>
            </a:br>
            <a:r>
              <a:rPr lang="de-DE" altLang="de-DE" dirty="0">
                <a:latin typeface="Calibri" pitchFamily="34" charset="0"/>
                <a:cs typeface="Arial" charset="0"/>
              </a:rPr>
              <a:t>- scheinbar nicht zu bremsende Zerstörung unseres </a:t>
            </a:r>
            <a:br>
              <a:rPr lang="de-DE" altLang="de-DE" dirty="0">
                <a:latin typeface="Calibri" pitchFamily="34" charset="0"/>
                <a:cs typeface="Arial" charset="0"/>
              </a:rPr>
            </a:br>
            <a:r>
              <a:rPr lang="de-DE" altLang="de-DE" dirty="0">
                <a:latin typeface="Calibri" pitchFamily="34" charset="0"/>
                <a:cs typeface="Arial" charset="0"/>
              </a:rPr>
              <a:t>   Ökosystems... </a:t>
            </a:r>
            <a:br>
              <a:rPr lang="de-DE" altLang="de-DE" dirty="0">
                <a:latin typeface="Calibri" pitchFamily="34" charset="0"/>
                <a:cs typeface="Arial" charset="0"/>
              </a:rPr>
            </a:br>
            <a:r>
              <a:rPr lang="de-DE" altLang="de-DE" dirty="0">
                <a:latin typeface="Calibri" pitchFamily="34" charset="0"/>
                <a:cs typeface="Arial" charset="0"/>
              </a:rPr>
              <a:t>- Fremd- und Selbstausbeutung, </a:t>
            </a:r>
            <a:br>
              <a:rPr lang="de-DE" altLang="de-DE" dirty="0">
                <a:latin typeface="Calibri" pitchFamily="34" charset="0"/>
                <a:cs typeface="Arial" charset="0"/>
              </a:rPr>
            </a:br>
            <a:r>
              <a:rPr lang="de-DE" altLang="de-DE" dirty="0">
                <a:latin typeface="Calibri" pitchFamily="34" charset="0"/>
                <a:cs typeface="Arial" charset="0"/>
              </a:rPr>
              <a:t>- Ausschluss aus Erwerbsarbeit und sozialer Teilhabe,  </a:t>
            </a:r>
            <a:br>
              <a:rPr lang="de-DE" altLang="de-DE" dirty="0">
                <a:latin typeface="Calibri" pitchFamily="34" charset="0"/>
                <a:cs typeface="Arial" charset="0"/>
              </a:rPr>
            </a:br>
            <a:r>
              <a:rPr lang="de-DE" altLang="de-DE" dirty="0">
                <a:latin typeface="Calibri" pitchFamily="34" charset="0"/>
                <a:cs typeface="Arial" charset="0"/>
              </a:rPr>
              <a:t>- </a:t>
            </a:r>
            <a:r>
              <a:rPr lang="de-DE" altLang="de-DE" dirty="0" smtClean="0">
                <a:latin typeface="Calibri" pitchFamily="34" charset="0"/>
                <a:cs typeface="Arial" charset="0"/>
              </a:rPr>
              <a:t>Prekarisierung </a:t>
            </a:r>
            <a:r>
              <a:rPr lang="de-DE" altLang="de-DE" dirty="0">
                <a:latin typeface="Calibri" pitchFamily="34" charset="0"/>
                <a:cs typeface="Arial" charset="0"/>
              </a:rPr>
              <a:t>der Mittelschicht, </a:t>
            </a:r>
            <a:br>
              <a:rPr lang="de-DE" altLang="de-DE" dirty="0">
                <a:latin typeface="Calibri" pitchFamily="34" charset="0"/>
                <a:cs typeface="Arial" charset="0"/>
              </a:rPr>
            </a:br>
            <a:r>
              <a:rPr lang="de-DE" altLang="de-DE" dirty="0">
                <a:latin typeface="Calibri" pitchFamily="34" charset="0"/>
                <a:cs typeface="Arial" charset="0"/>
              </a:rPr>
              <a:t>- Erosion des  Sozialstaates, </a:t>
            </a:r>
          </a:p>
          <a:p>
            <a:pPr eaLnBrk="1" hangingPunct="1">
              <a:buFontTx/>
              <a:buChar char="-"/>
            </a:pPr>
            <a:r>
              <a:rPr lang="de-DE" altLang="de-DE" dirty="0">
                <a:latin typeface="Calibri" pitchFamily="34" charset="0"/>
                <a:cs typeface="Arial" charset="0"/>
              </a:rPr>
              <a:t> Hungerkatastrophen, soziale Aufstände, neue Kriege,</a:t>
            </a:r>
            <a:br>
              <a:rPr lang="de-DE" altLang="de-DE" dirty="0">
                <a:latin typeface="Calibri" pitchFamily="34" charset="0"/>
                <a:cs typeface="Arial" charset="0"/>
              </a:rPr>
            </a:br>
            <a:r>
              <a:rPr lang="de-DE" altLang="de-DE" dirty="0">
                <a:latin typeface="Calibri" pitchFamily="34" charset="0"/>
                <a:cs typeface="Arial" charset="0"/>
              </a:rPr>
              <a:t>   terroristische Exzesse ...</a:t>
            </a:r>
          </a:p>
          <a:p>
            <a:pPr eaLnBrk="1" hangingPunct="1">
              <a:buFontTx/>
              <a:buChar char="-"/>
            </a:pPr>
            <a:r>
              <a:rPr lang="de-DE" altLang="de-DE" dirty="0">
                <a:latin typeface="Calibri" pitchFamily="34" charset="0"/>
                <a:cs typeface="Arial" charset="0"/>
              </a:rPr>
              <a:t> Massenmigration Armuts- und Umweltflüchtlinge </a:t>
            </a:r>
            <a:br>
              <a:rPr lang="de-DE" altLang="de-DE" dirty="0">
                <a:latin typeface="Calibri" pitchFamily="34" charset="0"/>
                <a:cs typeface="Arial" charset="0"/>
              </a:rPr>
            </a:br>
            <a:r>
              <a:rPr lang="de-DE" altLang="de-DE" dirty="0">
                <a:latin typeface="Calibri" pitchFamily="34" charset="0"/>
                <a:cs typeface="Arial" charset="0"/>
              </a:rPr>
              <a:t>-  ...</a:t>
            </a:r>
          </a:p>
        </p:txBody>
      </p:sp>
      <p:graphicFrame>
        <p:nvGraphicFramePr>
          <p:cNvPr id="7175" name="Object 7"/>
          <p:cNvGraphicFramePr>
            <a:graphicFrameLocks noChangeAspect="1"/>
          </p:cNvGraphicFramePr>
          <p:nvPr>
            <p:extLst>
              <p:ext uri="{D42A27DB-BD31-4B8C-83A1-F6EECF244321}">
                <p14:modId xmlns:p14="http://schemas.microsoft.com/office/powerpoint/2010/main" val="719106874"/>
              </p:ext>
            </p:extLst>
          </p:nvPr>
        </p:nvGraphicFramePr>
        <p:xfrm>
          <a:off x="5858286" y="2090374"/>
          <a:ext cx="3128963" cy="4064000"/>
        </p:xfrm>
        <a:graphic>
          <a:graphicData uri="http://schemas.openxmlformats.org/presentationml/2006/ole">
            <mc:AlternateContent xmlns:mc="http://schemas.openxmlformats.org/markup-compatibility/2006">
              <mc:Choice xmlns:v="urn:schemas-microsoft-com:vml" Requires="v">
                <p:oleObj spid="_x0000_s5167" r:id="rId4" imgW="2941740" imgH="3600000" progId="">
                  <p:embed/>
                </p:oleObj>
              </mc:Choice>
              <mc:Fallback>
                <p:oleObj r:id="rId4" imgW="2941740" imgH="36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693"/>
                      <a:stretch>
                        <a:fillRect/>
                      </a:stretch>
                    </p:blipFill>
                    <p:spPr bwMode="auto">
                      <a:xfrm>
                        <a:off x="5858286" y="2090374"/>
                        <a:ext cx="312896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feld 9"/>
          <p:cNvSpPr txBox="1">
            <a:spLocks noChangeArrowheads="1"/>
          </p:cNvSpPr>
          <p:nvPr/>
        </p:nvSpPr>
        <p:spPr bwMode="auto">
          <a:xfrm>
            <a:off x="5868988" y="6231730"/>
            <a:ext cx="2376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100" dirty="0">
                <a:latin typeface="Calibri" pitchFamily="34" charset="0"/>
              </a:rPr>
              <a:t>Meinhard Miegel: „Stichflammenentwicklung“</a:t>
            </a:r>
          </a:p>
        </p:txBody>
      </p:sp>
      <p:sp>
        <p:nvSpPr>
          <p:cNvPr id="2" name="Rechteck 1"/>
          <p:cNvSpPr/>
          <p:nvPr/>
        </p:nvSpPr>
        <p:spPr>
          <a:xfrm>
            <a:off x="2000885" y="1675557"/>
            <a:ext cx="6267816" cy="307777"/>
          </a:xfrm>
          <a:prstGeom prst="rect">
            <a:avLst/>
          </a:prstGeom>
        </p:spPr>
        <p:txBody>
          <a:bodyPr wrap="square">
            <a:spAutoFit/>
          </a:bodyPr>
          <a:lstStyle/>
          <a:p>
            <a:r>
              <a:rPr lang="de-DE" altLang="de-DE" sz="1400" dirty="0" smtClean="0">
                <a:latin typeface="Calibri" pitchFamily="34" charset="0"/>
                <a:cs typeface="Arial" charset="0"/>
              </a:rPr>
              <a:t> - dies </a:t>
            </a:r>
            <a:r>
              <a:rPr lang="de-DE" altLang="de-DE" sz="1400" dirty="0">
                <a:latin typeface="Calibri" pitchFamily="34" charset="0"/>
                <a:cs typeface="Arial" charset="0"/>
              </a:rPr>
              <a:t>in einem Tempo und Umfang, wie noch nie in der Menschheit (</a:t>
            </a:r>
            <a:r>
              <a:rPr lang="de-DE" altLang="de-DE" sz="1400" dirty="0" smtClean="0">
                <a:latin typeface="Calibri" pitchFamily="34" charset="0"/>
                <a:cs typeface="Arial" charset="0"/>
              </a:rPr>
              <a:t>Anthropozän)</a:t>
            </a:r>
            <a:endParaRPr lang="de-DE" sz="1400" dirty="0"/>
          </a:p>
        </p:txBody>
      </p:sp>
    </p:spTree>
    <p:extLst>
      <p:ext uri="{BB962C8B-B14F-4D97-AF65-F5344CB8AC3E}">
        <p14:creationId xmlns:p14="http://schemas.microsoft.com/office/powerpoint/2010/main" val="285735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 calcmode="lin" valueType="num">
                                      <p:cBhvr additive="base">
                                        <p:cTn id="17" dur="500" fill="hold"/>
                                        <p:tgtEl>
                                          <p:spTgt spid="7175"/>
                                        </p:tgtEl>
                                        <p:attrNameLst>
                                          <p:attrName>ppt_x</p:attrName>
                                        </p:attrNameLst>
                                      </p:cBhvr>
                                      <p:tavLst>
                                        <p:tav tm="0">
                                          <p:val>
                                            <p:strVal val="#ppt_x"/>
                                          </p:val>
                                        </p:tav>
                                        <p:tav tm="100000">
                                          <p:val>
                                            <p:strVal val="#ppt_x"/>
                                          </p:val>
                                        </p:tav>
                                      </p:tavLst>
                                    </p:anim>
                                    <p:anim calcmode="lin" valueType="num">
                                      <p:cBhvr additive="base">
                                        <p:cTn id="1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7" y="188640"/>
            <a:ext cx="8229600" cy="504056"/>
          </a:xfrm>
        </p:spPr>
        <p:txBody>
          <a:bodyPr>
            <a:noAutofit/>
          </a:bodyPr>
          <a:lstStyle/>
          <a:p>
            <a:r>
              <a:rPr lang="de-DE" sz="1800" b="1" u="sng" dirty="0" smtClean="0"/>
              <a:t>1. Die ausbeuterische Bereicherungswirtschaft einer Minderheit</a:t>
            </a:r>
            <a:endParaRPr lang="de-DE" sz="1800" b="1" u="sng" dirty="0"/>
          </a:p>
        </p:txBody>
      </p:sp>
      <p:sp>
        <p:nvSpPr>
          <p:cNvPr id="4" name="Foliennummernplatzhalter 3"/>
          <p:cNvSpPr>
            <a:spLocks noGrp="1"/>
          </p:cNvSpPr>
          <p:nvPr>
            <p:ph type="sldNum" sz="quarter" idx="12"/>
          </p:nvPr>
        </p:nvSpPr>
        <p:spPr/>
        <p:txBody>
          <a:bodyPr/>
          <a:lstStyle/>
          <a:p>
            <a:fld id="{810AB4C5-B149-4B26-9E2C-A7FCE9635AAA}" type="slidenum">
              <a:rPr lang="de-DE" smtClean="0"/>
              <a:t>6</a:t>
            </a:fld>
            <a:endParaRPr lang="de-DE" dirty="0"/>
          </a:p>
        </p:txBody>
      </p:sp>
      <p:pic>
        <p:nvPicPr>
          <p:cNvPr id="3075" name="Picture 3" descr="C:\Users\Winkelmann\Documents\Daten\Winkelmann-Bilder\Grafiken\Ökonomie\Vermögen 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40" y="826839"/>
            <a:ext cx="5107763" cy="401324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076" name="Picture 4" descr="C:\Users\Winkelmann\Documents\Daten\Winkelmann-Bilder\Grafiken\Ökonomie\Verteilung Gl.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contrast="20000"/>
                    </a14:imgEffect>
                  </a14:imgLayer>
                </a14:imgProps>
              </a:ext>
              <a:ext uri="{28A0092B-C50C-407E-A947-70E740481C1C}">
                <a14:useLocalDpi xmlns:a14="http://schemas.microsoft.com/office/drawing/2010/main" val="0"/>
              </a:ext>
            </a:extLst>
          </a:blip>
          <a:srcRect/>
          <a:stretch>
            <a:fillRect/>
          </a:stretch>
        </p:blipFill>
        <p:spPr bwMode="auto">
          <a:xfrm>
            <a:off x="4932040" y="2420888"/>
            <a:ext cx="3950721" cy="278819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 name="Rechteck 2"/>
          <p:cNvSpPr/>
          <p:nvPr/>
        </p:nvSpPr>
        <p:spPr>
          <a:xfrm>
            <a:off x="154340" y="4884491"/>
            <a:ext cx="4777700" cy="1323439"/>
          </a:xfrm>
          <a:prstGeom prst="rect">
            <a:avLst/>
          </a:prstGeom>
        </p:spPr>
        <p:txBody>
          <a:bodyPr wrap="square">
            <a:spAutoFit/>
          </a:bodyPr>
          <a:lstStyle/>
          <a:p>
            <a:pPr marL="285750" indent="-285750">
              <a:buFont typeface="Wingdings" panose="05000000000000000000" pitchFamily="2" charset="2"/>
              <a:buChar char="Ø"/>
            </a:pPr>
            <a:r>
              <a:rPr lang="de-DE" sz="1600" u="sng" dirty="0" smtClean="0"/>
              <a:t>Die wachsende Schere</a:t>
            </a:r>
            <a:r>
              <a:rPr lang="de-DE" sz="1600" dirty="0" smtClean="0"/>
              <a:t>:</a:t>
            </a:r>
            <a:br>
              <a:rPr lang="de-DE" sz="1600" dirty="0" smtClean="0"/>
            </a:br>
            <a:r>
              <a:rPr lang="de-DE" sz="1600" dirty="0" smtClean="0"/>
              <a:t>Vermögen </a:t>
            </a:r>
            <a:r>
              <a:rPr lang="de-DE" sz="1600" dirty="0"/>
              <a:t>der Milliardäre </a:t>
            </a:r>
            <a:r>
              <a:rPr lang="de-DE" sz="1600" dirty="0" smtClean="0"/>
              <a:t>2018 </a:t>
            </a:r>
            <a:r>
              <a:rPr lang="de-DE" sz="1600" dirty="0"/>
              <a:t>um 12% gestiegen, </a:t>
            </a:r>
            <a:r>
              <a:rPr lang="de-DE" sz="1600" dirty="0" smtClean="0"/>
              <a:t/>
            </a:r>
            <a:br>
              <a:rPr lang="de-DE" sz="1600" dirty="0" smtClean="0"/>
            </a:br>
            <a:r>
              <a:rPr lang="de-DE" sz="1600" dirty="0" smtClean="0"/>
              <a:t>das </a:t>
            </a:r>
            <a:r>
              <a:rPr lang="de-DE" sz="1600" dirty="0"/>
              <a:t>Vermögen der unteren Hälfte der Weltbevölkerung </a:t>
            </a:r>
            <a:r>
              <a:rPr lang="de-DE" sz="1600" dirty="0" smtClean="0"/>
              <a:t>um </a:t>
            </a:r>
            <a:r>
              <a:rPr lang="de-DE" sz="1600" dirty="0"/>
              <a:t>11% gesunken ist.</a:t>
            </a:r>
          </a:p>
        </p:txBody>
      </p:sp>
      <p:sp>
        <p:nvSpPr>
          <p:cNvPr id="5" name="Textfeld 4"/>
          <p:cNvSpPr txBox="1"/>
          <p:nvPr/>
        </p:nvSpPr>
        <p:spPr>
          <a:xfrm>
            <a:off x="990213" y="980728"/>
            <a:ext cx="4517891" cy="307777"/>
          </a:xfrm>
          <a:prstGeom prst="rect">
            <a:avLst/>
          </a:prstGeom>
          <a:noFill/>
        </p:spPr>
        <p:txBody>
          <a:bodyPr wrap="square" rtlCol="0">
            <a:spAutoFit/>
          </a:bodyPr>
          <a:lstStyle/>
          <a:p>
            <a:r>
              <a:rPr lang="de-DE" sz="1400" dirty="0" smtClean="0"/>
              <a:t>Aufteilung Nettovermögen in Deutschland </a:t>
            </a:r>
            <a:r>
              <a:rPr lang="de-DE" sz="1200" dirty="0" smtClean="0"/>
              <a:t>(DIW)</a:t>
            </a:r>
            <a:endParaRPr lang="de-DE" sz="1200" dirty="0"/>
          </a:p>
        </p:txBody>
      </p:sp>
      <p:sp>
        <p:nvSpPr>
          <p:cNvPr id="6" name="Rechteck 5"/>
          <p:cNvSpPr/>
          <p:nvPr/>
        </p:nvSpPr>
        <p:spPr>
          <a:xfrm>
            <a:off x="4391931" y="5759677"/>
            <a:ext cx="4490830" cy="830997"/>
          </a:xfrm>
          <a:prstGeom prst="rect">
            <a:avLst/>
          </a:prstGeom>
        </p:spPr>
        <p:txBody>
          <a:bodyPr wrap="square">
            <a:spAutoFit/>
          </a:bodyPr>
          <a:lstStyle/>
          <a:p>
            <a:pPr marL="285750" indent="-285750">
              <a:buFont typeface="Wingdings" panose="05000000000000000000" pitchFamily="2" charset="2"/>
              <a:buChar char="Ø"/>
            </a:pPr>
            <a:r>
              <a:rPr lang="de-DE" sz="1600" dirty="0"/>
              <a:t>Die 26 reichsten Menschen der Welt verfügen </a:t>
            </a:r>
            <a:r>
              <a:rPr lang="de-DE" sz="1600" dirty="0" smtClean="0"/>
              <a:t>2018 über </a:t>
            </a:r>
            <a:r>
              <a:rPr lang="de-DE" sz="1600" dirty="0"/>
              <a:t>so viel Nettovermögen wie die arme Hälfte der Weltbevölkerung</a:t>
            </a:r>
            <a:r>
              <a:rPr lang="de-DE" sz="1400" dirty="0"/>
              <a:t>. </a:t>
            </a:r>
            <a:r>
              <a:rPr lang="de-DE" sz="1400" dirty="0" smtClean="0"/>
              <a:t> </a:t>
            </a:r>
            <a:r>
              <a:rPr lang="de-DE" sz="1400" dirty="0"/>
              <a:t> </a:t>
            </a:r>
          </a:p>
        </p:txBody>
      </p:sp>
      <p:sp>
        <p:nvSpPr>
          <p:cNvPr id="7" name="Textfeld 6"/>
          <p:cNvSpPr txBox="1"/>
          <p:nvPr/>
        </p:nvSpPr>
        <p:spPr>
          <a:xfrm>
            <a:off x="595038" y="6195189"/>
            <a:ext cx="2448272" cy="307777"/>
          </a:xfrm>
          <a:prstGeom prst="rect">
            <a:avLst/>
          </a:prstGeom>
          <a:noFill/>
        </p:spPr>
        <p:txBody>
          <a:bodyPr wrap="square" rtlCol="0">
            <a:spAutoFit/>
          </a:bodyPr>
          <a:lstStyle/>
          <a:p>
            <a:r>
              <a:rPr lang="de-DE" sz="1400" dirty="0" smtClean="0"/>
              <a:t>(Oxfam-Bericht 2019)</a:t>
            </a:r>
            <a:endParaRPr lang="de-DE" sz="1400" dirty="0"/>
          </a:p>
        </p:txBody>
      </p:sp>
    </p:spTree>
    <p:extLst>
      <p:ext uri="{BB962C8B-B14F-4D97-AF65-F5344CB8AC3E}">
        <p14:creationId xmlns:p14="http://schemas.microsoft.com/office/powerpoint/2010/main" val="29831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7992888" cy="432048"/>
          </a:xfrm>
        </p:spPr>
        <p:txBody>
          <a:bodyPr>
            <a:noAutofit/>
          </a:bodyPr>
          <a:lstStyle/>
          <a:p>
            <a:r>
              <a:rPr lang="de-DE" sz="1800" b="1" u="sng" dirty="0" smtClean="0"/>
              <a:t>2. Die Gefährdung unseres Ökosystems durch den Klimawandel </a:t>
            </a:r>
            <a:endParaRPr lang="de-DE" sz="1800" b="1" u="sng" dirty="0"/>
          </a:p>
        </p:txBody>
      </p:sp>
      <p:sp>
        <p:nvSpPr>
          <p:cNvPr id="3" name="Foliennummernplatzhalter 2"/>
          <p:cNvSpPr>
            <a:spLocks noGrp="1"/>
          </p:cNvSpPr>
          <p:nvPr>
            <p:ph type="sldNum" sz="quarter" idx="12"/>
          </p:nvPr>
        </p:nvSpPr>
        <p:spPr/>
        <p:txBody>
          <a:bodyPr/>
          <a:lstStyle/>
          <a:p>
            <a:fld id="{810AB4C5-B149-4B26-9E2C-A7FCE9635AAA}" type="slidenum">
              <a:rPr lang="de-DE" smtClean="0"/>
              <a:t>7</a:t>
            </a:fld>
            <a:endParaRPr lang="de-DE" dirty="0"/>
          </a:p>
        </p:txBody>
      </p:sp>
      <p:pic>
        <p:nvPicPr>
          <p:cNvPr id="10" name="Bild 2" descr="https://scilogs.spektrum.de/klimalounge/files/mlo_full_record.png"/>
          <p:cNvPicPr/>
          <p:nvPr/>
        </p:nvPicPr>
        <p:blipFill>
          <a:blip r:embed="rId3">
            <a:extLst>
              <a:ext uri="{28A0092B-C50C-407E-A947-70E740481C1C}">
                <a14:useLocalDpi xmlns:a14="http://schemas.microsoft.com/office/drawing/2010/main" val="0"/>
              </a:ext>
            </a:extLst>
          </a:blip>
          <a:srcRect/>
          <a:stretch>
            <a:fillRect/>
          </a:stretch>
        </p:blipFill>
        <p:spPr bwMode="auto">
          <a:xfrm>
            <a:off x="179512" y="730138"/>
            <a:ext cx="5472608" cy="3058902"/>
          </a:xfrm>
          <a:prstGeom prst="rect">
            <a:avLst/>
          </a:prstGeom>
          <a:noFill/>
          <a:ln>
            <a:solidFill>
              <a:schemeClr val="tx1"/>
            </a:solidFill>
          </a:ln>
        </p:spPr>
      </p:pic>
      <p:pic>
        <p:nvPicPr>
          <p:cNvPr id="13" name="Picture 2" descr="C:\Users\Winkelmann\Documents\Daten\Winkelmann-Bilder\Grafiken\Ökologie\Klimaerwärmung Er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5" y="2924944"/>
            <a:ext cx="5273819" cy="3528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796136" y="908720"/>
            <a:ext cx="2891049" cy="1815882"/>
          </a:xfrm>
          <a:prstGeom prst="rect">
            <a:avLst/>
          </a:prstGeom>
          <a:noFill/>
          <a:ln>
            <a:solidFill>
              <a:schemeClr val="tx1"/>
            </a:solidFill>
          </a:ln>
        </p:spPr>
        <p:txBody>
          <a:bodyPr wrap="square" rtlCol="0">
            <a:spAutoFit/>
          </a:bodyPr>
          <a:lstStyle/>
          <a:p>
            <a:r>
              <a:rPr lang="de-DE" sz="1400" dirty="0" smtClean="0"/>
              <a:t>CO2-Anteil in Atmosphäre 0,04%;</a:t>
            </a:r>
            <a:br>
              <a:rPr lang="de-DE" sz="1400" dirty="0" smtClean="0"/>
            </a:br>
            <a:r>
              <a:rPr lang="de-DE" sz="1400" dirty="0" smtClean="0"/>
              <a:t>davon 4% menschengemacht </a:t>
            </a:r>
            <a:br>
              <a:rPr lang="de-DE" sz="1400" dirty="0" smtClean="0"/>
            </a:br>
            <a:r>
              <a:rPr lang="de-DE" sz="1400" dirty="0" smtClean="0"/>
              <a:t>= 0,0016</a:t>
            </a:r>
            <a:r>
              <a:rPr lang="de-DE" sz="1400" dirty="0" smtClean="0"/>
              <a:t>%. </a:t>
            </a:r>
          </a:p>
          <a:p>
            <a:r>
              <a:rPr lang="de-DE" sz="1400" dirty="0" smtClean="0"/>
              <a:t>Entscheidend </a:t>
            </a:r>
            <a:r>
              <a:rPr lang="de-DE" sz="1400" dirty="0"/>
              <a:t>nicht die Menge, sondern chemische Struktur: </a:t>
            </a:r>
            <a:br>
              <a:rPr lang="de-DE" sz="1400" dirty="0"/>
            </a:br>
            <a:r>
              <a:rPr lang="de-DE" sz="1400" dirty="0"/>
              <a:t>drei und mehr Atome im Molekül verursacht die Treibhausfunktion (Methan das </a:t>
            </a:r>
            <a:r>
              <a:rPr lang="de-DE" sz="1400" dirty="0" smtClean="0"/>
              <a:t>20-fache)</a:t>
            </a:r>
            <a:endParaRPr lang="de-DE" sz="1400" dirty="0"/>
          </a:p>
        </p:txBody>
      </p:sp>
      <p:sp>
        <p:nvSpPr>
          <p:cNvPr id="14" name="Textfeld 13"/>
          <p:cNvSpPr txBox="1"/>
          <p:nvPr/>
        </p:nvSpPr>
        <p:spPr>
          <a:xfrm>
            <a:off x="755576" y="4221088"/>
            <a:ext cx="2736304" cy="738664"/>
          </a:xfrm>
          <a:prstGeom prst="rect">
            <a:avLst/>
          </a:prstGeom>
          <a:noFill/>
          <a:ln>
            <a:solidFill>
              <a:schemeClr val="tx1"/>
            </a:solidFill>
          </a:ln>
        </p:spPr>
        <p:txBody>
          <a:bodyPr wrap="square" rtlCol="0">
            <a:spAutoFit/>
          </a:bodyPr>
          <a:lstStyle/>
          <a:p>
            <a:r>
              <a:rPr lang="de-DE" sz="1400" dirty="0" smtClean="0"/>
              <a:t>Um 1850 </a:t>
            </a:r>
            <a:r>
              <a:rPr lang="de-DE" sz="1400" dirty="0" smtClean="0"/>
              <a:t>lag CO2 </a:t>
            </a:r>
            <a:r>
              <a:rPr lang="de-DE" sz="1400" dirty="0" smtClean="0"/>
              <a:t>bei 280 ppm,</a:t>
            </a:r>
            <a:br>
              <a:rPr lang="de-DE" sz="1400" dirty="0" smtClean="0"/>
            </a:br>
            <a:r>
              <a:rPr lang="de-DE" sz="1400" dirty="0" smtClean="0"/>
              <a:t>2018 bei 410 ppm,</a:t>
            </a:r>
            <a:br>
              <a:rPr lang="de-DE" sz="1400" dirty="0" smtClean="0"/>
            </a:br>
            <a:r>
              <a:rPr lang="de-DE" sz="1400" dirty="0" smtClean="0"/>
              <a:t>= Zunahme um 45%</a:t>
            </a:r>
            <a:endParaRPr lang="de-DE" sz="1400" dirty="0"/>
          </a:p>
        </p:txBody>
      </p:sp>
      <p:sp>
        <p:nvSpPr>
          <p:cNvPr id="15" name="Textfeld 14"/>
          <p:cNvSpPr txBox="1"/>
          <p:nvPr/>
        </p:nvSpPr>
        <p:spPr>
          <a:xfrm>
            <a:off x="539552" y="5057594"/>
            <a:ext cx="2952328" cy="954107"/>
          </a:xfrm>
          <a:prstGeom prst="rect">
            <a:avLst/>
          </a:prstGeom>
          <a:noFill/>
          <a:ln>
            <a:solidFill>
              <a:schemeClr val="tx1"/>
            </a:solidFill>
          </a:ln>
        </p:spPr>
        <p:txBody>
          <a:bodyPr wrap="square" rtlCol="0">
            <a:spAutoFit/>
          </a:bodyPr>
          <a:lstStyle/>
          <a:p>
            <a:pPr algn="r"/>
            <a:r>
              <a:rPr lang="de-DE" sz="1400" dirty="0" smtClean="0"/>
              <a:t>Temperaturanstieg seit 1850: </a:t>
            </a:r>
            <a:r>
              <a:rPr lang="de-DE" sz="1400" dirty="0" smtClean="0"/>
              <a:t/>
            </a:r>
            <a:br>
              <a:rPr lang="de-DE" sz="1400" dirty="0" smtClean="0"/>
            </a:br>
            <a:r>
              <a:rPr lang="de-DE" sz="1400" dirty="0" smtClean="0"/>
              <a:t>&gt; Weltmittelwert </a:t>
            </a:r>
            <a:r>
              <a:rPr lang="de-DE" sz="1400" dirty="0" smtClean="0"/>
              <a:t>um 1,1 Grad;</a:t>
            </a:r>
            <a:br>
              <a:rPr lang="de-DE" sz="1400" dirty="0" smtClean="0"/>
            </a:br>
            <a:r>
              <a:rPr lang="de-DE" sz="1400" dirty="0" smtClean="0"/>
              <a:t>&gt; in </a:t>
            </a:r>
            <a:r>
              <a:rPr lang="de-DE" sz="1400" dirty="0" smtClean="0"/>
              <a:t>Mitteleuropa um ca. 2 Grad,</a:t>
            </a:r>
          </a:p>
          <a:p>
            <a:pPr algn="r"/>
            <a:r>
              <a:rPr lang="de-DE" sz="1400" dirty="0" smtClean="0"/>
              <a:t>&gt; am </a:t>
            </a:r>
            <a:r>
              <a:rPr lang="de-DE" sz="1400" dirty="0" smtClean="0"/>
              <a:t>Nordpol um ca.6 Grad </a:t>
            </a:r>
            <a:endParaRPr lang="de-DE" sz="1400" dirty="0"/>
          </a:p>
        </p:txBody>
      </p:sp>
    </p:spTree>
    <p:extLst>
      <p:ext uri="{BB962C8B-B14F-4D97-AF65-F5344CB8AC3E}">
        <p14:creationId xmlns:p14="http://schemas.microsoft.com/office/powerpoint/2010/main" val="325511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7992888" cy="432048"/>
          </a:xfrm>
        </p:spPr>
        <p:txBody>
          <a:bodyPr>
            <a:noAutofit/>
          </a:bodyPr>
          <a:lstStyle/>
          <a:p>
            <a:r>
              <a:rPr lang="de-DE" sz="1800" b="1" u="sng" dirty="0" smtClean="0"/>
              <a:t>Folgen des Klimawandels - Bewältigung des Klimawandels? </a:t>
            </a:r>
            <a:endParaRPr lang="de-DE" sz="1800" b="1" u="sng" dirty="0"/>
          </a:p>
        </p:txBody>
      </p:sp>
      <p:sp>
        <p:nvSpPr>
          <p:cNvPr id="3" name="Foliennummernplatzhalter 2"/>
          <p:cNvSpPr>
            <a:spLocks noGrp="1"/>
          </p:cNvSpPr>
          <p:nvPr>
            <p:ph type="sldNum" sz="quarter" idx="12"/>
          </p:nvPr>
        </p:nvSpPr>
        <p:spPr/>
        <p:txBody>
          <a:bodyPr/>
          <a:lstStyle/>
          <a:p>
            <a:fld id="{810AB4C5-B149-4B26-9E2C-A7FCE9635AAA}" type="slidenum">
              <a:rPr lang="de-DE" smtClean="0"/>
              <a:t>8</a:t>
            </a:fld>
            <a:endParaRPr lang="de-DE" dirty="0"/>
          </a:p>
        </p:txBody>
      </p:sp>
      <p:sp>
        <p:nvSpPr>
          <p:cNvPr id="8" name="Rechteck 7"/>
          <p:cNvSpPr/>
          <p:nvPr/>
        </p:nvSpPr>
        <p:spPr>
          <a:xfrm>
            <a:off x="683568" y="4869999"/>
            <a:ext cx="3059832" cy="1384995"/>
          </a:xfrm>
          <a:prstGeom prst="rect">
            <a:avLst/>
          </a:prstGeom>
          <a:ln>
            <a:solidFill>
              <a:schemeClr val="tx1"/>
            </a:solidFill>
          </a:ln>
        </p:spPr>
        <p:txBody>
          <a:bodyPr wrap="square">
            <a:spAutoFit/>
          </a:bodyPr>
          <a:lstStyle/>
          <a:p>
            <a:r>
              <a:rPr lang="de-DE" sz="1400" dirty="0" smtClean="0"/>
              <a:t>Wenn das 1,5 Grad-Ziel eingehalten werden soll, </a:t>
            </a:r>
            <a:br>
              <a:rPr lang="de-DE" sz="1400" dirty="0" smtClean="0"/>
            </a:br>
            <a:r>
              <a:rPr lang="de-DE" sz="1400" dirty="0" smtClean="0"/>
              <a:t>müsste der weltweiter </a:t>
            </a:r>
            <a:r>
              <a:rPr lang="de-DE" sz="1400" dirty="0"/>
              <a:t>CO2-Austoß </a:t>
            </a:r>
            <a:r>
              <a:rPr lang="de-DE" sz="1400" dirty="0" smtClean="0"/>
              <a:t>jährlich </a:t>
            </a:r>
            <a:r>
              <a:rPr lang="de-DE" sz="1400" dirty="0"/>
              <a:t>um 6% reduziert werden. </a:t>
            </a:r>
            <a:r>
              <a:rPr lang="de-DE" sz="1400" dirty="0" smtClean="0"/>
              <a:t/>
            </a:r>
            <a:br>
              <a:rPr lang="de-DE" sz="1400" dirty="0" smtClean="0"/>
            </a:br>
            <a:r>
              <a:rPr lang="de-DE" sz="1400" dirty="0" smtClean="0"/>
              <a:t>Doch </a:t>
            </a:r>
            <a:r>
              <a:rPr lang="de-DE" sz="1400" dirty="0"/>
              <a:t>er steigt jährlich um 3%. </a:t>
            </a:r>
            <a:endParaRPr lang="de-DE" sz="1400" dirty="0" smtClean="0"/>
          </a:p>
          <a:p>
            <a:r>
              <a:rPr lang="de-DE" sz="1400" dirty="0"/>
              <a:t>&gt; Zeitfenster 10-12 Jahre</a:t>
            </a:r>
            <a:r>
              <a:rPr lang="de-DE" sz="1400" dirty="0" smtClean="0"/>
              <a:t>.</a:t>
            </a:r>
            <a:endParaRPr lang="de-DE" sz="1400" dirty="0"/>
          </a:p>
        </p:txBody>
      </p:sp>
      <p:sp>
        <p:nvSpPr>
          <p:cNvPr id="12" name="Rechteck 11"/>
          <p:cNvSpPr/>
          <p:nvPr/>
        </p:nvSpPr>
        <p:spPr>
          <a:xfrm>
            <a:off x="4860032" y="755939"/>
            <a:ext cx="4032448" cy="2893100"/>
          </a:xfrm>
          <a:prstGeom prst="rect">
            <a:avLst/>
          </a:prstGeom>
        </p:spPr>
        <p:txBody>
          <a:bodyPr wrap="square">
            <a:spAutoFit/>
          </a:bodyPr>
          <a:lstStyle/>
          <a:p>
            <a:pPr>
              <a:defRPr/>
            </a:pPr>
            <a:r>
              <a:rPr lang="de-DE" sz="1400" u="sng" dirty="0">
                <a:latin typeface="+mn-lt"/>
              </a:rPr>
              <a:t>Welt-Klimabericht  </a:t>
            </a:r>
            <a:r>
              <a:rPr lang="de-DE" sz="1200" u="sng" dirty="0" smtClean="0">
                <a:latin typeface="+mn-lt"/>
              </a:rPr>
              <a:t>(IPCC</a:t>
            </a:r>
            <a:r>
              <a:rPr lang="de-DE" sz="1400" u="sng" dirty="0" smtClean="0">
                <a:latin typeface="+mn-lt"/>
              </a:rPr>
              <a:t>) 2019</a:t>
            </a:r>
            <a:r>
              <a:rPr lang="de-DE" sz="1400" dirty="0" smtClean="0">
                <a:latin typeface="+mn-lt"/>
              </a:rPr>
              <a:t>:</a:t>
            </a:r>
            <a:r>
              <a:rPr lang="de-DE" sz="1400" dirty="0">
                <a:latin typeface="+mn-lt"/>
              </a:rPr>
              <a:t/>
            </a:r>
            <a:br>
              <a:rPr lang="de-DE" sz="1400" dirty="0">
                <a:latin typeface="+mn-lt"/>
              </a:rPr>
            </a:br>
            <a:r>
              <a:rPr lang="de-DE" sz="1400" dirty="0" smtClean="0">
                <a:latin typeface="+mn-lt"/>
              </a:rPr>
              <a:t>Bei Zuname </a:t>
            </a:r>
            <a:r>
              <a:rPr lang="de-DE" sz="1400" dirty="0" smtClean="0">
                <a:latin typeface="+mn-lt"/>
              </a:rPr>
              <a:t>CO2 </a:t>
            </a:r>
            <a:r>
              <a:rPr lang="de-DE" sz="1400" dirty="0">
                <a:latin typeface="+mn-lt"/>
              </a:rPr>
              <a:t>wie bisher </a:t>
            </a:r>
            <a:r>
              <a:rPr lang="de-DE" sz="1400" dirty="0" smtClean="0">
                <a:latin typeface="+mn-lt"/>
              </a:rPr>
              <a:t> </a:t>
            </a:r>
            <a:br>
              <a:rPr lang="de-DE" sz="1400" dirty="0" smtClean="0">
                <a:latin typeface="+mn-lt"/>
              </a:rPr>
            </a:br>
            <a:r>
              <a:rPr lang="de-DE" sz="1400" dirty="0" smtClean="0">
                <a:latin typeface="+mn-lt"/>
              </a:rPr>
              <a:t>=  </a:t>
            </a:r>
            <a:r>
              <a:rPr lang="de-DE" sz="1400" dirty="0">
                <a:latin typeface="+mn-lt"/>
              </a:rPr>
              <a:t>4 Grad </a:t>
            </a:r>
            <a:r>
              <a:rPr lang="de-DE" sz="1400" dirty="0" smtClean="0">
                <a:latin typeface="+mn-lt"/>
              </a:rPr>
              <a:t> </a:t>
            </a:r>
            <a:r>
              <a:rPr lang="de-DE" sz="1400" dirty="0" smtClean="0">
                <a:latin typeface="+mn-lt"/>
              </a:rPr>
              <a:t>Temperatursteigerung</a:t>
            </a:r>
            <a:br>
              <a:rPr lang="de-DE" sz="1400" dirty="0" smtClean="0">
                <a:latin typeface="+mn-lt"/>
              </a:rPr>
            </a:br>
            <a:r>
              <a:rPr lang="de-DE" sz="1400" dirty="0" smtClean="0">
                <a:latin typeface="+mn-lt"/>
              </a:rPr>
              <a:t>    mit katastrophalen </a:t>
            </a:r>
            <a:r>
              <a:rPr lang="de-DE" sz="1400" dirty="0" smtClean="0">
                <a:latin typeface="+mn-lt"/>
              </a:rPr>
              <a:t>Folgen</a:t>
            </a:r>
            <a:r>
              <a:rPr lang="de-DE" sz="1400" dirty="0" smtClean="0">
                <a:latin typeface="+mn-lt"/>
              </a:rPr>
              <a:t>:</a:t>
            </a:r>
            <a:br>
              <a:rPr lang="de-DE" sz="1400" dirty="0" smtClean="0">
                <a:latin typeface="+mn-lt"/>
              </a:rPr>
            </a:br>
            <a:r>
              <a:rPr lang="de-DE" sz="800" dirty="0" smtClean="0">
                <a:latin typeface="+mn-lt"/>
              </a:rPr>
              <a:t>   </a:t>
            </a:r>
          </a:p>
          <a:p>
            <a:pPr marL="176213" indent="-176213">
              <a:buFont typeface="Wingdings"/>
              <a:buChar char="Ø"/>
            </a:pPr>
            <a:r>
              <a:rPr lang="de-DE" sz="1400" dirty="0"/>
              <a:t>Abschmelzen Polareis, Grönland, Gletscher…</a:t>
            </a:r>
          </a:p>
          <a:p>
            <a:pPr marL="176213" indent="-176213">
              <a:buFont typeface="Wingdings"/>
              <a:buChar char="Ø"/>
            </a:pPr>
            <a:r>
              <a:rPr lang="de-DE" sz="1400" dirty="0"/>
              <a:t>Meeresspiegelanstieg, Versäuerung der Meere </a:t>
            </a:r>
          </a:p>
          <a:p>
            <a:pPr marL="176213" indent="-176213">
              <a:buFont typeface="Wingdings"/>
              <a:buChar char="Ø"/>
            </a:pPr>
            <a:r>
              <a:rPr lang="de-DE" sz="1400" dirty="0"/>
              <a:t>Überschwemmungen, Siedlungsverluste…</a:t>
            </a:r>
          </a:p>
          <a:p>
            <a:pPr marL="176213" indent="-176213">
              <a:buFont typeface="Wingdings"/>
              <a:buChar char="Ø"/>
            </a:pPr>
            <a:r>
              <a:rPr lang="de-DE" sz="1400" dirty="0"/>
              <a:t>Hitzewellen, Trockenperioden, Unwetter…</a:t>
            </a:r>
          </a:p>
          <a:p>
            <a:pPr marL="176213" indent="-176213">
              <a:buFont typeface="Wingdings"/>
              <a:buChar char="Ø"/>
            </a:pPr>
            <a:r>
              <a:rPr lang="de-DE" sz="1400" dirty="0"/>
              <a:t>Verlust an Ackerland, Wäldern</a:t>
            </a:r>
          </a:p>
          <a:p>
            <a:pPr marL="176213" indent="-176213">
              <a:buFont typeface="Wingdings"/>
              <a:buChar char="Ø"/>
            </a:pPr>
            <a:r>
              <a:rPr lang="de-DE" sz="1400" dirty="0"/>
              <a:t>Wüstenbildung…</a:t>
            </a:r>
          </a:p>
          <a:p>
            <a:pPr marL="176213" indent="-176213">
              <a:buFont typeface="Wingdings"/>
              <a:buChar char="Ø"/>
            </a:pPr>
            <a:r>
              <a:rPr lang="de-DE" sz="1400" dirty="0"/>
              <a:t>Artensterben, Artenwanderungen…</a:t>
            </a:r>
          </a:p>
          <a:p>
            <a:pPr marL="176213" indent="-176213">
              <a:buFont typeface="Wingdings"/>
              <a:buChar char="Ø"/>
            </a:pPr>
            <a:r>
              <a:rPr lang="de-DE" sz="1400" dirty="0"/>
              <a:t>Hungersnöte, Massemigrationen</a:t>
            </a:r>
            <a:r>
              <a:rPr lang="de-DE" sz="1400" dirty="0" smtClean="0"/>
              <a:t>…</a:t>
            </a:r>
            <a:endParaRPr lang="de-DE" sz="1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55939"/>
            <a:ext cx="4176464" cy="2344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851" y="2002579"/>
            <a:ext cx="3534625" cy="265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3732406"/>
            <a:ext cx="4346821" cy="28469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104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randombar(horizontal)">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randombar(horizont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randombar(horizont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7992888" cy="432048"/>
          </a:xfrm>
        </p:spPr>
        <p:txBody>
          <a:bodyPr>
            <a:noAutofit/>
          </a:bodyPr>
          <a:lstStyle/>
          <a:p>
            <a:r>
              <a:rPr lang="de-DE" sz="1800" b="1" u="sng" dirty="0" smtClean="0"/>
              <a:t>Die Gefährdung unseres Ökosystems  durch das Artensterben</a:t>
            </a:r>
            <a:endParaRPr lang="de-DE" sz="1800" b="1" u="sng" dirty="0"/>
          </a:p>
        </p:txBody>
      </p:sp>
      <p:pic>
        <p:nvPicPr>
          <p:cNvPr id="6" name="Bild 1" descr="Grafik, die den Verlust an biologischer Vielfalt von 1970 - 2000 darstellt"/>
          <p:cNvPicPr/>
          <p:nvPr/>
        </p:nvPicPr>
        <p:blipFill>
          <a:blip r:embed="rId2">
            <a:extLst>
              <a:ext uri="{28A0092B-C50C-407E-A947-70E740481C1C}">
                <a14:useLocalDpi xmlns:a14="http://schemas.microsoft.com/office/drawing/2010/main" val="0"/>
              </a:ext>
            </a:extLst>
          </a:blip>
          <a:srcRect/>
          <a:stretch>
            <a:fillRect/>
          </a:stretch>
        </p:blipFill>
        <p:spPr bwMode="auto">
          <a:xfrm>
            <a:off x="148316" y="836712"/>
            <a:ext cx="5184576" cy="3713057"/>
          </a:xfrm>
          <a:prstGeom prst="rect">
            <a:avLst/>
          </a:prstGeom>
          <a:noFill/>
          <a:ln>
            <a:solidFill>
              <a:schemeClr val="tx1"/>
            </a:solidFill>
          </a:ln>
        </p:spPr>
      </p:pic>
      <p:sp>
        <p:nvSpPr>
          <p:cNvPr id="3" name="Foliennummernplatzhalter 2"/>
          <p:cNvSpPr>
            <a:spLocks noGrp="1"/>
          </p:cNvSpPr>
          <p:nvPr>
            <p:ph type="sldNum" sz="quarter" idx="12"/>
          </p:nvPr>
        </p:nvSpPr>
        <p:spPr/>
        <p:txBody>
          <a:bodyPr/>
          <a:lstStyle/>
          <a:p>
            <a:fld id="{810AB4C5-B149-4B26-9E2C-A7FCE9635AAA}" type="slidenum">
              <a:rPr lang="de-DE" smtClean="0"/>
              <a:t>9</a:t>
            </a:fld>
            <a:endParaRPr lang="de-DE" dirty="0"/>
          </a:p>
        </p:txBody>
      </p:sp>
      <p:sp>
        <p:nvSpPr>
          <p:cNvPr id="7" name="Rechteck 6"/>
          <p:cNvSpPr/>
          <p:nvPr/>
        </p:nvSpPr>
        <p:spPr>
          <a:xfrm>
            <a:off x="827584" y="4654609"/>
            <a:ext cx="3384376" cy="584775"/>
          </a:xfrm>
          <a:prstGeom prst="rect">
            <a:avLst/>
          </a:prstGeom>
          <a:ln>
            <a:solidFill>
              <a:schemeClr val="tx1"/>
            </a:solidFill>
          </a:ln>
        </p:spPr>
        <p:txBody>
          <a:bodyPr wrap="square">
            <a:spAutoFit/>
          </a:bodyPr>
          <a:lstStyle/>
          <a:p>
            <a:pPr algn="ctr"/>
            <a:r>
              <a:rPr lang="de-DE" sz="1600" dirty="0" smtClean="0"/>
              <a:t>Wildlebende Wirbeltiere seit 1970 </a:t>
            </a:r>
            <a:br>
              <a:rPr lang="de-DE" sz="1600" dirty="0" smtClean="0"/>
            </a:br>
            <a:r>
              <a:rPr lang="de-DE" sz="1600" dirty="0" smtClean="0"/>
              <a:t>um 60% gesunken. </a:t>
            </a:r>
            <a:endParaRPr lang="de-DE" sz="1600" dirty="0"/>
          </a:p>
        </p:txBody>
      </p:sp>
      <p:sp>
        <p:nvSpPr>
          <p:cNvPr id="9" name="Textfeld 8"/>
          <p:cNvSpPr txBox="1"/>
          <p:nvPr/>
        </p:nvSpPr>
        <p:spPr>
          <a:xfrm>
            <a:off x="539552" y="5317604"/>
            <a:ext cx="4248472" cy="1169551"/>
          </a:xfrm>
          <a:prstGeom prst="rect">
            <a:avLst/>
          </a:prstGeom>
          <a:noFill/>
        </p:spPr>
        <p:txBody>
          <a:bodyPr wrap="square" rtlCol="0">
            <a:spAutoFit/>
          </a:bodyPr>
          <a:lstStyle/>
          <a:p>
            <a:r>
              <a:rPr lang="de-DE" sz="1400" u="sng" dirty="0" smtClean="0"/>
              <a:t>Folgen:</a:t>
            </a:r>
          </a:p>
          <a:p>
            <a:pPr marL="176213" indent="-176213">
              <a:buFont typeface="Wingdings" panose="05000000000000000000" pitchFamily="2" charset="2"/>
              <a:buChar char="Ø"/>
            </a:pPr>
            <a:r>
              <a:rPr lang="de-DE" sz="1400" dirty="0" smtClean="0"/>
              <a:t>Ausfall von Befruchtungskreisläufen,</a:t>
            </a:r>
          </a:p>
          <a:p>
            <a:pPr marL="176213" indent="-176213">
              <a:buFont typeface="Wingdings" panose="05000000000000000000" pitchFamily="2" charset="2"/>
              <a:buChar char="Ø"/>
            </a:pPr>
            <a:r>
              <a:rPr lang="de-DE" sz="1400" dirty="0" smtClean="0"/>
              <a:t>Rückgang der Regerationsfähigkeit des Lebens,</a:t>
            </a:r>
          </a:p>
          <a:p>
            <a:pPr marL="176213" indent="-176213">
              <a:buFont typeface="Wingdings" panose="05000000000000000000" pitchFamily="2" charset="2"/>
              <a:buChar char="Ø"/>
            </a:pPr>
            <a:r>
              <a:rPr lang="de-DE" sz="1400" dirty="0" smtClean="0"/>
              <a:t>Destabilisierung </a:t>
            </a:r>
            <a:r>
              <a:rPr lang="de-DE" sz="1400" dirty="0"/>
              <a:t>des gesamten </a:t>
            </a:r>
            <a:r>
              <a:rPr lang="de-DE" sz="1400" dirty="0" smtClean="0"/>
              <a:t>Ökosystems, </a:t>
            </a:r>
            <a:endParaRPr lang="de-DE" sz="1400" dirty="0"/>
          </a:p>
          <a:p>
            <a:pPr marL="176213" indent="-176213">
              <a:buFont typeface="Wingdings" panose="05000000000000000000" pitchFamily="2" charset="2"/>
              <a:buChar char="Ø"/>
            </a:pPr>
            <a:r>
              <a:rPr lang="de-DE" sz="1400" dirty="0" smtClean="0"/>
              <a:t>sehr hohe wirtschaftliche Folgekosten…</a:t>
            </a:r>
            <a:endParaRPr lang="de-DE" sz="1400" dirty="0"/>
          </a:p>
        </p:txBody>
      </p:sp>
      <p:sp>
        <p:nvSpPr>
          <p:cNvPr id="10" name="Rechteck 9"/>
          <p:cNvSpPr/>
          <p:nvPr/>
        </p:nvSpPr>
        <p:spPr>
          <a:xfrm>
            <a:off x="5482387" y="6211655"/>
            <a:ext cx="3199402" cy="307777"/>
          </a:xfrm>
          <a:prstGeom prst="rect">
            <a:avLst/>
          </a:prstGeom>
        </p:spPr>
        <p:txBody>
          <a:bodyPr wrap="none">
            <a:spAutoFit/>
          </a:bodyPr>
          <a:lstStyle/>
          <a:p>
            <a:pPr algn="r"/>
            <a:r>
              <a:rPr lang="de-DE" sz="1400" dirty="0" smtClean="0"/>
              <a:t>(Weltbiodiversitätsrat der UN </a:t>
            </a:r>
            <a:r>
              <a:rPr lang="de-DE" sz="1400" dirty="0"/>
              <a:t>(IPBES)</a:t>
            </a:r>
          </a:p>
        </p:txBody>
      </p:sp>
      <p:sp>
        <p:nvSpPr>
          <p:cNvPr id="11" name="Rechteck 10"/>
          <p:cNvSpPr/>
          <p:nvPr/>
        </p:nvSpPr>
        <p:spPr>
          <a:xfrm>
            <a:off x="5531249" y="3421379"/>
            <a:ext cx="3101677" cy="584775"/>
          </a:xfrm>
          <a:prstGeom prst="rect">
            <a:avLst/>
          </a:prstGeom>
          <a:ln>
            <a:solidFill>
              <a:schemeClr val="tx1"/>
            </a:solidFill>
          </a:ln>
        </p:spPr>
        <p:txBody>
          <a:bodyPr wrap="square">
            <a:spAutoFit/>
          </a:bodyPr>
          <a:lstStyle/>
          <a:p>
            <a:pPr algn="ctr"/>
            <a:r>
              <a:rPr lang="de-DE" sz="1600" dirty="0"/>
              <a:t>Schwund der Insektenbiomasse </a:t>
            </a:r>
            <a:r>
              <a:rPr lang="de-DE" sz="1600" dirty="0" smtClean="0"/>
              <a:t/>
            </a:r>
            <a:br>
              <a:rPr lang="de-DE" sz="1600" dirty="0" smtClean="0"/>
            </a:br>
            <a:r>
              <a:rPr lang="de-DE" sz="1600" dirty="0" smtClean="0"/>
              <a:t>40 </a:t>
            </a:r>
            <a:r>
              <a:rPr lang="de-DE" sz="1600" dirty="0"/>
              <a:t>bis 80%.</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822" y="836711"/>
            <a:ext cx="3564532" cy="249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36594" y="4013775"/>
            <a:ext cx="3427760" cy="1815882"/>
          </a:xfrm>
          <a:prstGeom prst="rect">
            <a:avLst/>
          </a:prstGeom>
          <a:noFill/>
        </p:spPr>
        <p:txBody>
          <a:bodyPr wrap="square" rtlCol="0">
            <a:spAutoFit/>
          </a:bodyPr>
          <a:lstStyle/>
          <a:p>
            <a:r>
              <a:rPr lang="de-DE" sz="1400" u="sng" dirty="0" smtClean="0"/>
              <a:t>Ursachen</a:t>
            </a:r>
            <a:r>
              <a:rPr lang="de-DE" sz="1400" dirty="0" smtClean="0"/>
              <a:t>:</a:t>
            </a:r>
          </a:p>
          <a:p>
            <a:pPr marL="176213" indent="-176213">
              <a:buFont typeface="Wingdings" panose="05000000000000000000" pitchFamily="2" charset="2"/>
              <a:buChar char="Ø"/>
            </a:pPr>
            <a:r>
              <a:rPr lang="de-DE" sz="1400" dirty="0" smtClean="0"/>
              <a:t>Chemisierung, Industrialisierung der Landwirtschaft,</a:t>
            </a:r>
          </a:p>
          <a:p>
            <a:pPr marL="176213" indent="-176213">
              <a:buFont typeface="Wingdings" panose="05000000000000000000" pitchFamily="2" charset="2"/>
              <a:buChar char="Ø"/>
            </a:pPr>
            <a:r>
              <a:rPr lang="de-DE" sz="1400" dirty="0" smtClean="0"/>
              <a:t>Luft- und Wasserverschmutzung,</a:t>
            </a:r>
          </a:p>
          <a:p>
            <a:pPr marL="176213" indent="-176213">
              <a:buFont typeface="Wingdings" panose="05000000000000000000" pitchFamily="2" charset="2"/>
              <a:buChar char="Ø"/>
            </a:pPr>
            <a:r>
              <a:rPr lang="de-DE" sz="1400" dirty="0" smtClean="0"/>
              <a:t>Bodenversiegelung, Ausräumen der Landschaft, Eindeichen der Gewässer,</a:t>
            </a:r>
          </a:p>
          <a:p>
            <a:pPr marL="176213" indent="-176213">
              <a:buFont typeface="Wingdings" panose="05000000000000000000" pitchFamily="2" charset="2"/>
              <a:buChar char="Ø"/>
            </a:pPr>
            <a:r>
              <a:rPr lang="de-DE" sz="1400" dirty="0" smtClean="0"/>
              <a:t>Waldverlust, </a:t>
            </a:r>
            <a:r>
              <a:rPr lang="de-DE" sz="1400" dirty="0" err="1" smtClean="0"/>
              <a:t>Wildnisverlust</a:t>
            </a:r>
            <a:endParaRPr lang="de-DE" sz="1400" dirty="0" smtClean="0"/>
          </a:p>
          <a:p>
            <a:pPr marL="176213" indent="-176213">
              <a:buFont typeface="Wingdings" panose="05000000000000000000" pitchFamily="2" charset="2"/>
              <a:buChar char="Ø"/>
            </a:pPr>
            <a:r>
              <a:rPr lang="de-DE" sz="1400" dirty="0" smtClean="0"/>
              <a:t>… </a:t>
            </a:r>
            <a:endParaRPr lang="de-DE" sz="1400" dirty="0"/>
          </a:p>
        </p:txBody>
      </p:sp>
    </p:spTree>
    <p:extLst>
      <p:ext uri="{BB962C8B-B14F-4D97-AF65-F5344CB8AC3E}">
        <p14:creationId xmlns:p14="http://schemas.microsoft.com/office/powerpoint/2010/main" val="26916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randombar(horizontal)">
                                      <p:cBhvr>
                                        <p:cTn id="22" dur="5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1869</Words>
  <Application>Microsoft Office PowerPoint</Application>
  <PresentationFormat>Bildschirmpräsentation (4:3)</PresentationFormat>
  <Paragraphs>296</Paragraphs>
  <Slides>35</Slides>
  <Notes>12</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35</vt:i4>
      </vt:variant>
    </vt:vector>
  </HeadingPairs>
  <TitlesOfParts>
    <vt:vector size="38" baseType="lpstr">
      <vt:lpstr>Executive</vt:lpstr>
      <vt:lpstr>Objekt-Manager-Shellobjekt</vt:lpstr>
      <vt:lpstr>Paket</vt:lpstr>
      <vt:lpstr>„Die Wirtschaft zur Vernunft bringen“</vt:lpstr>
      <vt:lpstr>„Diese Wirtschaft tötet!“</vt:lpstr>
      <vt:lpstr>Rede Greta Thunberg auf dem Weltklimagipfel 16.12. 2018 in Kattowitz </vt:lpstr>
      <vt:lpstr>„Die Wirtschaft zur Vernunft bringen“</vt:lpstr>
      <vt:lpstr>I. Grundparadoxie unserer Zivilisation</vt:lpstr>
      <vt:lpstr>1. Die ausbeuterische Bereicherungswirtschaft einer Minderheit</vt:lpstr>
      <vt:lpstr>2. Die Gefährdung unseres Ökosystems durch den Klimawandel </vt:lpstr>
      <vt:lpstr>Folgen des Klimawandels - Bewältigung des Klimawandels? </vt:lpstr>
      <vt:lpstr>Die Gefährdung unseres Ökosystems  durch das Artensterben</vt:lpstr>
      <vt:lpstr>Der Ökologische Fußabdruck</vt:lpstr>
      <vt:lpstr>Noch einmal: „Uns geht es doch so gut, wie noch nie!“</vt:lpstr>
      <vt:lpstr>Die These vom Faunenschnitt</vt:lpstr>
      <vt:lpstr>Alexander Gerst: Wünsche für seine Enkel</vt:lpstr>
      <vt:lpstr>II. Was sind die Ursachen dieser Fehlentwicklung ? </vt:lpstr>
      <vt:lpstr>Ursachen in uns Menschen? </vt:lpstr>
      <vt:lpstr>Ursache im Wirtschaftssystem?</vt:lpstr>
      <vt:lpstr>Vier weitere kapitalistische Prinzipien:</vt:lpstr>
      <vt:lpstr>III. Ansätze einer zukunftsfähigen und lebensdienlichen Wirtschaft </vt:lpstr>
      <vt:lpstr>„Wer wollen wir als Menschen wirklich sein?“</vt:lpstr>
      <vt:lpstr>Erinnerung an das, was unser Menschsein ausmacht</vt:lpstr>
      <vt:lpstr>These:</vt:lpstr>
      <vt:lpstr>2. Umbau unseres Wirtschaftssystems</vt:lpstr>
      <vt:lpstr>1. Mögliche Änderungen im System einer Sozial-ökologischen Marktwirtschaft</vt:lpstr>
      <vt:lpstr>2. Änderungen in der Lebensweise der Menschen</vt:lpstr>
      <vt:lpstr>3. Entwicklung einer postkapitalistischen Ökonomie</vt:lpstr>
      <vt:lpstr>Systemänderungen konkret</vt:lpstr>
      <vt:lpstr>Entwicklung einer Gleichgewichtsökonomie </vt:lpstr>
      <vt:lpstr>Ermutigung</vt:lpstr>
      <vt:lpstr>Was wären Aufgaben der Christen und Kirchen?</vt:lpstr>
      <vt:lpstr>Aus dem Anthropozän wird ein Ökozoikum?</vt:lpstr>
      <vt:lpstr>Zusatzfolien</vt:lpstr>
      <vt:lpstr>Literaturhinweise</vt:lpstr>
      <vt:lpstr>Insektensterben</vt:lpstr>
      <vt:lpstr>Verlust unwiederbringlicher Ressourcen</vt:lpstr>
      <vt:lpstr>Anschriften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Wirtschaft zur Vernunft bringen“</dc:title>
  <dc:creator>Winkelmann</dc:creator>
  <cp:lastModifiedBy>Winkelmann</cp:lastModifiedBy>
  <cp:revision>90</cp:revision>
  <cp:lastPrinted>2019-11-01T10:45:45Z</cp:lastPrinted>
  <dcterms:created xsi:type="dcterms:W3CDTF">2019-10-24T16:20:37Z</dcterms:created>
  <dcterms:modified xsi:type="dcterms:W3CDTF">2019-11-03T17:31:27Z</dcterms:modified>
</cp:coreProperties>
</file>