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65" r:id="rId4"/>
    <p:sldId id="365" r:id="rId5"/>
    <p:sldId id="258" r:id="rId6"/>
    <p:sldId id="276" r:id="rId7"/>
    <p:sldId id="269" r:id="rId8"/>
    <p:sldId id="257" r:id="rId9"/>
    <p:sldId id="259" r:id="rId10"/>
    <p:sldId id="369" r:id="rId11"/>
    <p:sldId id="273" r:id="rId12"/>
    <p:sldId id="270" r:id="rId13"/>
    <p:sldId id="272" r:id="rId14"/>
    <p:sldId id="274" r:id="rId15"/>
    <p:sldId id="266" r:id="rId16"/>
    <p:sldId id="371" r:id="rId17"/>
    <p:sldId id="357" r:id="rId18"/>
    <p:sldId id="363"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837390839422569E-2"/>
          <c:y val="8.2304597319851264E-2"/>
          <c:w val="0.89643386205667441"/>
          <c:h val="0.68187065026836347"/>
        </c:manualLayout>
      </c:layout>
      <c:barChart>
        <c:barDir val="col"/>
        <c:grouping val="clustered"/>
        <c:varyColors val="0"/>
        <c:ser>
          <c:idx val="0"/>
          <c:order val="0"/>
          <c:tx>
            <c:strRef>
              <c:f>Tabelle1!$B$1</c:f>
              <c:strCache>
                <c:ptCount val="1"/>
                <c:pt idx="0">
                  <c:v>Datenreihe 1</c:v>
                </c:pt>
              </c:strCache>
            </c:strRef>
          </c:tx>
          <c:invertIfNegative val="0"/>
          <c:cat>
            <c:numRef>
              <c:f>Tabelle1!$A$2:$A$9</c:f>
              <c:numCache>
                <c:formatCode>General</c:formatCode>
                <c:ptCount val="8"/>
                <c:pt idx="0">
                  <c:v>1990</c:v>
                </c:pt>
                <c:pt idx="1">
                  <c:v>1991</c:v>
                </c:pt>
                <c:pt idx="2">
                  <c:v>1992</c:v>
                </c:pt>
                <c:pt idx="3">
                  <c:v>1993</c:v>
                </c:pt>
                <c:pt idx="4">
                  <c:v>1994</c:v>
                </c:pt>
                <c:pt idx="5">
                  <c:v>1995</c:v>
                </c:pt>
                <c:pt idx="6">
                  <c:v>1996</c:v>
                </c:pt>
                <c:pt idx="7">
                  <c:v>1997</c:v>
                </c:pt>
              </c:numCache>
            </c:numRef>
          </c:cat>
          <c:val>
            <c:numRef>
              <c:f>Tabelle1!$B$2:$B$9</c:f>
              <c:numCache>
                <c:formatCode>General</c:formatCode>
                <c:ptCount val="8"/>
                <c:pt idx="0">
                  <c:v>751000</c:v>
                </c:pt>
                <c:pt idx="1">
                  <c:v>679000</c:v>
                </c:pt>
                <c:pt idx="2">
                  <c:v>663000</c:v>
                </c:pt>
                <c:pt idx="3">
                  <c:v>654000</c:v>
                </c:pt>
                <c:pt idx="4">
                  <c:v>638000</c:v>
                </c:pt>
                <c:pt idx="5">
                  <c:v>587243</c:v>
                </c:pt>
                <c:pt idx="6">
                  <c:v>563000</c:v>
                </c:pt>
                <c:pt idx="7">
                  <c:v>534000</c:v>
                </c:pt>
              </c:numCache>
            </c:numRef>
          </c:val>
          <c:extLst>
            <c:ext xmlns:c16="http://schemas.microsoft.com/office/drawing/2014/chart" uri="{C3380CC4-5D6E-409C-BE32-E72D297353CC}">
              <c16:uniqueId val="{00000000-F386-48CB-B169-876D928A6A25}"/>
            </c:ext>
          </c:extLst>
        </c:ser>
        <c:dLbls>
          <c:showLegendKey val="0"/>
          <c:showVal val="0"/>
          <c:showCatName val="0"/>
          <c:showSerName val="0"/>
          <c:showPercent val="0"/>
          <c:showBubbleSize val="0"/>
        </c:dLbls>
        <c:gapWidth val="150"/>
        <c:axId val="121347072"/>
        <c:axId val="122443264"/>
      </c:barChart>
      <c:catAx>
        <c:axId val="121347072"/>
        <c:scaling>
          <c:orientation val="minMax"/>
        </c:scaling>
        <c:delete val="0"/>
        <c:axPos val="b"/>
        <c:numFmt formatCode="General" sourceLinked="1"/>
        <c:majorTickMark val="out"/>
        <c:minorTickMark val="none"/>
        <c:tickLblPos val="nextTo"/>
        <c:crossAx val="122443264"/>
        <c:crosses val="autoZero"/>
        <c:auto val="1"/>
        <c:lblAlgn val="ctr"/>
        <c:lblOffset val="100"/>
        <c:noMultiLvlLbl val="0"/>
      </c:catAx>
      <c:valAx>
        <c:axId val="122443264"/>
        <c:scaling>
          <c:orientation val="minMax"/>
        </c:scaling>
        <c:delete val="0"/>
        <c:axPos val="l"/>
        <c:majorGridlines/>
        <c:numFmt formatCode="General" sourceLinked="1"/>
        <c:majorTickMark val="out"/>
        <c:minorTickMark val="none"/>
        <c:tickLblPos val="nextTo"/>
        <c:crossAx val="121347072"/>
        <c:crosses val="autoZero"/>
        <c:crossBetween val="between"/>
      </c:valAx>
    </c:plotArea>
    <c:plotVisOnly val="1"/>
    <c:dispBlanksAs val="gap"/>
    <c:showDLblsOverMax val="0"/>
  </c:chart>
  <c:spPr>
    <a:ln>
      <a:solidFill>
        <a:srgbClr val="4472C4"/>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en-US" dirty="0">
                <a:solidFill>
                  <a:srgbClr val="0070C0"/>
                </a:solidFill>
              </a:rPr>
              <a:t>1997:        1.126.336   Mitglieder</a:t>
            </a:r>
          </a:p>
          <a:p>
            <a:pPr algn="l">
              <a:defRPr/>
            </a:pPr>
            <a:endParaRPr lang="en-US" dirty="0">
              <a:solidFill>
                <a:srgbClr val="0070C0"/>
              </a:solidFill>
            </a:endParaRPr>
          </a:p>
          <a:p>
            <a:pPr algn="l">
              <a:defRPr/>
            </a:pPr>
            <a:r>
              <a:rPr lang="en-US" dirty="0">
                <a:solidFill>
                  <a:srgbClr val="FF0000"/>
                </a:solidFill>
              </a:rPr>
              <a:t>2019:            677.436</a:t>
            </a:r>
          </a:p>
          <a:p>
            <a:pPr algn="l">
              <a:defRPr/>
            </a:pPr>
            <a:endParaRPr lang="en-US" dirty="0"/>
          </a:p>
        </c:rich>
      </c:tx>
      <c:layout>
        <c:manualLayout>
          <c:xMode val="edge"/>
          <c:yMode val="edge"/>
          <c:x val="0.29723270382559774"/>
          <c:y val="0"/>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Tabelle1!$B$1</c:f>
              <c:strCache>
                <c:ptCount val="1"/>
                <c:pt idx="0">
                  <c:v>Verkauf</c:v>
                </c:pt>
              </c:strCache>
            </c:strRef>
          </c:tx>
          <c:dPt>
            <c:idx val="0"/>
            <c:bubble3D val="0"/>
            <c:explosion val="8"/>
            <c:extLst>
              <c:ext xmlns:c16="http://schemas.microsoft.com/office/drawing/2014/chart" uri="{C3380CC4-5D6E-409C-BE32-E72D297353CC}">
                <c16:uniqueId val="{00000001-0C91-4209-9DC4-14511F3474E7}"/>
              </c:ext>
            </c:extLst>
          </c:dPt>
          <c:dPt>
            <c:idx val="1"/>
            <c:bubble3D val="0"/>
            <c:explosion val="19"/>
            <c:extLst>
              <c:ext xmlns:c16="http://schemas.microsoft.com/office/drawing/2014/chart" uri="{C3380CC4-5D6E-409C-BE32-E72D297353CC}">
                <c16:uniqueId val="{00000003-0C91-4209-9DC4-14511F3474E7}"/>
              </c:ext>
            </c:extLst>
          </c:dPt>
          <c:cat>
            <c:strRef>
              <c:f>Tabelle1!$A$2:$A$3</c:f>
              <c:strCache>
                <c:ptCount val="2"/>
                <c:pt idx="0">
                  <c:v>1. Quartal</c:v>
                </c:pt>
                <c:pt idx="1">
                  <c:v>2. Quartal</c:v>
                </c:pt>
              </c:strCache>
            </c:strRef>
          </c:cat>
          <c:val>
            <c:numRef>
              <c:f>Tabelle1!$B$2:$B$3</c:f>
              <c:numCache>
                <c:formatCode>General</c:formatCode>
                <c:ptCount val="2"/>
                <c:pt idx="0">
                  <c:v>1126336</c:v>
                </c:pt>
                <c:pt idx="1">
                  <c:v>448900</c:v>
                </c:pt>
              </c:numCache>
            </c:numRef>
          </c:val>
          <c:extLst>
            <c:ext xmlns:c16="http://schemas.microsoft.com/office/drawing/2014/chart" uri="{C3380CC4-5D6E-409C-BE32-E72D297353CC}">
              <c16:uniqueId val="{00000004-0C91-4209-9DC4-14511F3474E7}"/>
            </c:ext>
          </c:extLst>
        </c:ser>
        <c:dLbls>
          <c:showLegendKey val="0"/>
          <c:showVal val="0"/>
          <c:showCatName val="0"/>
          <c:showSerName val="0"/>
          <c:showPercent val="0"/>
          <c:showBubbleSize val="0"/>
          <c:showLeaderLines val="1"/>
        </c:dLbls>
      </c:pie3DChart>
    </c:plotArea>
    <c:plotVisOnly val="1"/>
    <c:dispBlanksAs val="gap"/>
    <c:showDLblsOverMax val="0"/>
  </c:chart>
  <c:spPr>
    <a:ln>
      <a:solidFill>
        <a:srgbClr val="4472C4"/>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A5EE8C-CEFC-4D41-8FC2-C76E5EA12A4C}" type="datetimeFigureOut">
              <a:rPr lang="de-DE" smtClean="0"/>
              <a:t>15.06.2021</a:t>
            </a:fld>
            <a:endParaRPr lang="de-DE"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89D880-E7F3-472A-8AF4-D440C75948A4}" type="slidenum">
              <a:rPr lang="de-DE" smtClean="0"/>
              <a:t>‹Nr.›</a:t>
            </a:fld>
            <a:endParaRPr lang="de-DE" dirty="0"/>
          </a:p>
        </p:txBody>
      </p:sp>
    </p:spTree>
    <p:extLst>
      <p:ext uri="{BB962C8B-B14F-4D97-AF65-F5344CB8AC3E}">
        <p14:creationId xmlns:p14="http://schemas.microsoft.com/office/powerpoint/2010/main" val="403975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a:t>
            </a:fld>
            <a:endParaRPr lang="de-DE" dirty="0"/>
          </a:p>
        </p:txBody>
      </p:sp>
    </p:spTree>
    <p:extLst>
      <p:ext uri="{BB962C8B-B14F-4D97-AF65-F5344CB8AC3E}">
        <p14:creationId xmlns:p14="http://schemas.microsoft.com/office/powerpoint/2010/main" val="339575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13</a:t>
            </a:fld>
            <a:endParaRPr lang="de-DE" dirty="0"/>
          </a:p>
        </p:txBody>
      </p:sp>
    </p:spTree>
    <p:extLst>
      <p:ext uri="{BB962C8B-B14F-4D97-AF65-F5344CB8AC3E}">
        <p14:creationId xmlns:p14="http://schemas.microsoft.com/office/powerpoint/2010/main" val="337040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15</a:t>
            </a:fld>
            <a:endParaRPr lang="de-DE" dirty="0"/>
          </a:p>
        </p:txBody>
      </p:sp>
    </p:spTree>
    <p:extLst>
      <p:ext uri="{BB962C8B-B14F-4D97-AF65-F5344CB8AC3E}">
        <p14:creationId xmlns:p14="http://schemas.microsoft.com/office/powerpoint/2010/main" val="278744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17</a:t>
            </a:fld>
            <a:endParaRPr lang="de-DE" dirty="0"/>
          </a:p>
        </p:txBody>
      </p:sp>
    </p:spTree>
    <p:extLst>
      <p:ext uri="{BB962C8B-B14F-4D97-AF65-F5344CB8AC3E}">
        <p14:creationId xmlns:p14="http://schemas.microsoft.com/office/powerpoint/2010/main" val="3620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2</a:t>
            </a:fld>
            <a:endParaRPr lang="de-DE" dirty="0"/>
          </a:p>
        </p:txBody>
      </p:sp>
    </p:spTree>
    <p:extLst>
      <p:ext uri="{BB962C8B-B14F-4D97-AF65-F5344CB8AC3E}">
        <p14:creationId xmlns:p14="http://schemas.microsoft.com/office/powerpoint/2010/main" val="36512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3</a:t>
            </a:fld>
            <a:endParaRPr lang="de-DE" dirty="0"/>
          </a:p>
        </p:txBody>
      </p:sp>
    </p:spTree>
    <p:extLst>
      <p:ext uri="{BB962C8B-B14F-4D97-AF65-F5344CB8AC3E}">
        <p14:creationId xmlns:p14="http://schemas.microsoft.com/office/powerpoint/2010/main" val="247046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4</a:t>
            </a:fld>
            <a:endParaRPr lang="de-DE" dirty="0"/>
          </a:p>
        </p:txBody>
      </p:sp>
    </p:spTree>
    <p:extLst>
      <p:ext uri="{BB962C8B-B14F-4D97-AF65-F5344CB8AC3E}">
        <p14:creationId xmlns:p14="http://schemas.microsoft.com/office/powerpoint/2010/main" val="330168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5</a:t>
            </a:fld>
            <a:endParaRPr lang="de-DE" dirty="0"/>
          </a:p>
        </p:txBody>
      </p:sp>
    </p:spTree>
    <p:extLst>
      <p:ext uri="{BB962C8B-B14F-4D97-AF65-F5344CB8AC3E}">
        <p14:creationId xmlns:p14="http://schemas.microsoft.com/office/powerpoint/2010/main" val="91066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8</a:t>
            </a:fld>
            <a:endParaRPr lang="de-DE" dirty="0"/>
          </a:p>
        </p:txBody>
      </p:sp>
    </p:spTree>
    <p:extLst>
      <p:ext uri="{BB962C8B-B14F-4D97-AF65-F5344CB8AC3E}">
        <p14:creationId xmlns:p14="http://schemas.microsoft.com/office/powerpoint/2010/main" val="126407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10</a:t>
            </a:fld>
            <a:endParaRPr lang="de-DE" dirty="0"/>
          </a:p>
        </p:txBody>
      </p:sp>
    </p:spTree>
    <p:extLst>
      <p:ext uri="{BB962C8B-B14F-4D97-AF65-F5344CB8AC3E}">
        <p14:creationId xmlns:p14="http://schemas.microsoft.com/office/powerpoint/2010/main" val="190168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11</a:t>
            </a:fld>
            <a:endParaRPr lang="de-DE" dirty="0"/>
          </a:p>
        </p:txBody>
      </p:sp>
    </p:spTree>
    <p:extLst>
      <p:ext uri="{BB962C8B-B14F-4D97-AF65-F5344CB8AC3E}">
        <p14:creationId xmlns:p14="http://schemas.microsoft.com/office/powerpoint/2010/main" val="371507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89D880-E7F3-472A-8AF4-D440C75948A4}" type="slidenum">
              <a:rPr lang="de-DE" smtClean="0"/>
              <a:t>12</a:t>
            </a:fld>
            <a:endParaRPr lang="de-DE" dirty="0"/>
          </a:p>
        </p:txBody>
      </p:sp>
    </p:spTree>
    <p:extLst>
      <p:ext uri="{BB962C8B-B14F-4D97-AF65-F5344CB8AC3E}">
        <p14:creationId xmlns:p14="http://schemas.microsoft.com/office/powerpoint/2010/main" val="33072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E04F654-E973-495E-8171-E744BE895E3E}" type="datetime1">
              <a:rPr lang="de-DE" smtClean="0"/>
              <a:t>15.06.2021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265905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04EBE1-5285-4652-AED2-24DC91538121}" type="datetime1">
              <a:rPr lang="de-DE" smtClean="0"/>
              <a:t>15.06.2021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409988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4F71A59-29D1-445D-A6CF-889EA8FEF5B3}" type="datetime1">
              <a:rPr lang="de-DE" smtClean="0"/>
              <a:t>15.06.2021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315229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9EB60BD4-F520-4945-8794-608B8FB4C350}"/>
              </a:ext>
            </a:extLst>
          </p:cNvPr>
          <p:cNvSpPr>
            <a:spLocks noGrp="1"/>
          </p:cNvSpPr>
          <p:nvPr>
            <p:ph type="dt" sz="half" idx="10"/>
          </p:nvPr>
        </p:nvSpPr>
        <p:spPr/>
        <p:txBody>
          <a:bodyPr/>
          <a:lstStyle>
            <a:lvl1pPr>
              <a:defRPr/>
            </a:lvl1pPr>
          </a:lstStyle>
          <a:p>
            <a:pPr>
              <a:defRPr/>
            </a:pPr>
            <a:endParaRPr lang="de-DE" altLang="de-DE" dirty="0"/>
          </a:p>
        </p:txBody>
      </p:sp>
      <p:sp>
        <p:nvSpPr>
          <p:cNvPr id="5" name="Fußzeilenplatzhalter 4">
            <a:extLst>
              <a:ext uri="{FF2B5EF4-FFF2-40B4-BE49-F238E27FC236}">
                <a16:creationId xmlns:a16="http://schemas.microsoft.com/office/drawing/2014/main" id="{AD7E785E-A53E-4E36-8A11-0148F8C2A87E}"/>
              </a:ext>
            </a:extLst>
          </p:cNvPr>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a:extLst>
              <a:ext uri="{FF2B5EF4-FFF2-40B4-BE49-F238E27FC236}">
                <a16:creationId xmlns:a16="http://schemas.microsoft.com/office/drawing/2014/main" id="{63CB22E6-33B3-4714-82B6-37660989D472}"/>
              </a:ext>
            </a:extLst>
          </p:cNvPr>
          <p:cNvSpPr>
            <a:spLocks noGrp="1"/>
          </p:cNvSpPr>
          <p:nvPr>
            <p:ph type="sldNum" sz="quarter" idx="12"/>
          </p:nvPr>
        </p:nvSpPr>
        <p:spPr/>
        <p:txBody>
          <a:bodyPr/>
          <a:lstStyle>
            <a:lvl1pPr>
              <a:defRPr/>
            </a:lvl1pPr>
          </a:lstStyle>
          <a:p>
            <a:pPr>
              <a:defRPr/>
            </a:pPr>
            <a:fld id="{AB53B15C-32E6-42EC-A938-5749D46A191E}" type="slidenum">
              <a:rPr lang="de-DE" altLang="de-DE"/>
              <a:pPr>
                <a:defRPr/>
              </a:pPr>
              <a:t>‹Nr.›</a:t>
            </a:fld>
            <a:endParaRPr lang="de-DE" altLang="de-DE" dirty="0"/>
          </a:p>
        </p:txBody>
      </p:sp>
    </p:spTree>
    <p:extLst>
      <p:ext uri="{BB962C8B-B14F-4D97-AF65-F5344CB8AC3E}">
        <p14:creationId xmlns:p14="http://schemas.microsoft.com/office/powerpoint/2010/main" val="99927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39B0DF-2A70-4886-954B-F9B960A5E775}"/>
              </a:ext>
            </a:extLst>
          </p:cNvPr>
          <p:cNvSpPr>
            <a:spLocks noGrp="1"/>
          </p:cNvSpPr>
          <p:nvPr>
            <p:ph type="dt" sz="half" idx="10"/>
          </p:nvPr>
        </p:nvSpPr>
        <p:spPr/>
        <p:txBody>
          <a:bodyPr/>
          <a:lstStyle>
            <a:lvl1pPr>
              <a:defRPr/>
            </a:lvl1pPr>
          </a:lstStyle>
          <a:p>
            <a:pPr>
              <a:defRPr/>
            </a:pPr>
            <a:endParaRPr lang="de-DE" altLang="de-DE" dirty="0"/>
          </a:p>
        </p:txBody>
      </p:sp>
      <p:sp>
        <p:nvSpPr>
          <p:cNvPr id="5" name="Fußzeilenplatzhalter 4">
            <a:extLst>
              <a:ext uri="{FF2B5EF4-FFF2-40B4-BE49-F238E27FC236}">
                <a16:creationId xmlns:a16="http://schemas.microsoft.com/office/drawing/2014/main" id="{757775A2-7864-4BB1-9234-D3B8CD7F59DD}"/>
              </a:ext>
            </a:extLst>
          </p:cNvPr>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a:extLst>
              <a:ext uri="{FF2B5EF4-FFF2-40B4-BE49-F238E27FC236}">
                <a16:creationId xmlns:a16="http://schemas.microsoft.com/office/drawing/2014/main" id="{AB4F0A6F-01E7-4845-B821-17A5D90DF19B}"/>
              </a:ext>
            </a:extLst>
          </p:cNvPr>
          <p:cNvSpPr>
            <a:spLocks noGrp="1"/>
          </p:cNvSpPr>
          <p:nvPr>
            <p:ph type="sldNum" sz="quarter" idx="12"/>
          </p:nvPr>
        </p:nvSpPr>
        <p:spPr/>
        <p:txBody>
          <a:bodyPr/>
          <a:lstStyle>
            <a:lvl1pPr>
              <a:defRPr/>
            </a:lvl1pPr>
          </a:lstStyle>
          <a:p>
            <a:pPr>
              <a:defRPr/>
            </a:pPr>
            <a:fld id="{DD2D9107-ACBB-4DAF-85A5-BB64CAB0A78F}" type="slidenum">
              <a:rPr lang="de-DE" altLang="de-DE"/>
              <a:pPr>
                <a:defRPr/>
              </a:pPr>
              <a:t>‹Nr.›</a:t>
            </a:fld>
            <a:endParaRPr lang="de-DE" altLang="de-DE" dirty="0"/>
          </a:p>
        </p:txBody>
      </p:sp>
    </p:spTree>
    <p:extLst>
      <p:ext uri="{BB962C8B-B14F-4D97-AF65-F5344CB8AC3E}">
        <p14:creationId xmlns:p14="http://schemas.microsoft.com/office/powerpoint/2010/main" val="3129382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086D14B7-7CD4-4A2E-84BF-2B9DA089A8CB}"/>
              </a:ext>
            </a:extLst>
          </p:cNvPr>
          <p:cNvSpPr>
            <a:spLocks noGrp="1"/>
          </p:cNvSpPr>
          <p:nvPr>
            <p:ph type="dt" sz="half" idx="10"/>
          </p:nvPr>
        </p:nvSpPr>
        <p:spPr/>
        <p:txBody>
          <a:bodyPr/>
          <a:lstStyle>
            <a:lvl1pPr>
              <a:defRPr/>
            </a:lvl1pPr>
          </a:lstStyle>
          <a:p>
            <a:pPr>
              <a:defRPr/>
            </a:pPr>
            <a:endParaRPr lang="de-DE" altLang="de-DE" dirty="0"/>
          </a:p>
        </p:txBody>
      </p:sp>
      <p:sp>
        <p:nvSpPr>
          <p:cNvPr id="5" name="Fußzeilenplatzhalter 4">
            <a:extLst>
              <a:ext uri="{FF2B5EF4-FFF2-40B4-BE49-F238E27FC236}">
                <a16:creationId xmlns:a16="http://schemas.microsoft.com/office/drawing/2014/main" id="{C5393FAB-8612-45B6-B35F-A0AC825F542B}"/>
              </a:ext>
            </a:extLst>
          </p:cNvPr>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a:extLst>
              <a:ext uri="{FF2B5EF4-FFF2-40B4-BE49-F238E27FC236}">
                <a16:creationId xmlns:a16="http://schemas.microsoft.com/office/drawing/2014/main" id="{AF5942A5-F27C-4CC9-88DC-77624DDDE777}"/>
              </a:ext>
            </a:extLst>
          </p:cNvPr>
          <p:cNvSpPr>
            <a:spLocks noGrp="1"/>
          </p:cNvSpPr>
          <p:nvPr>
            <p:ph type="sldNum" sz="quarter" idx="12"/>
          </p:nvPr>
        </p:nvSpPr>
        <p:spPr/>
        <p:txBody>
          <a:bodyPr/>
          <a:lstStyle>
            <a:lvl1pPr>
              <a:defRPr/>
            </a:lvl1pPr>
          </a:lstStyle>
          <a:p>
            <a:pPr>
              <a:defRPr/>
            </a:pPr>
            <a:fld id="{E234C8C5-494B-4B28-AAB1-DDF6668D67B1}" type="slidenum">
              <a:rPr lang="de-DE" altLang="de-DE"/>
              <a:pPr>
                <a:defRPr/>
              </a:pPr>
              <a:t>‹Nr.›</a:t>
            </a:fld>
            <a:endParaRPr lang="de-DE" altLang="de-DE" dirty="0"/>
          </a:p>
        </p:txBody>
      </p:sp>
    </p:spTree>
    <p:extLst>
      <p:ext uri="{BB962C8B-B14F-4D97-AF65-F5344CB8AC3E}">
        <p14:creationId xmlns:p14="http://schemas.microsoft.com/office/powerpoint/2010/main" val="210993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9F3ECD72-3A27-4916-B155-5432466C67FF}"/>
              </a:ext>
            </a:extLst>
          </p:cNvPr>
          <p:cNvSpPr>
            <a:spLocks noGrp="1"/>
          </p:cNvSpPr>
          <p:nvPr>
            <p:ph type="dt" sz="half" idx="10"/>
          </p:nvPr>
        </p:nvSpPr>
        <p:spPr/>
        <p:txBody>
          <a:bodyPr/>
          <a:lstStyle>
            <a:lvl1pPr>
              <a:defRPr/>
            </a:lvl1pPr>
          </a:lstStyle>
          <a:p>
            <a:pPr>
              <a:defRPr/>
            </a:pPr>
            <a:endParaRPr lang="de-DE" altLang="de-DE" dirty="0"/>
          </a:p>
        </p:txBody>
      </p:sp>
      <p:sp>
        <p:nvSpPr>
          <p:cNvPr id="6" name="Fußzeilenplatzhalter 4">
            <a:extLst>
              <a:ext uri="{FF2B5EF4-FFF2-40B4-BE49-F238E27FC236}">
                <a16:creationId xmlns:a16="http://schemas.microsoft.com/office/drawing/2014/main" id="{374B5F58-8539-4A10-A371-2E72A9A1ECE5}"/>
              </a:ext>
            </a:extLst>
          </p:cNvPr>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a:extLst>
              <a:ext uri="{FF2B5EF4-FFF2-40B4-BE49-F238E27FC236}">
                <a16:creationId xmlns:a16="http://schemas.microsoft.com/office/drawing/2014/main" id="{4152A11D-06F6-4EAF-8924-A0E0E86B0B25}"/>
              </a:ext>
            </a:extLst>
          </p:cNvPr>
          <p:cNvSpPr>
            <a:spLocks noGrp="1"/>
          </p:cNvSpPr>
          <p:nvPr>
            <p:ph type="sldNum" sz="quarter" idx="12"/>
          </p:nvPr>
        </p:nvSpPr>
        <p:spPr/>
        <p:txBody>
          <a:bodyPr/>
          <a:lstStyle>
            <a:lvl1pPr>
              <a:defRPr/>
            </a:lvl1pPr>
          </a:lstStyle>
          <a:p>
            <a:pPr>
              <a:defRPr/>
            </a:pPr>
            <a:fld id="{4373BFB5-D87B-467B-BE7A-5F68860786CF}" type="slidenum">
              <a:rPr lang="de-DE" altLang="de-DE"/>
              <a:pPr>
                <a:defRPr/>
              </a:pPr>
              <a:t>‹Nr.›</a:t>
            </a:fld>
            <a:endParaRPr lang="de-DE" altLang="de-DE" dirty="0"/>
          </a:p>
        </p:txBody>
      </p:sp>
    </p:spTree>
    <p:extLst>
      <p:ext uri="{BB962C8B-B14F-4D97-AF65-F5344CB8AC3E}">
        <p14:creationId xmlns:p14="http://schemas.microsoft.com/office/powerpoint/2010/main" val="180648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593BDDEB-7BC3-4C6F-A2C5-3CABFBE80A54}"/>
              </a:ext>
            </a:extLst>
          </p:cNvPr>
          <p:cNvSpPr>
            <a:spLocks noGrp="1"/>
          </p:cNvSpPr>
          <p:nvPr>
            <p:ph type="dt" sz="half" idx="10"/>
          </p:nvPr>
        </p:nvSpPr>
        <p:spPr/>
        <p:txBody>
          <a:bodyPr/>
          <a:lstStyle>
            <a:lvl1pPr>
              <a:defRPr/>
            </a:lvl1pPr>
          </a:lstStyle>
          <a:p>
            <a:pPr>
              <a:defRPr/>
            </a:pPr>
            <a:endParaRPr lang="de-DE" altLang="de-DE" dirty="0"/>
          </a:p>
        </p:txBody>
      </p:sp>
      <p:sp>
        <p:nvSpPr>
          <p:cNvPr id="8" name="Fußzeilenplatzhalter 4">
            <a:extLst>
              <a:ext uri="{FF2B5EF4-FFF2-40B4-BE49-F238E27FC236}">
                <a16:creationId xmlns:a16="http://schemas.microsoft.com/office/drawing/2014/main" id="{B595FF7A-FDBA-451F-88F0-11303D1369F0}"/>
              </a:ext>
            </a:extLst>
          </p:cNvPr>
          <p:cNvSpPr>
            <a:spLocks noGrp="1"/>
          </p:cNvSpPr>
          <p:nvPr>
            <p:ph type="ftr" sz="quarter" idx="11"/>
          </p:nvPr>
        </p:nvSpPr>
        <p:spPr/>
        <p:txBody>
          <a:bodyPr/>
          <a:lstStyle>
            <a:lvl1pPr>
              <a:defRPr/>
            </a:lvl1pPr>
          </a:lstStyle>
          <a:p>
            <a:pPr>
              <a:defRPr/>
            </a:pPr>
            <a:endParaRPr lang="de-DE" altLang="de-DE" dirty="0"/>
          </a:p>
        </p:txBody>
      </p:sp>
      <p:sp>
        <p:nvSpPr>
          <p:cNvPr id="9" name="Foliennummernplatzhalter 5">
            <a:extLst>
              <a:ext uri="{FF2B5EF4-FFF2-40B4-BE49-F238E27FC236}">
                <a16:creationId xmlns:a16="http://schemas.microsoft.com/office/drawing/2014/main" id="{363451F6-7676-4AEA-B673-A199B00EF605}"/>
              </a:ext>
            </a:extLst>
          </p:cNvPr>
          <p:cNvSpPr>
            <a:spLocks noGrp="1"/>
          </p:cNvSpPr>
          <p:nvPr>
            <p:ph type="sldNum" sz="quarter" idx="12"/>
          </p:nvPr>
        </p:nvSpPr>
        <p:spPr/>
        <p:txBody>
          <a:bodyPr/>
          <a:lstStyle>
            <a:lvl1pPr>
              <a:defRPr/>
            </a:lvl1pPr>
          </a:lstStyle>
          <a:p>
            <a:pPr>
              <a:defRPr/>
            </a:pPr>
            <a:fld id="{3C06171F-5E18-4707-A62B-24A6CCB16B14}" type="slidenum">
              <a:rPr lang="de-DE" altLang="de-DE"/>
              <a:pPr>
                <a:defRPr/>
              </a:pPr>
              <a:t>‹Nr.›</a:t>
            </a:fld>
            <a:endParaRPr lang="de-DE" altLang="de-DE" dirty="0"/>
          </a:p>
        </p:txBody>
      </p:sp>
    </p:spTree>
    <p:extLst>
      <p:ext uri="{BB962C8B-B14F-4D97-AF65-F5344CB8AC3E}">
        <p14:creationId xmlns:p14="http://schemas.microsoft.com/office/powerpoint/2010/main" val="1045253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05F37972-88E5-48BC-A3AA-B873397D1683}"/>
              </a:ext>
            </a:extLst>
          </p:cNvPr>
          <p:cNvSpPr>
            <a:spLocks noGrp="1"/>
          </p:cNvSpPr>
          <p:nvPr>
            <p:ph type="dt" sz="half" idx="10"/>
          </p:nvPr>
        </p:nvSpPr>
        <p:spPr/>
        <p:txBody>
          <a:bodyPr/>
          <a:lstStyle>
            <a:lvl1pPr>
              <a:defRPr/>
            </a:lvl1pPr>
          </a:lstStyle>
          <a:p>
            <a:pPr>
              <a:defRPr/>
            </a:pPr>
            <a:endParaRPr lang="de-DE" altLang="de-DE" dirty="0"/>
          </a:p>
        </p:txBody>
      </p:sp>
      <p:sp>
        <p:nvSpPr>
          <p:cNvPr id="4" name="Fußzeilenplatzhalter 4">
            <a:extLst>
              <a:ext uri="{FF2B5EF4-FFF2-40B4-BE49-F238E27FC236}">
                <a16:creationId xmlns:a16="http://schemas.microsoft.com/office/drawing/2014/main" id="{AC5F2F3D-B925-4960-986E-06F61C3CF591}"/>
              </a:ext>
            </a:extLst>
          </p:cNvPr>
          <p:cNvSpPr>
            <a:spLocks noGrp="1"/>
          </p:cNvSpPr>
          <p:nvPr>
            <p:ph type="ftr" sz="quarter" idx="11"/>
          </p:nvPr>
        </p:nvSpPr>
        <p:spPr/>
        <p:txBody>
          <a:bodyPr/>
          <a:lstStyle>
            <a:lvl1pPr>
              <a:defRPr/>
            </a:lvl1pPr>
          </a:lstStyle>
          <a:p>
            <a:pPr>
              <a:defRPr/>
            </a:pPr>
            <a:endParaRPr lang="de-DE" altLang="de-DE" dirty="0"/>
          </a:p>
        </p:txBody>
      </p:sp>
      <p:sp>
        <p:nvSpPr>
          <p:cNvPr id="5" name="Foliennummernplatzhalter 5">
            <a:extLst>
              <a:ext uri="{FF2B5EF4-FFF2-40B4-BE49-F238E27FC236}">
                <a16:creationId xmlns:a16="http://schemas.microsoft.com/office/drawing/2014/main" id="{B395CA07-CFBF-4732-A6ED-9738A8BD0C63}"/>
              </a:ext>
            </a:extLst>
          </p:cNvPr>
          <p:cNvSpPr>
            <a:spLocks noGrp="1"/>
          </p:cNvSpPr>
          <p:nvPr>
            <p:ph type="sldNum" sz="quarter" idx="12"/>
          </p:nvPr>
        </p:nvSpPr>
        <p:spPr/>
        <p:txBody>
          <a:bodyPr/>
          <a:lstStyle>
            <a:lvl1pPr>
              <a:defRPr/>
            </a:lvl1pPr>
          </a:lstStyle>
          <a:p>
            <a:pPr>
              <a:defRPr/>
            </a:pPr>
            <a:fld id="{48212E57-BE4D-40D8-9231-9C2DC08871E0}" type="slidenum">
              <a:rPr lang="de-DE" altLang="de-DE"/>
              <a:pPr>
                <a:defRPr/>
              </a:pPr>
              <a:t>‹Nr.›</a:t>
            </a:fld>
            <a:endParaRPr lang="de-DE" altLang="de-DE" dirty="0"/>
          </a:p>
        </p:txBody>
      </p:sp>
    </p:spTree>
    <p:extLst>
      <p:ext uri="{BB962C8B-B14F-4D97-AF65-F5344CB8AC3E}">
        <p14:creationId xmlns:p14="http://schemas.microsoft.com/office/powerpoint/2010/main" val="132307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3BBF6D10-210D-4352-8E4B-9753E8D0DCA2}"/>
              </a:ext>
            </a:extLst>
          </p:cNvPr>
          <p:cNvSpPr>
            <a:spLocks noGrp="1"/>
          </p:cNvSpPr>
          <p:nvPr>
            <p:ph type="dt" sz="half" idx="10"/>
          </p:nvPr>
        </p:nvSpPr>
        <p:spPr/>
        <p:txBody>
          <a:bodyPr/>
          <a:lstStyle>
            <a:lvl1pPr>
              <a:defRPr/>
            </a:lvl1pPr>
          </a:lstStyle>
          <a:p>
            <a:pPr>
              <a:defRPr/>
            </a:pPr>
            <a:endParaRPr lang="de-DE" altLang="de-DE" dirty="0"/>
          </a:p>
        </p:txBody>
      </p:sp>
      <p:sp>
        <p:nvSpPr>
          <p:cNvPr id="3" name="Fußzeilenplatzhalter 4">
            <a:extLst>
              <a:ext uri="{FF2B5EF4-FFF2-40B4-BE49-F238E27FC236}">
                <a16:creationId xmlns:a16="http://schemas.microsoft.com/office/drawing/2014/main" id="{A2F4F207-06E4-4CEE-9D61-CDCF534A05D9}"/>
              </a:ext>
            </a:extLst>
          </p:cNvPr>
          <p:cNvSpPr>
            <a:spLocks noGrp="1"/>
          </p:cNvSpPr>
          <p:nvPr>
            <p:ph type="ftr" sz="quarter" idx="11"/>
          </p:nvPr>
        </p:nvSpPr>
        <p:spPr/>
        <p:txBody>
          <a:bodyPr/>
          <a:lstStyle>
            <a:lvl1pPr>
              <a:defRPr/>
            </a:lvl1pPr>
          </a:lstStyle>
          <a:p>
            <a:pPr>
              <a:defRPr/>
            </a:pPr>
            <a:endParaRPr lang="de-DE" altLang="de-DE" dirty="0"/>
          </a:p>
        </p:txBody>
      </p:sp>
      <p:sp>
        <p:nvSpPr>
          <p:cNvPr id="4" name="Foliennummernplatzhalter 5">
            <a:extLst>
              <a:ext uri="{FF2B5EF4-FFF2-40B4-BE49-F238E27FC236}">
                <a16:creationId xmlns:a16="http://schemas.microsoft.com/office/drawing/2014/main" id="{9ADC7A99-B843-453D-BC40-E436DAFCFB98}"/>
              </a:ext>
            </a:extLst>
          </p:cNvPr>
          <p:cNvSpPr>
            <a:spLocks noGrp="1"/>
          </p:cNvSpPr>
          <p:nvPr>
            <p:ph type="sldNum" sz="quarter" idx="12"/>
          </p:nvPr>
        </p:nvSpPr>
        <p:spPr/>
        <p:txBody>
          <a:bodyPr/>
          <a:lstStyle>
            <a:lvl1pPr>
              <a:defRPr/>
            </a:lvl1pPr>
          </a:lstStyle>
          <a:p>
            <a:pPr>
              <a:defRPr/>
            </a:pPr>
            <a:fld id="{AEDF0F2F-ACCB-4435-84AD-39A32E509E80}" type="slidenum">
              <a:rPr lang="de-DE" altLang="de-DE"/>
              <a:pPr>
                <a:defRPr/>
              </a:pPr>
              <a:t>‹Nr.›</a:t>
            </a:fld>
            <a:endParaRPr lang="de-DE" altLang="de-DE" dirty="0"/>
          </a:p>
        </p:txBody>
      </p:sp>
    </p:spTree>
    <p:extLst>
      <p:ext uri="{BB962C8B-B14F-4D97-AF65-F5344CB8AC3E}">
        <p14:creationId xmlns:p14="http://schemas.microsoft.com/office/powerpoint/2010/main" val="81714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536E6F95-71D1-4134-AAFB-A8E606245ED7}"/>
              </a:ext>
            </a:extLst>
          </p:cNvPr>
          <p:cNvSpPr>
            <a:spLocks noGrp="1"/>
          </p:cNvSpPr>
          <p:nvPr>
            <p:ph type="dt" sz="half" idx="10"/>
          </p:nvPr>
        </p:nvSpPr>
        <p:spPr/>
        <p:txBody>
          <a:bodyPr/>
          <a:lstStyle>
            <a:lvl1pPr>
              <a:defRPr/>
            </a:lvl1pPr>
          </a:lstStyle>
          <a:p>
            <a:pPr>
              <a:defRPr/>
            </a:pPr>
            <a:endParaRPr lang="de-DE" altLang="de-DE" dirty="0"/>
          </a:p>
        </p:txBody>
      </p:sp>
      <p:sp>
        <p:nvSpPr>
          <p:cNvPr id="6" name="Fußzeilenplatzhalter 4">
            <a:extLst>
              <a:ext uri="{FF2B5EF4-FFF2-40B4-BE49-F238E27FC236}">
                <a16:creationId xmlns:a16="http://schemas.microsoft.com/office/drawing/2014/main" id="{4526808D-3924-44FA-9D8D-F8548D80C15B}"/>
              </a:ext>
            </a:extLst>
          </p:cNvPr>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a:extLst>
              <a:ext uri="{FF2B5EF4-FFF2-40B4-BE49-F238E27FC236}">
                <a16:creationId xmlns:a16="http://schemas.microsoft.com/office/drawing/2014/main" id="{0F2BFC57-53CF-409F-A472-FD5AFEBDB18B}"/>
              </a:ext>
            </a:extLst>
          </p:cNvPr>
          <p:cNvSpPr>
            <a:spLocks noGrp="1"/>
          </p:cNvSpPr>
          <p:nvPr>
            <p:ph type="sldNum" sz="quarter" idx="12"/>
          </p:nvPr>
        </p:nvSpPr>
        <p:spPr/>
        <p:txBody>
          <a:bodyPr/>
          <a:lstStyle>
            <a:lvl1pPr>
              <a:defRPr/>
            </a:lvl1pPr>
          </a:lstStyle>
          <a:p>
            <a:pPr>
              <a:defRPr/>
            </a:pPr>
            <a:fld id="{6D4C5DA5-ECCA-428D-8CBC-AC59071DDC20}" type="slidenum">
              <a:rPr lang="de-DE" altLang="de-DE"/>
              <a:pPr>
                <a:defRPr/>
              </a:pPr>
              <a:t>‹Nr.›</a:t>
            </a:fld>
            <a:endParaRPr lang="de-DE" altLang="de-DE" dirty="0"/>
          </a:p>
        </p:txBody>
      </p:sp>
    </p:spTree>
    <p:extLst>
      <p:ext uri="{BB962C8B-B14F-4D97-AF65-F5344CB8AC3E}">
        <p14:creationId xmlns:p14="http://schemas.microsoft.com/office/powerpoint/2010/main" val="222695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685E82D-FDCA-4E97-A98D-92E78DB66A43}" type="datetime1">
              <a:rPr lang="de-DE" smtClean="0"/>
              <a:t>15.06.2021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358657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1033C080-CBE7-48A7-81F0-DF9BFE357CE1}"/>
              </a:ext>
            </a:extLst>
          </p:cNvPr>
          <p:cNvSpPr>
            <a:spLocks noGrp="1"/>
          </p:cNvSpPr>
          <p:nvPr>
            <p:ph type="dt" sz="half" idx="10"/>
          </p:nvPr>
        </p:nvSpPr>
        <p:spPr/>
        <p:txBody>
          <a:bodyPr/>
          <a:lstStyle>
            <a:lvl1pPr>
              <a:defRPr/>
            </a:lvl1pPr>
          </a:lstStyle>
          <a:p>
            <a:pPr>
              <a:defRPr/>
            </a:pPr>
            <a:endParaRPr lang="de-DE" altLang="de-DE" dirty="0"/>
          </a:p>
        </p:txBody>
      </p:sp>
      <p:sp>
        <p:nvSpPr>
          <p:cNvPr id="6" name="Fußzeilenplatzhalter 4">
            <a:extLst>
              <a:ext uri="{FF2B5EF4-FFF2-40B4-BE49-F238E27FC236}">
                <a16:creationId xmlns:a16="http://schemas.microsoft.com/office/drawing/2014/main" id="{19D3A98D-29B4-4F73-8BAE-F49BC6F1EE9D}"/>
              </a:ext>
            </a:extLst>
          </p:cNvPr>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a:extLst>
              <a:ext uri="{FF2B5EF4-FFF2-40B4-BE49-F238E27FC236}">
                <a16:creationId xmlns:a16="http://schemas.microsoft.com/office/drawing/2014/main" id="{5118870F-CB3B-4D06-B8C6-1CD37A5685FE}"/>
              </a:ext>
            </a:extLst>
          </p:cNvPr>
          <p:cNvSpPr>
            <a:spLocks noGrp="1"/>
          </p:cNvSpPr>
          <p:nvPr>
            <p:ph type="sldNum" sz="quarter" idx="12"/>
          </p:nvPr>
        </p:nvSpPr>
        <p:spPr/>
        <p:txBody>
          <a:bodyPr/>
          <a:lstStyle>
            <a:lvl1pPr>
              <a:defRPr/>
            </a:lvl1pPr>
          </a:lstStyle>
          <a:p>
            <a:pPr>
              <a:defRPr/>
            </a:pPr>
            <a:fld id="{FFC3110F-4991-40F1-A2C3-8CF4E02445AA}" type="slidenum">
              <a:rPr lang="de-DE" altLang="de-DE"/>
              <a:pPr>
                <a:defRPr/>
              </a:pPr>
              <a:t>‹Nr.›</a:t>
            </a:fld>
            <a:endParaRPr lang="de-DE" altLang="de-DE" dirty="0"/>
          </a:p>
        </p:txBody>
      </p:sp>
    </p:spTree>
    <p:extLst>
      <p:ext uri="{BB962C8B-B14F-4D97-AF65-F5344CB8AC3E}">
        <p14:creationId xmlns:p14="http://schemas.microsoft.com/office/powerpoint/2010/main" val="4281774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09CA6A-BBEC-407E-BE58-96BAACE03CC8}"/>
              </a:ext>
            </a:extLst>
          </p:cNvPr>
          <p:cNvSpPr>
            <a:spLocks noGrp="1"/>
          </p:cNvSpPr>
          <p:nvPr>
            <p:ph type="dt" sz="half" idx="10"/>
          </p:nvPr>
        </p:nvSpPr>
        <p:spPr/>
        <p:txBody>
          <a:bodyPr/>
          <a:lstStyle>
            <a:lvl1pPr>
              <a:defRPr/>
            </a:lvl1pPr>
          </a:lstStyle>
          <a:p>
            <a:pPr>
              <a:defRPr/>
            </a:pPr>
            <a:endParaRPr lang="de-DE" altLang="de-DE" dirty="0"/>
          </a:p>
        </p:txBody>
      </p:sp>
      <p:sp>
        <p:nvSpPr>
          <p:cNvPr id="5" name="Fußzeilenplatzhalter 4">
            <a:extLst>
              <a:ext uri="{FF2B5EF4-FFF2-40B4-BE49-F238E27FC236}">
                <a16:creationId xmlns:a16="http://schemas.microsoft.com/office/drawing/2014/main" id="{A615F28C-5FBF-47D4-A7D4-83E219E9FD03}"/>
              </a:ext>
            </a:extLst>
          </p:cNvPr>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a:extLst>
              <a:ext uri="{FF2B5EF4-FFF2-40B4-BE49-F238E27FC236}">
                <a16:creationId xmlns:a16="http://schemas.microsoft.com/office/drawing/2014/main" id="{4B1B4A36-8FCE-41F1-832F-89950D9DFFFB}"/>
              </a:ext>
            </a:extLst>
          </p:cNvPr>
          <p:cNvSpPr>
            <a:spLocks noGrp="1"/>
          </p:cNvSpPr>
          <p:nvPr>
            <p:ph type="sldNum" sz="quarter" idx="12"/>
          </p:nvPr>
        </p:nvSpPr>
        <p:spPr/>
        <p:txBody>
          <a:bodyPr/>
          <a:lstStyle>
            <a:lvl1pPr>
              <a:defRPr/>
            </a:lvl1pPr>
          </a:lstStyle>
          <a:p>
            <a:pPr>
              <a:defRPr/>
            </a:pPr>
            <a:fld id="{B2471DBC-6C4F-4267-8BC9-7D2067A4397C}" type="slidenum">
              <a:rPr lang="de-DE" altLang="de-DE"/>
              <a:pPr>
                <a:defRPr/>
              </a:pPr>
              <a:t>‹Nr.›</a:t>
            </a:fld>
            <a:endParaRPr lang="de-DE" altLang="de-DE" dirty="0"/>
          </a:p>
        </p:txBody>
      </p:sp>
    </p:spTree>
    <p:extLst>
      <p:ext uri="{BB962C8B-B14F-4D97-AF65-F5344CB8AC3E}">
        <p14:creationId xmlns:p14="http://schemas.microsoft.com/office/powerpoint/2010/main" val="283821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4A7681-8DC5-44E7-97C9-4207A6066B38}"/>
              </a:ext>
            </a:extLst>
          </p:cNvPr>
          <p:cNvSpPr>
            <a:spLocks noGrp="1"/>
          </p:cNvSpPr>
          <p:nvPr>
            <p:ph type="dt" sz="half" idx="10"/>
          </p:nvPr>
        </p:nvSpPr>
        <p:spPr/>
        <p:txBody>
          <a:bodyPr/>
          <a:lstStyle>
            <a:lvl1pPr>
              <a:defRPr/>
            </a:lvl1pPr>
          </a:lstStyle>
          <a:p>
            <a:pPr>
              <a:defRPr/>
            </a:pPr>
            <a:endParaRPr lang="de-DE" altLang="de-DE" dirty="0"/>
          </a:p>
        </p:txBody>
      </p:sp>
      <p:sp>
        <p:nvSpPr>
          <p:cNvPr id="5" name="Fußzeilenplatzhalter 4">
            <a:extLst>
              <a:ext uri="{FF2B5EF4-FFF2-40B4-BE49-F238E27FC236}">
                <a16:creationId xmlns:a16="http://schemas.microsoft.com/office/drawing/2014/main" id="{7C84032D-7C02-4940-A0F1-3A7C47E5A892}"/>
              </a:ext>
            </a:extLst>
          </p:cNvPr>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a:extLst>
              <a:ext uri="{FF2B5EF4-FFF2-40B4-BE49-F238E27FC236}">
                <a16:creationId xmlns:a16="http://schemas.microsoft.com/office/drawing/2014/main" id="{5F5618A7-CB48-4B38-B24E-4FA9BAD5589A}"/>
              </a:ext>
            </a:extLst>
          </p:cNvPr>
          <p:cNvSpPr>
            <a:spLocks noGrp="1"/>
          </p:cNvSpPr>
          <p:nvPr>
            <p:ph type="sldNum" sz="quarter" idx="12"/>
          </p:nvPr>
        </p:nvSpPr>
        <p:spPr/>
        <p:txBody>
          <a:bodyPr/>
          <a:lstStyle>
            <a:lvl1pPr>
              <a:defRPr/>
            </a:lvl1pPr>
          </a:lstStyle>
          <a:p>
            <a:pPr>
              <a:defRPr/>
            </a:pPr>
            <a:fld id="{9922B056-BF2E-4110-BE41-4995B185B440}" type="slidenum">
              <a:rPr lang="de-DE" altLang="de-DE"/>
              <a:pPr>
                <a:defRPr/>
              </a:pPr>
              <a:t>‹Nr.›</a:t>
            </a:fld>
            <a:endParaRPr lang="de-DE" altLang="de-DE" dirty="0"/>
          </a:p>
        </p:txBody>
      </p:sp>
    </p:spTree>
    <p:extLst>
      <p:ext uri="{BB962C8B-B14F-4D97-AF65-F5344CB8AC3E}">
        <p14:creationId xmlns:p14="http://schemas.microsoft.com/office/powerpoint/2010/main" val="61620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8D5AF9-E2AA-4621-A0B0-A1C650FAB48A}" type="datetime1">
              <a:rPr lang="de-DE" smtClean="0"/>
              <a:t>15.06.2021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265304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6C5B546-FD5D-4998-8AF7-3BB1E2FB24BA}" type="datetime1">
              <a:rPr lang="de-DE" smtClean="0"/>
              <a:t>15.06.2021</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139181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7D1E274-A5D5-4728-A281-B622BC9651D8}" type="datetime1">
              <a:rPr lang="de-DE" smtClean="0"/>
              <a:t>15.06.2021</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23859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06D1133-BE33-4158-9F71-193141D76E52}" type="datetime1">
              <a:rPr lang="de-DE" smtClean="0"/>
              <a:t>15.06.2021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341826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0234A-57E3-4215-A189-27D08B1A0812}" type="datetime1">
              <a:rPr lang="de-DE" smtClean="0"/>
              <a:t>15.06.2021</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26024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CC7D270-1988-4336-B527-8422B89861C5}" type="datetime1">
              <a:rPr lang="de-DE" smtClean="0"/>
              <a:t>15.06.2021</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357925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9D791DD-2325-4D8D-B630-25BBDB557E7E}" type="datetime1">
              <a:rPr lang="de-DE" smtClean="0"/>
              <a:t>15.06.2021</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49547FB-FBF7-49E5-9F3C-8DF58E9D8AFD}" type="slidenum">
              <a:rPr lang="de-DE" smtClean="0"/>
              <a:t>‹Nr.›</a:t>
            </a:fld>
            <a:endParaRPr lang="de-DE" dirty="0"/>
          </a:p>
        </p:txBody>
      </p:sp>
    </p:spTree>
    <p:extLst>
      <p:ext uri="{BB962C8B-B14F-4D97-AF65-F5344CB8AC3E}">
        <p14:creationId xmlns:p14="http://schemas.microsoft.com/office/powerpoint/2010/main" val="194905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A4DC-0B13-4462-9035-F59BEF66FB72}" type="datetime1">
              <a:rPr lang="de-DE" smtClean="0"/>
              <a:t>15.06.2021</a:t>
            </a:fld>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547FB-FBF7-49E5-9F3C-8DF58E9D8AFD}" type="slidenum">
              <a:rPr lang="de-DE" smtClean="0"/>
              <a:t>‹Nr.›</a:t>
            </a:fld>
            <a:endParaRPr lang="de-DE" dirty="0"/>
          </a:p>
        </p:txBody>
      </p:sp>
    </p:spTree>
    <p:extLst>
      <p:ext uri="{BB962C8B-B14F-4D97-AF65-F5344CB8AC3E}">
        <p14:creationId xmlns:p14="http://schemas.microsoft.com/office/powerpoint/2010/main" val="73879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F3B30A29-AFCD-42CD-B514-4B3481DD79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BB2A63FC-AE79-4202-9489-40C1FE8BBA6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43E2D49E-2A40-41F2-8E65-93726684C3B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charset="0"/>
              </a:defRPr>
            </a:lvl1pPr>
          </a:lstStyle>
          <a:p>
            <a:pPr>
              <a:defRPr/>
            </a:pPr>
            <a:endParaRPr lang="de-DE" altLang="de-DE" dirty="0"/>
          </a:p>
        </p:txBody>
      </p:sp>
      <p:sp>
        <p:nvSpPr>
          <p:cNvPr id="5" name="Fußzeilenplatzhalter 4">
            <a:extLst>
              <a:ext uri="{FF2B5EF4-FFF2-40B4-BE49-F238E27FC236}">
                <a16:creationId xmlns:a16="http://schemas.microsoft.com/office/drawing/2014/main" id="{7D1EC458-9186-46D9-BD1E-ACE92C8EAA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charset="0"/>
              </a:defRPr>
            </a:lvl1pPr>
          </a:lstStyle>
          <a:p>
            <a:pPr>
              <a:defRPr/>
            </a:pPr>
            <a:endParaRPr lang="de-DE" altLang="de-DE" dirty="0"/>
          </a:p>
        </p:txBody>
      </p:sp>
      <p:sp>
        <p:nvSpPr>
          <p:cNvPr id="6" name="Foliennummernplatzhalter 5">
            <a:extLst>
              <a:ext uri="{FF2B5EF4-FFF2-40B4-BE49-F238E27FC236}">
                <a16:creationId xmlns:a16="http://schemas.microsoft.com/office/drawing/2014/main" id="{FABCF3E4-D5EE-42F6-84F8-AEE21F82D97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1A540C5-F501-4E6D-9E75-C17E622A4C2C}" type="slidenum">
              <a:rPr lang="de-DE" altLang="de-DE"/>
              <a:pPr>
                <a:defRPr/>
              </a:pPr>
              <a:t>‹Nr.›</a:t>
            </a:fld>
            <a:endParaRPr lang="de-DE" altLang="de-DE" dirty="0"/>
          </a:p>
        </p:txBody>
      </p:sp>
    </p:spTree>
    <p:extLst>
      <p:ext uri="{BB962C8B-B14F-4D97-AF65-F5344CB8AC3E}">
        <p14:creationId xmlns:p14="http://schemas.microsoft.com/office/powerpoint/2010/main" val="2991509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5F442-0974-4F27-834C-386D7D0247BD}"/>
              </a:ext>
            </a:extLst>
          </p:cNvPr>
          <p:cNvSpPr>
            <a:spLocks noGrp="1"/>
          </p:cNvSpPr>
          <p:nvPr>
            <p:ph type="ctrTitle"/>
          </p:nvPr>
        </p:nvSpPr>
        <p:spPr>
          <a:xfrm>
            <a:off x="517579" y="175015"/>
            <a:ext cx="8108832" cy="266490"/>
          </a:xfrm>
        </p:spPr>
        <p:txBody>
          <a:bodyPr>
            <a:noAutofit/>
          </a:bodyPr>
          <a:lstStyle/>
          <a:p>
            <a:pPr algn="l"/>
            <a:r>
              <a:rPr lang="de-DE" sz="1400" dirty="0">
                <a:latin typeface="+mn-lt"/>
              </a:rPr>
              <a:t>Vortrag für Jahresversammlung Glaubensreform 11.6. 2021</a:t>
            </a:r>
            <a:endParaRPr lang="de-DE" sz="1200" dirty="0">
              <a:latin typeface="+mn-lt"/>
            </a:endParaRPr>
          </a:p>
        </p:txBody>
      </p:sp>
      <p:sp>
        <p:nvSpPr>
          <p:cNvPr id="5" name="Textfeld 4">
            <a:extLst>
              <a:ext uri="{FF2B5EF4-FFF2-40B4-BE49-F238E27FC236}">
                <a16:creationId xmlns:a16="http://schemas.microsoft.com/office/drawing/2014/main" id="{C8278AED-C225-4BB4-AB5C-0EDFAF12E2CD}"/>
              </a:ext>
            </a:extLst>
          </p:cNvPr>
          <p:cNvSpPr txBox="1"/>
          <p:nvPr/>
        </p:nvSpPr>
        <p:spPr>
          <a:xfrm>
            <a:off x="218528" y="827386"/>
            <a:ext cx="8706929" cy="400110"/>
          </a:xfrm>
          <a:prstGeom prst="rect">
            <a:avLst/>
          </a:prstGeom>
          <a:noFill/>
        </p:spPr>
        <p:txBody>
          <a:bodyPr wrap="square" rtlCol="0">
            <a:spAutoFit/>
          </a:bodyPr>
          <a:lstStyle/>
          <a:p>
            <a:pPr algn="ctr"/>
            <a:r>
              <a:rPr lang="de-DE" sz="2000" b="1" u="sng" dirty="0">
                <a:latin typeface="Calibri" panose="020F0502020204030204" pitchFamily="34" charset="0"/>
                <a:ea typeface="Calibri" panose="020F0502020204030204" pitchFamily="34" charset="0"/>
                <a:cs typeface="Arial" panose="020B0604020202020204" pitchFamily="34" charset="0"/>
              </a:rPr>
              <a:t>Gründlich ausgetrieben?! Konfessionslosigkeit in Mitteldeutschland</a:t>
            </a:r>
          </a:p>
        </p:txBody>
      </p:sp>
      <p:sp>
        <p:nvSpPr>
          <p:cNvPr id="7" name="Textfeld 6">
            <a:extLst>
              <a:ext uri="{FF2B5EF4-FFF2-40B4-BE49-F238E27FC236}">
                <a16:creationId xmlns:a16="http://schemas.microsoft.com/office/drawing/2014/main" id="{80FE721F-7654-4B7B-979C-99A4823FC81F}"/>
              </a:ext>
            </a:extLst>
          </p:cNvPr>
          <p:cNvSpPr txBox="1"/>
          <p:nvPr/>
        </p:nvSpPr>
        <p:spPr>
          <a:xfrm>
            <a:off x="347926" y="1447009"/>
            <a:ext cx="8448135" cy="5139869"/>
          </a:xfrm>
          <a:prstGeom prst="rect">
            <a:avLst/>
          </a:prstGeom>
          <a:noFill/>
          <a:ln>
            <a:solidFill>
              <a:schemeClr val="accent1"/>
            </a:solidFill>
          </a:ln>
        </p:spPr>
        <p:txBody>
          <a:bodyPr wrap="square">
            <a:spAutoFit/>
          </a:bodyPr>
          <a:lstStyle/>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Zum biografischen Hintergrund der Referenten</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Eine ganz kurze Geschichte der EKM				</a:t>
            </a:r>
            <a:r>
              <a:rPr lang="de-DE" sz="1200" dirty="0">
                <a:latin typeface="Calibri" panose="020F0502020204030204" pitchFamily="34" charset="0"/>
                <a:ea typeface="Calibri" panose="020F0502020204030204" pitchFamily="34" charset="0"/>
                <a:cs typeface="Arial" panose="020B0604020202020204" pitchFamily="34" charset="0"/>
              </a:rPr>
              <a:t>(Gü)</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Hintergründe der Entkirchlichung: Antikirchliche Politik des SED-Staates  </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Entwicklung Widerständiger Kräfte der Kirche			</a:t>
            </a:r>
            <a:r>
              <a:rPr lang="de-DE" sz="1200" dirty="0">
                <a:latin typeface="Calibri" panose="020F0502020204030204" pitchFamily="34" charset="0"/>
                <a:ea typeface="Calibri" panose="020F0502020204030204" pitchFamily="34" charset="0"/>
                <a:cs typeface="Arial" panose="020B0604020202020204" pitchFamily="34" charset="0"/>
              </a:rPr>
              <a:t>(Wi)</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Kurze Statistik zur Mitgliederentwicklung 1946 – 1990 	</a:t>
            </a:r>
            <a:r>
              <a:rPr lang="de-DE" sz="1200" dirty="0">
                <a:latin typeface="Calibri" panose="020F0502020204030204" pitchFamily="34" charset="0"/>
                <a:ea typeface="Calibri" panose="020F0502020204030204" pitchFamily="34" charset="0"/>
                <a:cs typeface="Arial" panose="020B0604020202020204" pitchFamily="34" charset="0"/>
              </a:rPr>
              <a:t>(Gü)</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Schwund des volkskirchlichen Mainstreams, Verstehensverlust der christlichen Inhalte  </a:t>
            </a:r>
            <a:r>
              <a:rPr lang="de-DE" sz="1200" dirty="0">
                <a:latin typeface="Calibri" panose="020F0502020204030204" pitchFamily="34" charset="0"/>
                <a:ea typeface="Calibri" panose="020F0502020204030204" pitchFamily="34" charset="0"/>
                <a:cs typeface="Arial" panose="020B0604020202020204" pitchFamily="34" charset="0"/>
              </a:rPr>
              <a:t>(Wi)</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t>Minderheitsbewegung: neue Zuwendung zur Kirche in der DDR   </a:t>
            </a:r>
            <a:r>
              <a:rPr lang="de-DE" sz="1200" dirty="0"/>
              <a:t>(Wi)</a:t>
            </a:r>
          </a:p>
          <a:p>
            <a:pPr marL="342900" indent="-342900">
              <a:buFont typeface="+mj-lt"/>
              <a:buAutoNum type="arabicPeriod"/>
            </a:pPr>
            <a:endParaRPr lang="de-DE" sz="12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solidFill>
                  <a:prstClr val="black"/>
                </a:solidFill>
                <a:latin typeface="Calibri" panose="020F0502020204030204" pitchFamily="34" charset="0"/>
                <a:ea typeface="Calibri" panose="020F0502020204030204" pitchFamily="34" charset="0"/>
                <a:cs typeface="Arial" panose="020B0604020202020204" pitchFamily="34" charset="0"/>
              </a:rPr>
              <a:t>Persönliche Erfahrungen 						</a:t>
            </a:r>
            <a:r>
              <a:rPr lang="de-DE" sz="1200" dirty="0">
                <a:solidFill>
                  <a:prstClr val="black"/>
                </a:solidFill>
                <a:latin typeface="Calibri" panose="020F0502020204030204" pitchFamily="34" charset="0"/>
                <a:ea typeface="Calibri" panose="020F0502020204030204" pitchFamily="34" charset="0"/>
                <a:cs typeface="Arial" panose="020B0604020202020204" pitchFamily="34" charset="0"/>
              </a:rPr>
              <a:t>(Gü)</a:t>
            </a:r>
            <a:br>
              <a:rPr lang="de-DE" sz="12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Austrittswelle nach der Wende					</a:t>
            </a:r>
            <a:r>
              <a:rPr lang="de-DE" sz="1200" dirty="0">
                <a:latin typeface="Calibri" panose="020F0502020204030204" pitchFamily="34" charset="0"/>
                <a:ea typeface="Calibri" panose="020F0502020204030204" pitchFamily="34" charset="0"/>
                <a:cs typeface="Arial" panose="020B0604020202020204" pitchFamily="34" charset="0"/>
              </a:rPr>
              <a:t>(Gü)</a:t>
            </a:r>
          </a:p>
          <a:p>
            <a:pPr marL="342900" indent="-342900">
              <a:buFont typeface="+mj-lt"/>
              <a:buAutoNum type="arabicPeriod"/>
            </a:pPr>
            <a:endParaRPr lang="de-DE" sz="12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Kirchenmitgliederzahlen in Mitteldeutschland, Sachsen und Anhalt	</a:t>
            </a:r>
            <a:r>
              <a:rPr lang="de-DE" sz="1200" dirty="0">
                <a:latin typeface="Calibri" panose="020F0502020204030204" pitchFamily="34" charset="0"/>
                <a:ea typeface="Calibri" panose="020F0502020204030204" pitchFamily="34" charset="0"/>
                <a:cs typeface="Arial" panose="020B0604020202020204" pitchFamily="34" charset="0"/>
              </a:rPr>
              <a:t>(Gü)</a:t>
            </a:r>
          </a:p>
          <a:p>
            <a:pPr marL="342900" indent="-342900">
              <a:buFont typeface="+mj-lt"/>
              <a:buAutoNum type="arabicPeriod"/>
            </a:pPr>
            <a:endParaRPr lang="de-DE" sz="16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de-DE" sz="1600" dirty="0">
                <a:latin typeface="Calibri" panose="020F0502020204030204" pitchFamily="34" charset="0"/>
                <a:ea typeface="Calibri" panose="020F0502020204030204" pitchFamily="34" charset="0"/>
                <a:cs typeface="Arial" panose="020B0604020202020204" pitchFamily="34" charset="0"/>
              </a:rPr>
              <a:t>Fazit: Lernerfahrungen aus der DDR-Kirchengeschichte für heute	</a:t>
            </a:r>
            <a:r>
              <a:rPr lang="de-DE" sz="1200" dirty="0">
                <a:latin typeface="Calibri" panose="020F0502020204030204" pitchFamily="34" charset="0"/>
                <a:ea typeface="Calibri" panose="020F0502020204030204" pitchFamily="34" charset="0"/>
                <a:cs typeface="Arial" panose="020B0604020202020204" pitchFamily="34" charset="0"/>
              </a:rPr>
              <a:t>(Wi)</a:t>
            </a:r>
          </a:p>
        </p:txBody>
      </p:sp>
      <p:sp>
        <p:nvSpPr>
          <p:cNvPr id="3" name="Textfeld 2">
            <a:extLst>
              <a:ext uri="{FF2B5EF4-FFF2-40B4-BE49-F238E27FC236}">
                <a16:creationId xmlns:a16="http://schemas.microsoft.com/office/drawing/2014/main" id="{1C46BA20-CB3F-49B4-BA1A-C1D9F24CE582}"/>
              </a:ext>
            </a:extLst>
          </p:cNvPr>
          <p:cNvSpPr txBox="1"/>
          <p:nvPr/>
        </p:nvSpPr>
        <p:spPr>
          <a:xfrm>
            <a:off x="517579" y="394233"/>
            <a:ext cx="7531151" cy="307777"/>
          </a:xfrm>
          <a:prstGeom prst="rect">
            <a:avLst/>
          </a:prstGeom>
          <a:noFill/>
        </p:spPr>
        <p:txBody>
          <a:bodyPr wrap="square" rtlCol="0">
            <a:spAutoFit/>
          </a:bodyPr>
          <a:lstStyle/>
          <a:p>
            <a:r>
              <a:rPr lang="de-DE" sz="1400" dirty="0"/>
              <a:t>Hans-Jürgen Günther, Bernd Winkelmann </a:t>
            </a:r>
            <a:r>
              <a:rPr lang="de-DE" sz="1200" dirty="0"/>
              <a:t>(erweitere Textfassung vom 15.6. 2021)</a:t>
            </a:r>
          </a:p>
        </p:txBody>
      </p:sp>
      <p:sp>
        <p:nvSpPr>
          <p:cNvPr id="6" name="Foliennummernplatzhalter 5">
            <a:extLst>
              <a:ext uri="{FF2B5EF4-FFF2-40B4-BE49-F238E27FC236}">
                <a16:creationId xmlns:a16="http://schemas.microsoft.com/office/drawing/2014/main" id="{5C9B503A-E8A8-4257-AFA6-4F406021F82C}"/>
              </a:ext>
            </a:extLst>
          </p:cNvPr>
          <p:cNvSpPr>
            <a:spLocks noGrp="1"/>
          </p:cNvSpPr>
          <p:nvPr>
            <p:ph type="sldNum" sz="quarter" idx="12"/>
          </p:nvPr>
        </p:nvSpPr>
        <p:spPr/>
        <p:txBody>
          <a:bodyPr/>
          <a:lstStyle/>
          <a:p>
            <a:fld id="{D49547FB-FBF7-49E5-9F3C-8DF58E9D8AFD}" type="slidenum">
              <a:rPr lang="de-DE" smtClean="0"/>
              <a:t>1</a:t>
            </a:fld>
            <a:endParaRPr lang="de-DE" dirty="0"/>
          </a:p>
        </p:txBody>
      </p:sp>
    </p:spTree>
    <p:extLst>
      <p:ext uri="{BB962C8B-B14F-4D97-AF65-F5344CB8AC3E}">
        <p14:creationId xmlns:p14="http://schemas.microsoft.com/office/powerpoint/2010/main" val="19699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16568-A9DB-43FC-A951-207B307979AF}"/>
              </a:ext>
            </a:extLst>
          </p:cNvPr>
          <p:cNvSpPr>
            <a:spLocks noGrp="1"/>
          </p:cNvSpPr>
          <p:nvPr>
            <p:ph type="title"/>
          </p:nvPr>
        </p:nvSpPr>
        <p:spPr>
          <a:xfrm>
            <a:off x="570558" y="887117"/>
            <a:ext cx="8223948" cy="586718"/>
          </a:xfrm>
        </p:spPr>
        <p:txBody>
          <a:bodyPr>
            <a:normAutofit/>
          </a:bodyPr>
          <a:lstStyle/>
          <a:p>
            <a:pPr algn="ctr"/>
            <a:r>
              <a:rPr lang="de-DE" sz="2000" b="1" u="sng" dirty="0">
                <a:latin typeface="+mn-lt"/>
              </a:rPr>
              <a:t>9.</a:t>
            </a:r>
            <a:r>
              <a:rPr lang="de-DE" sz="2000" b="1" u="sng" baseline="0" dirty="0">
                <a:latin typeface="+mn-lt"/>
              </a:rPr>
              <a:t> Austrittswelle nach der Wende</a:t>
            </a:r>
            <a:endParaRPr lang="de-DE" sz="2000" b="1" u="sng" dirty="0">
              <a:latin typeface="+mn-lt"/>
            </a:endParaRPr>
          </a:p>
        </p:txBody>
      </p:sp>
      <p:graphicFrame>
        <p:nvGraphicFramePr>
          <p:cNvPr id="4" name="Diagramm 3">
            <a:extLst>
              <a:ext uri="{FF2B5EF4-FFF2-40B4-BE49-F238E27FC236}">
                <a16:creationId xmlns:a16="http://schemas.microsoft.com/office/drawing/2014/main" id="{E551CCB8-3E97-477A-A8E8-93947CC9F223}"/>
              </a:ext>
            </a:extLst>
          </p:cNvPr>
          <p:cNvGraphicFramePr/>
          <p:nvPr>
            <p:extLst>
              <p:ext uri="{D42A27DB-BD31-4B8C-83A1-F6EECF244321}">
                <p14:modId xmlns:p14="http://schemas.microsoft.com/office/powerpoint/2010/main" val="3683077578"/>
              </p:ext>
            </p:extLst>
          </p:nvPr>
        </p:nvGraphicFramePr>
        <p:xfrm>
          <a:off x="472273" y="1850814"/>
          <a:ext cx="7958294" cy="37011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EE72700B-5EAB-4A13-9BAB-0B58D8048DC3}"/>
              </a:ext>
            </a:extLst>
          </p:cNvPr>
          <p:cNvSpPr txBox="1"/>
          <p:nvPr/>
        </p:nvSpPr>
        <p:spPr>
          <a:xfrm>
            <a:off x="1356528" y="1485419"/>
            <a:ext cx="6652008" cy="353943"/>
          </a:xfrm>
          <a:prstGeom prst="rect">
            <a:avLst/>
          </a:prstGeom>
          <a:noFill/>
        </p:spPr>
        <p:txBody>
          <a:bodyPr wrap="square" rtlCol="0">
            <a:spAutoFit/>
          </a:bodyPr>
          <a:lstStyle/>
          <a:p>
            <a:pPr algn="ctr"/>
            <a:r>
              <a:rPr lang="de-DE" sz="1700" dirty="0"/>
              <a:t>Kirchenmitglieder in der Ev.-Luth. Kirche in Thüringen 1990 - 1997</a:t>
            </a:r>
          </a:p>
        </p:txBody>
      </p:sp>
      <p:sp>
        <p:nvSpPr>
          <p:cNvPr id="7" name="Textfeld 6">
            <a:extLst>
              <a:ext uri="{FF2B5EF4-FFF2-40B4-BE49-F238E27FC236}">
                <a16:creationId xmlns:a16="http://schemas.microsoft.com/office/drawing/2014/main" id="{01C5CC87-4A05-4F05-91E4-12BCDE1DB483}"/>
              </a:ext>
            </a:extLst>
          </p:cNvPr>
          <p:cNvSpPr txBox="1"/>
          <p:nvPr/>
        </p:nvSpPr>
        <p:spPr>
          <a:xfrm>
            <a:off x="422031" y="4840018"/>
            <a:ext cx="8299938" cy="358816"/>
          </a:xfrm>
          <a:prstGeom prst="rect">
            <a:avLst/>
          </a:prstGeom>
          <a:noFill/>
        </p:spPr>
        <p:txBody>
          <a:bodyPr wrap="square">
            <a:spAutoFit/>
          </a:bodyPr>
          <a:lstStyle/>
          <a:p>
            <a:pPr algn="ctr">
              <a:lnSpc>
                <a:spcPct val="115000"/>
              </a:lnSpc>
              <a:spcAft>
                <a:spcPts val="1000"/>
              </a:spcAft>
            </a:pPr>
            <a:r>
              <a:rPr lang="de-DE" sz="1600" dirty="0">
                <a:solidFill>
                  <a:srgbClr val="FF0000"/>
                </a:solidFill>
                <a:effectLst/>
                <a:ea typeface="Calibri" panose="020F0502020204030204" pitchFamily="34" charset="0"/>
                <a:cs typeface="Arial" panose="020B0604020202020204" pitchFamily="34" charset="0"/>
              </a:rPr>
              <a:t>Mitgliederschwund in 7 Jahren nach der Wende:      217.000 </a:t>
            </a:r>
            <a:endParaRPr lang="de-DE" sz="1600" dirty="0">
              <a:effectLst/>
              <a:ea typeface="Calibri" panose="020F050202020403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C03A3D5-DF4E-41EB-80C9-85C183B688C8}"/>
              </a:ext>
            </a:extLst>
          </p:cNvPr>
          <p:cNvSpPr txBox="1"/>
          <p:nvPr/>
        </p:nvSpPr>
        <p:spPr>
          <a:xfrm>
            <a:off x="320056" y="247947"/>
            <a:ext cx="8262728" cy="584775"/>
          </a:xfrm>
          <a:prstGeom prst="rect">
            <a:avLst/>
          </a:prstGeom>
          <a:noFill/>
        </p:spPr>
        <p:txBody>
          <a:bodyPr wrap="square">
            <a:spAutoFit/>
          </a:bodyPr>
          <a:lstStyle/>
          <a:p>
            <a:pPr marL="180340" algn="ctr"/>
            <a:r>
              <a:rPr lang="de-DE" sz="1600" dirty="0">
                <a:effectLst/>
                <a:ea typeface="Calibri" panose="020F0502020204030204" pitchFamily="34" charset="0"/>
                <a:cs typeface="Calibri" panose="020F0502020204030204" pitchFamily="34" charset="0"/>
              </a:rPr>
              <a:t>Die Erwartung, dass im Anschluss an die BRD eine Kircheneintrittswelle losgeht und sich wieder volkskirchlichen Verhältnisse einstellen, hat sich als Trugschluss erwiesen. </a:t>
            </a:r>
          </a:p>
        </p:txBody>
      </p:sp>
      <p:sp>
        <p:nvSpPr>
          <p:cNvPr id="8" name="Textfeld 7">
            <a:extLst>
              <a:ext uri="{FF2B5EF4-FFF2-40B4-BE49-F238E27FC236}">
                <a16:creationId xmlns:a16="http://schemas.microsoft.com/office/drawing/2014/main" id="{59F1D629-EA2C-4B3A-8C05-9850CD70334B}"/>
              </a:ext>
            </a:extLst>
          </p:cNvPr>
          <p:cNvSpPr txBox="1"/>
          <p:nvPr/>
        </p:nvSpPr>
        <p:spPr>
          <a:xfrm>
            <a:off x="422031" y="5717181"/>
            <a:ext cx="8160752" cy="1015663"/>
          </a:xfrm>
          <a:prstGeom prst="rect">
            <a:avLst/>
          </a:prstGeom>
          <a:noFill/>
        </p:spPr>
        <p:txBody>
          <a:bodyPr wrap="square">
            <a:spAutoFit/>
          </a:bodyPr>
          <a:lstStyle/>
          <a:p>
            <a:r>
              <a:rPr lang="de-DE" sz="1600" b="1" dirty="0">
                <a:effectLst/>
                <a:ea typeface="Calibri" panose="020F0502020204030204" pitchFamily="34" charset="0"/>
              </a:rPr>
              <a:t>Vermutung:  80 % – 90 % sind aus der Kirche ausgetreten, seitdem das Finanzamt die</a:t>
            </a:r>
            <a:br>
              <a:rPr lang="de-DE" sz="1600" b="1" dirty="0">
                <a:effectLst/>
                <a:ea typeface="Calibri" panose="020F0502020204030204" pitchFamily="34" charset="0"/>
              </a:rPr>
            </a:br>
            <a:r>
              <a:rPr lang="de-DE" sz="1600" b="1" dirty="0">
                <a:effectLst/>
                <a:ea typeface="Calibri" panose="020F0502020204030204" pitchFamily="34" charset="0"/>
              </a:rPr>
              <a:t>                        Kirchensteuer direkt vom Lohn abzieht </a:t>
            </a:r>
            <a:r>
              <a:rPr lang="de-DE" sz="1400" dirty="0">
                <a:effectLst/>
                <a:ea typeface="Calibri" panose="020F0502020204030204" pitchFamily="34" charset="0"/>
              </a:rPr>
              <a:t>(Kirchensteuerabzugsverfahren)</a:t>
            </a:r>
          </a:p>
          <a:p>
            <a:endParaRPr lang="de-DE" sz="1600" dirty="0"/>
          </a:p>
          <a:p>
            <a:r>
              <a:rPr lang="de-DE" sz="1000" dirty="0">
                <a:latin typeface="Calibri" panose="020F0502020204030204" pitchFamily="34" charset="0"/>
                <a:cs typeface="Calibri" panose="020F0502020204030204" pitchFamily="34" charset="0"/>
              </a:rPr>
              <a:t>Quelle: Landeskirchenamt EKM</a:t>
            </a:r>
          </a:p>
        </p:txBody>
      </p:sp>
      <p:sp>
        <p:nvSpPr>
          <p:cNvPr id="9" name="Foliennummernplatzhalter 8">
            <a:extLst>
              <a:ext uri="{FF2B5EF4-FFF2-40B4-BE49-F238E27FC236}">
                <a16:creationId xmlns:a16="http://schemas.microsoft.com/office/drawing/2014/main" id="{D337A6B2-CB92-47B6-ADBA-821AE5B03B24}"/>
              </a:ext>
            </a:extLst>
          </p:cNvPr>
          <p:cNvSpPr>
            <a:spLocks noGrp="1"/>
          </p:cNvSpPr>
          <p:nvPr>
            <p:ph type="sldNum" sz="quarter" idx="12"/>
          </p:nvPr>
        </p:nvSpPr>
        <p:spPr/>
        <p:txBody>
          <a:bodyPr/>
          <a:lstStyle/>
          <a:p>
            <a:fld id="{D49547FB-FBF7-49E5-9F3C-8DF58E9D8AFD}" type="slidenum">
              <a:rPr lang="de-DE" smtClean="0"/>
              <a:t>10</a:t>
            </a:fld>
            <a:endParaRPr lang="de-DE" dirty="0"/>
          </a:p>
        </p:txBody>
      </p:sp>
    </p:spTree>
    <p:extLst>
      <p:ext uri="{BB962C8B-B14F-4D97-AF65-F5344CB8AC3E}">
        <p14:creationId xmlns:p14="http://schemas.microsoft.com/office/powerpoint/2010/main" val="23266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262F7-D20B-4037-82A3-87A3F7F0F7E4}"/>
              </a:ext>
            </a:extLst>
          </p:cNvPr>
          <p:cNvSpPr>
            <a:spLocks noGrp="1"/>
          </p:cNvSpPr>
          <p:nvPr>
            <p:ph type="title"/>
          </p:nvPr>
        </p:nvSpPr>
        <p:spPr>
          <a:xfrm>
            <a:off x="361740" y="365126"/>
            <a:ext cx="8480809" cy="750241"/>
          </a:xfr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2000" b="1" u="sng" kern="1200" dirty="0">
                <a:solidFill>
                  <a:schemeClr val="tx1"/>
                </a:solidFill>
                <a:effectLst/>
                <a:latin typeface="+mn-lt"/>
              </a:rPr>
              <a:t>9. Kirchenmitgliederzahlen in Mitteldeutschland, Sachsen und Anhalt</a:t>
            </a:r>
            <a:endParaRPr lang="de-DE" sz="2000" b="1" u="sng" dirty="0">
              <a:effectLst/>
              <a:latin typeface="+mn-lt"/>
            </a:endParaRPr>
          </a:p>
        </p:txBody>
      </p:sp>
      <p:pic>
        <p:nvPicPr>
          <p:cNvPr id="4" name="Grafik 3">
            <a:extLst>
              <a:ext uri="{FF2B5EF4-FFF2-40B4-BE49-F238E27FC236}">
                <a16:creationId xmlns:a16="http://schemas.microsoft.com/office/drawing/2014/main" id="{F5A2C30B-A1AC-4736-9B1D-4D9D9C5138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0" y="1312379"/>
            <a:ext cx="8213900" cy="4217145"/>
          </a:xfrm>
          <a:prstGeom prst="rect">
            <a:avLst/>
          </a:prstGeom>
          <a:noFill/>
          <a:ln>
            <a:solidFill>
              <a:srgbClr val="4472C4"/>
            </a:solidFill>
          </a:ln>
        </p:spPr>
      </p:pic>
      <p:sp>
        <p:nvSpPr>
          <p:cNvPr id="6" name="Textfeld 5">
            <a:extLst>
              <a:ext uri="{FF2B5EF4-FFF2-40B4-BE49-F238E27FC236}">
                <a16:creationId xmlns:a16="http://schemas.microsoft.com/office/drawing/2014/main" id="{04DC347E-2648-4A42-90E1-5ABF6BD7B4D3}"/>
              </a:ext>
            </a:extLst>
          </p:cNvPr>
          <p:cNvSpPr txBox="1"/>
          <p:nvPr/>
        </p:nvSpPr>
        <p:spPr>
          <a:xfrm>
            <a:off x="465050" y="5545621"/>
            <a:ext cx="7819817" cy="1015663"/>
          </a:xfrm>
          <a:prstGeom prst="rect">
            <a:avLst/>
          </a:prstGeom>
          <a:noFill/>
        </p:spPr>
        <p:txBody>
          <a:bodyPr wrap="square">
            <a:spAutoFit/>
          </a:bodyPr>
          <a:lstStyle/>
          <a:p>
            <a:r>
              <a:rPr lang="de-DE" sz="1200" b="1" dirty="0">
                <a:effectLst/>
                <a:latin typeface="Arial" panose="020B0604020202020204" pitchFamily="34" charset="0"/>
                <a:ea typeface="Calibri" panose="020F0502020204030204" pitchFamily="34" charset="0"/>
              </a:rPr>
              <a:t>Abwärtstrend fortgesetzt: Auch die beiden großen christlichen Kirchen haben im Jahr 2019 wieder Mitglieder verloren. Die Zahl der Protestanten ging um 427.386 zurück, die der Katholiken um 401.757 Mitglieder. </a:t>
            </a:r>
          </a:p>
          <a:p>
            <a:endParaRPr lang="de-DE" sz="1200" b="1" dirty="0">
              <a:latin typeface="Arial" panose="020B0604020202020204" pitchFamily="34" charset="0"/>
              <a:ea typeface="Calibri" panose="020F0502020204030204" pitchFamily="34" charset="0"/>
            </a:endParaRPr>
          </a:p>
          <a:p>
            <a:r>
              <a:rPr lang="de-DE" sz="1000" dirty="0">
                <a:effectLst/>
                <a:latin typeface="Arial" panose="020B0604020202020204" pitchFamily="34" charset="0"/>
                <a:ea typeface="Calibri" panose="020F0502020204030204" pitchFamily="34" charset="0"/>
              </a:rPr>
              <a:t>Grafik: Kai-Michael Gustmann , Quelle: Mitteldeutsche Kirchenzeitung Glaube + Heimat, 27/2020 </a:t>
            </a:r>
            <a:endParaRPr lang="de-DE" sz="1000" dirty="0"/>
          </a:p>
        </p:txBody>
      </p:sp>
      <p:sp>
        <p:nvSpPr>
          <p:cNvPr id="5" name="Foliennummernplatzhalter 4">
            <a:extLst>
              <a:ext uri="{FF2B5EF4-FFF2-40B4-BE49-F238E27FC236}">
                <a16:creationId xmlns:a16="http://schemas.microsoft.com/office/drawing/2014/main" id="{DE39F713-AF50-4127-8BC5-255B7D41950E}"/>
              </a:ext>
            </a:extLst>
          </p:cNvPr>
          <p:cNvSpPr>
            <a:spLocks noGrp="1"/>
          </p:cNvSpPr>
          <p:nvPr>
            <p:ph type="sldNum" sz="quarter" idx="12"/>
          </p:nvPr>
        </p:nvSpPr>
        <p:spPr/>
        <p:txBody>
          <a:bodyPr/>
          <a:lstStyle/>
          <a:p>
            <a:fld id="{D49547FB-FBF7-49E5-9F3C-8DF58E9D8AFD}" type="slidenum">
              <a:rPr lang="de-DE" smtClean="0"/>
              <a:t>11</a:t>
            </a:fld>
            <a:endParaRPr lang="de-DE" dirty="0"/>
          </a:p>
        </p:txBody>
      </p:sp>
    </p:spTree>
    <p:extLst>
      <p:ext uri="{BB962C8B-B14F-4D97-AF65-F5344CB8AC3E}">
        <p14:creationId xmlns:p14="http://schemas.microsoft.com/office/powerpoint/2010/main" val="13330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6AB48-CE20-47E0-A80E-B2037F21F323}"/>
              </a:ext>
            </a:extLst>
          </p:cNvPr>
          <p:cNvSpPr>
            <a:spLocks noGrp="1"/>
          </p:cNvSpPr>
          <p:nvPr>
            <p:ph type="title"/>
          </p:nvPr>
        </p:nvSpPr>
        <p:spPr>
          <a:xfrm>
            <a:off x="628650" y="535949"/>
            <a:ext cx="7886700" cy="267920"/>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2000" b="1" u="sng" kern="1200" dirty="0">
                <a:solidFill>
                  <a:schemeClr val="tx1"/>
                </a:solidFill>
                <a:effectLst/>
                <a:latin typeface="+mn-lt"/>
                <a:ea typeface="+mj-ea"/>
                <a:cs typeface="+mj-cs"/>
              </a:rPr>
              <a:t>Evangelische Kirche in Mitteldeutschland</a:t>
            </a:r>
            <a:r>
              <a:rPr lang="de-DE" sz="2000" b="1" kern="1200" dirty="0">
                <a:solidFill>
                  <a:schemeClr val="tx1"/>
                </a:solidFill>
                <a:effectLst/>
                <a:latin typeface="+mn-lt"/>
                <a:ea typeface="+mj-ea"/>
                <a:cs typeface="+mj-cs"/>
              </a:rPr>
              <a:t> </a:t>
            </a:r>
            <a:r>
              <a:rPr lang="de-DE" sz="1600" kern="1200" dirty="0">
                <a:solidFill>
                  <a:schemeClr val="tx1"/>
                </a:solidFill>
                <a:effectLst/>
                <a:latin typeface="+mn-lt"/>
              </a:rPr>
              <a:t>(EKM)</a:t>
            </a:r>
            <a:endParaRPr lang="de-DE" sz="1600" dirty="0">
              <a:latin typeface="+mn-lt"/>
            </a:endParaRPr>
          </a:p>
        </p:txBody>
      </p:sp>
      <p:sp>
        <p:nvSpPr>
          <p:cNvPr id="5" name="Textfeld 4">
            <a:extLst>
              <a:ext uri="{FF2B5EF4-FFF2-40B4-BE49-F238E27FC236}">
                <a16:creationId xmlns:a16="http://schemas.microsoft.com/office/drawing/2014/main" id="{8A0BFDDC-F44F-4BE0-A563-C52D94BA1B64}"/>
              </a:ext>
            </a:extLst>
          </p:cNvPr>
          <p:cNvSpPr txBox="1"/>
          <p:nvPr/>
        </p:nvSpPr>
        <p:spPr>
          <a:xfrm>
            <a:off x="1032469" y="1398316"/>
            <a:ext cx="7079062" cy="4784258"/>
          </a:xfrm>
          <a:prstGeom prst="rect">
            <a:avLst/>
          </a:prstGeom>
          <a:noFill/>
          <a:ln>
            <a:solidFill>
              <a:schemeClr val="accent1"/>
            </a:solidFill>
          </a:ln>
        </p:spPr>
        <p:txBody>
          <a:bodyPr wrap="square">
            <a:spAutoFit/>
          </a:bodyPr>
          <a:lstStyle/>
          <a:p>
            <a:pPr>
              <a:lnSpc>
                <a:spcPct val="115000"/>
              </a:lnSpc>
              <a:spcAft>
                <a:spcPts val="1000"/>
              </a:spcAft>
            </a:pPr>
            <a:r>
              <a:rPr lang="de-DE" sz="1600" dirty="0">
                <a:effectLst/>
                <a:ea typeface="Calibri" panose="020F0502020204030204" pitchFamily="34" charset="0"/>
                <a:cs typeface="Arial" panose="020B0604020202020204" pitchFamily="34" charset="0"/>
              </a:rPr>
              <a:t> Einwohner auf dem Gebiet der EKM					4.204.017</a:t>
            </a:r>
          </a:p>
          <a:p>
            <a:pPr>
              <a:lnSpc>
                <a:spcPct val="115000"/>
              </a:lnSpc>
              <a:spcAft>
                <a:spcPts val="1000"/>
              </a:spcAft>
            </a:pPr>
            <a:r>
              <a:rPr lang="de-DE" sz="1600" dirty="0">
                <a:effectLst/>
                <a:ea typeface="Calibri" panose="020F0502020204030204" pitchFamily="34" charset="0"/>
                <a:cs typeface="Arial" panose="020B0604020202020204" pitchFamily="34" charset="0"/>
              </a:rPr>
              <a:t>Gemeindeglieder						   		   677.436</a:t>
            </a:r>
          </a:p>
          <a:p>
            <a:pPr>
              <a:lnSpc>
                <a:spcPct val="115000"/>
              </a:lnSpc>
              <a:spcAft>
                <a:spcPts val="1000"/>
              </a:spcAft>
            </a:pPr>
            <a:r>
              <a:rPr lang="de-DE" sz="1600" dirty="0">
                <a:effectLst/>
                <a:ea typeface="Calibri" panose="020F0502020204030204" pitchFamily="34" charset="0"/>
                <a:cs typeface="Arial" panose="020B0604020202020204" pitchFamily="34" charset="0"/>
              </a:rPr>
              <a:t>Kirchenmitglieder im Vergleich zur Einwohnerzahl		    	         16%</a:t>
            </a:r>
          </a:p>
          <a:p>
            <a:pPr>
              <a:lnSpc>
                <a:spcPct val="115000"/>
              </a:lnSpc>
              <a:spcAft>
                <a:spcPts val="1000"/>
              </a:spcAft>
            </a:pPr>
            <a:r>
              <a:rPr lang="de-DE" sz="1600" dirty="0">
                <a:effectLst/>
                <a:ea typeface="Calibri" panose="020F0502020204030204" pitchFamily="34" charset="0"/>
                <a:cs typeface="Arial" panose="020B0604020202020204" pitchFamily="34" charset="0"/>
              </a:rPr>
              <a:t>Hauptamtliche Mitarbeiter/innen	in Vollzeitstellen	  	  1.105,26</a:t>
            </a:r>
          </a:p>
          <a:p>
            <a:pPr>
              <a:lnSpc>
                <a:spcPct val="115000"/>
              </a:lnSpc>
              <a:spcAft>
                <a:spcPts val="1000"/>
              </a:spcAft>
            </a:pPr>
            <a:r>
              <a:rPr lang="de-DE" sz="1600" dirty="0">
                <a:effectLst/>
                <a:ea typeface="Calibri" panose="020F0502020204030204" pitchFamily="34" charset="0"/>
                <a:cs typeface="Arial" panose="020B0604020202020204" pitchFamily="34" charset="0"/>
              </a:rPr>
              <a:t>Ehrenamtliche Mitarbeiter/innen				                         39.937</a:t>
            </a:r>
          </a:p>
          <a:p>
            <a:pPr>
              <a:lnSpc>
                <a:spcPct val="115000"/>
              </a:lnSpc>
              <a:spcAft>
                <a:spcPts val="1000"/>
              </a:spcAft>
            </a:pPr>
            <a:r>
              <a:rPr lang="de-DE" sz="1600" dirty="0">
                <a:effectLst/>
                <a:ea typeface="Calibri" panose="020F0502020204030204" pitchFamily="34" charset="0"/>
                <a:cs typeface="Arial" panose="020B0604020202020204" pitchFamily="34" charset="0"/>
              </a:rPr>
              <a:t>Gemeindepfarrstellen						  		          736</a:t>
            </a:r>
          </a:p>
          <a:p>
            <a:pPr>
              <a:lnSpc>
                <a:spcPct val="115000"/>
              </a:lnSpc>
              <a:spcAft>
                <a:spcPts val="1000"/>
              </a:spcAft>
            </a:pPr>
            <a:r>
              <a:rPr lang="de-DE" sz="1600" dirty="0">
                <a:effectLst/>
                <a:ea typeface="Calibri" panose="020F0502020204030204" pitchFamily="34" charset="0"/>
                <a:cs typeface="Arial" panose="020B0604020202020204" pitchFamily="34" charset="0"/>
              </a:rPr>
              <a:t>Taufen										       5.031</a:t>
            </a:r>
          </a:p>
          <a:p>
            <a:pPr>
              <a:lnSpc>
                <a:spcPct val="115000"/>
              </a:lnSpc>
              <a:spcAft>
                <a:spcPts val="1000"/>
              </a:spcAft>
            </a:pPr>
            <a:r>
              <a:rPr lang="de-DE" sz="1600" dirty="0">
                <a:effectLst/>
                <a:ea typeface="Calibri" panose="020F0502020204030204" pitchFamily="34" charset="0"/>
                <a:cs typeface="Arial" panose="020B0604020202020204" pitchFamily="34" charset="0"/>
              </a:rPr>
              <a:t>Bestattungen									       8.658</a:t>
            </a:r>
          </a:p>
          <a:p>
            <a:pPr>
              <a:lnSpc>
                <a:spcPct val="115000"/>
              </a:lnSpc>
              <a:spcAft>
                <a:spcPts val="1000"/>
              </a:spcAft>
            </a:pPr>
            <a:r>
              <a:rPr lang="de-DE" sz="1600" dirty="0">
                <a:effectLst/>
                <a:ea typeface="Calibri" panose="020F0502020204030204" pitchFamily="34" charset="0"/>
                <a:cs typeface="Arial" panose="020B0604020202020204" pitchFamily="34" charset="0"/>
              </a:rPr>
              <a:t>Kirchenaustritte									       7.434	( 1,10% )</a:t>
            </a:r>
          </a:p>
          <a:p>
            <a:pPr>
              <a:lnSpc>
                <a:spcPct val="115000"/>
              </a:lnSpc>
              <a:spcAft>
                <a:spcPts val="1000"/>
              </a:spcAft>
            </a:pPr>
            <a:r>
              <a:rPr lang="de-DE" sz="1600" dirty="0">
                <a:effectLst/>
                <a:ea typeface="Calibri" panose="020F0502020204030204" pitchFamily="34" charset="0"/>
                <a:cs typeface="Arial" panose="020B0604020202020204" pitchFamily="34" charset="0"/>
              </a:rPr>
              <a:t>Kircheneintritte									          487     ( 0,07% )</a:t>
            </a:r>
          </a:p>
          <a:p>
            <a:pPr>
              <a:lnSpc>
                <a:spcPct val="115000"/>
              </a:lnSpc>
              <a:spcAft>
                <a:spcPts val="1000"/>
              </a:spcAft>
            </a:pPr>
            <a:endParaRPr lang="de-DE" sz="1600" dirty="0">
              <a:effectLst/>
              <a:ea typeface="Calibri" panose="020F0502020204030204" pitchFamily="34" charset="0"/>
              <a:cs typeface="Arial" panose="020B0604020202020204" pitchFamily="34" charset="0"/>
            </a:endParaRPr>
          </a:p>
          <a:p>
            <a:pPr>
              <a:lnSpc>
                <a:spcPct val="115000"/>
              </a:lnSpc>
              <a:spcAft>
                <a:spcPts val="1000"/>
              </a:spcAft>
            </a:pPr>
            <a:r>
              <a:rPr lang="de-DE" sz="1000" dirty="0">
                <a:ea typeface="Calibri" panose="020F0502020204030204" pitchFamily="34" charset="0"/>
                <a:cs typeface="Arial" panose="020B0604020202020204" pitchFamily="34" charset="0"/>
              </a:rPr>
              <a:t>Quelle: Kirchliches Leben in Zahlen 2019, Landeskirchenamt EKM</a:t>
            </a:r>
            <a:endParaRPr lang="de-DE" sz="1000" dirty="0">
              <a:effectLst/>
              <a:ea typeface="Calibri" panose="020F0502020204030204" pitchFamily="34" charset="0"/>
              <a:cs typeface="Arial" panose="020B0604020202020204" pitchFamily="34" charset="0"/>
            </a:endParaRPr>
          </a:p>
        </p:txBody>
      </p:sp>
      <p:sp>
        <p:nvSpPr>
          <p:cNvPr id="6" name="Textfeld 5">
            <a:extLst>
              <a:ext uri="{FF2B5EF4-FFF2-40B4-BE49-F238E27FC236}">
                <a16:creationId xmlns:a16="http://schemas.microsoft.com/office/drawing/2014/main" id="{8310AA43-0699-4BE7-B20B-545AADCA3479}"/>
              </a:ext>
            </a:extLst>
          </p:cNvPr>
          <p:cNvSpPr txBox="1"/>
          <p:nvPr/>
        </p:nvSpPr>
        <p:spPr>
          <a:xfrm>
            <a:off x="2155371" y="835296"/>
            <a:ext cx="4572000" cy="392159"/>
          </a:xfrm>
          <a:prstGeom prst="rect">
            <a:avLst/>
          </a:prstGeom>
          <a:noFill/>
        </p:spPr>
        <p:txBody>
          <a:bodyPr wrap="square">
            <a:spAutoFit/>
          </a:bodyPr>
          <a:lstStyle/>
          <a:p>
            <a:pPr algn="ctr">
              <a:lnSpc>
                <a:spcPct val="115000"/>
              </a:lnSpc>
              <a:spcAft>
                <a:spcPts val="1000"/>
              </a:spcAft>
            </a:pPr>
            <a:r>
              <a:rPr lang="de-DE" sz="1800" b="1" dirty="0">
                <a:effectLst/>
                <a:ea typeface="Calibri" panose="020F0502020204030204" pitchFamily="34" charset="0"/>
                <a:cs typeface="Arial" panose="020B0604020202020204" pitchFamily="34" charset="0"/>
              </a:rPr>
              <a:t>Kirchliches Leben in Zahlen 2019</a:t>
            </a:r>
            <a:endParaRPr lang="de-DE" sz="1800" dirty="0">
              <a:effectLst/>
              <a:ea typeface="Calibri" panose="020F0502020204030204" pitchFamily="34" charset="0"/>
              <a:cs typeface="Arial" panose="020B0604020202020204" pitchFamily="34" charset="0"/>
            </a:endParaRPr>
          </a:p>
        </p:txBody>
      </p:sp>
      <p:sp>
        <p:nvSpPr>
          <p:cNvPr id="7" name="Foliennummernplatzhalter 6">
            <a:extLst>
              <a:ext uri="{FF2B5EF4-FFF2-40B4-BE49-F238E27FC236}">
                <a16:creationId xmlns:a16="http://schemas.microsoft.com/office/drawing/2014/main" id="{31C035B4-3744-4001-9955-E868ADEA780C}"/>
              </a:ext>
            </a:extLst>
          </p:cNvPr>
          <p:cNvSpPr>
            <a:spLocks noGrp="1"/>
          </p:cNvSpPr>
          <p:nvPr>
            <p:ph type="sldNum" sz="quarter" idx="12"/>
          </p:nvPr>
        </p:nvSpPr>
        <p:spPr/>
        <p:txBody>
          <a:bodyPr/>
          <a:lstStyle/>
          <a:p>
            <a:fld id="{D49547FB-FBF7-49E5-9F3C-8DF58E9D8AFD}" type="slidenum">
              <a:rPr lang="de-DE" smtClean="0"/>
              <a:t>12</a:t>
            </a:fld>
            <a:endParaRPr lang="de-DE" dirty="0"/>
          </a:p>
        </p:txBody>
      </p:sp>
    </p:spTree>
    <p:extLst>
      <p:ext uri="{BB962C8B-B14F-4D97-AF65-F5344CB8AC3E}">
        <p14:creationId xmlns:p14="http://schemas.microsoft.com/office/powerpoint/2010/main" val="58454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484F5-9E7F-4198-9939-DDD7E00DE0CE}"/>
              </a:ext>
            </a:extLst>
          </p:cNvPr>
          <p:cNvSpPr>
            <a:spLocks noGrp="1"/>
          </p:cNvSpPr>
          <p:nvPr>
            <p:ph type="title"/>
          </p:nvPr>
        </p:nvSpPr>
        <p:spPr>
          <a:xfrm>
            <a:off x="628650" y="365126"/>
            <a:ext cx="7886700" cy="468887"/>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000" b="1" u="sng" kern="1200" dirty="0">
                <a:solidFill>
                  <a:schemeClr val="tx1"/>
                </a:solidFill>
                <a:effectLst/>
                <a:latin typeface="+mn-lt"/>
              </a:rPr>
              <a:t>Mitgliederentwicklung EKM 1997 - 2019</a:t>
            </a:r>
            <a:endParaRPr lang="de-DE" b="1" dirty="0"/>
          </a:p>
        </p:txBody>
      </p:sp>
      <p:graphicFrame>
        <p:nvGraphicFramePr>
          <p:cNvPr id="4" name="Diagramm 3">
            <a:extLst>
              <a:ext uri="{FF2B5EF4-FFF2-40B4-BE49-F238E27FC236}">
                <a16:creationId xmlns:a16="http://schemas.microsoft.com/office/drawing/2014/main" id="{70790576-CB26-4AC0-A691-17FA10DADAC0}"/>
              </a:ext>
            </a:extLst>
          </p:cNvPr>
          <p:cNvGraphicFramePr/>
          <p:nvPr>
            <p:extLst>
              <p:ext uri="{D42A27DB-BD31-4B8C-83A1-F6EECF244321}">
                <p14:modId xmlns:p14="http://schemas.microsoft.com/office/powerpoint/2010/main" val="19201970"/>
              </p:ext>
            </p:extLst>
          </p:nvPr>
        </p:nvGraphicFramePr>
        <p:xfrm>
          <a:off x="628650" y="1002323"/>
          <a:ext cx="7631095" cy="42102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C8C4E574-B632-4B71-AD29-4CFC36580859}"/>
              </a:ext>
            </a:extLst>
          </p:cNvPr>
          <p:cNvSpPr txBox="1"/>
          <p:nvPr/>
        </p:nvSpPr>
        <p:spPr>
          <a:xfrm>
            <a:off x="628650" y="5256511"/>
            <a:ext cx="8370277" cy="1282402"/>
          </a:xfrm>
          <a:prstGeom prst="rect">
            <a:avLst/>
          </a:prstGeom>
          <a:noFill/>
        </p:spPr>
        <p:txBody>
          <a:bodyPr wrap="square">
            <a:spAutoFit/>
          </a:bodyPr>
          <a:lstStyle/>
          <a:p>
            <a:pPr>
              <a:lnSpc>
                <a:spcPct val="115000"/>
              </a:lnSpc>
              <a:spcAft>
                <a:spcPts val="1000"/>
              </a:spcAft>
            </a:pPr>
            <a:r>
              <a:rPr lang="de-DE" sz="1600" dirty="0">
                <a:effectLst/>
                <a:ea typeface="Calibri" panose="020F0502020204030204" pitchFamily="34" charset="0"/>
                <a:cs typeface="Arial" panose="020B0604020202020204" pitchFamily="34" charset="0"/>
              </a:rPr>
              <a:t>Rückgang in 22 Jahren um 448.900 Mitglieder  =  40 %</a:t>
            </a:r>
            <a:br>
              <a:rPr lang="de-DE" sz="1600" dirty="0">
                <a:effectLst/>
                <a:ea typeface="Calibri" panose="020F0502020204030204" pitchFamily="34" charset="0"/>
                <a:cs typeface="Arial" panose="020B0604020202020204" pitchFamily="34" charset="0"/>
              </a:rPr>
            </a:br>
            <a:r>
              <a:rPr lang="de-DE" sz="1600" dirty="0">
                <a:effectLst/>
                <a:ea typeface="Calibri" panose="020F0502020204030204" pitchFamily="34" charset="0"/>
                <a:cs typeface="Arial" panose="020B0604020202020204" pitchFamily="34" charset="0"/>
              </a:rPr>
              <a:t>Die EKM schrumpfte in diesem Zeitraum um rund 10.000 bis 20.000 Kirchenmitgliedern jährlich.</a:t>
            </a:r>
            <a:br>
              <a:rPr lang="de-DE" sz="1600" dirty="0">
                <a:effectLst/>
                <a:ea typeface="Calibri" panose="020F0502020204030204" pitchFamily="34" charset="0"/>
                <a:cs typeface="Arial" panose="020B0604020202020204" pitchFamily="34" charset="0"/>
              </a:rPr>
            </a:br>
            <a:r>
              <a:rPr lang="de-DE" sz="1600" dirty="0">
                <a:effectLst/>
                <a:ea typeface="Calibri" panose="020F0502020204030204" pitchFamily="34" charset="0"/>
                <a:cs typeface="Arial" panose="020B0604020202020204" pitchFamily="34" charset="0"/>
              </a:rPr>
              <a:t>Dieser Trend setzt sich gegenwärtig weiter fort. </a:t>
            </a:r>
          </a:p>
          <a:p>
            <a:pPr>
              <a:lnSpc>
                <a:spcPct val="115000"/>
              </a:lnSpc>
              <a:spcAft>
                <a:spcPts val="1000"/>
              </a:spcAft>
            </a:pPr>
            <a:r>
              <a:rPr lang="de-DE" sz="1000" dirty="0">
                <a:ea typeface="Calibri" panose="020F0502020204030204" pitchFamily="34" charset="0"/>
                <a:cs typeface="Arial" panose="020B0604020202020204" pitchFamily="34" charset="0"/>
              </a:rPr>
              <a:t>Quelle: Landeskirchenamt EKM</a:t>
            </a:r>
            <a:endParaRPr lang="de-DE" sz="1000" dirty="0">
              <a:effectLst/>
              <a:ea typeface="Calibri" panose="020F050202020403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16C8AE35-7F64-405F-A8CA-F75ACCE25844}"/>
              </a:ext>
            </a:extLst>
          </p:cNvPr>
          <p:cNvSpPr>
            <a:spLocks noGrp="1"/>
          </p:cNvSpPr>
          <p:nvPr>
            <p:ph type="sldNum" sz="quarter" idx="12"/>
          </p:nvPr>
        </p:nvSpPr>
        <p:spPr/>
        <p:txBody>
          <a:bodyPr/>
          <a:lstStyle/>
          <a:p>
            <a:fld id="{D49547FB-FBF7-49E5-9F3C-8DF58E9D8AFD}" type="slidenum">
              <a:rPr lang="de-DE" smtClean="0"/>
              <a:t>13</a:t>
            </a:fld>
            <a:endParaRPr lang="de-DE" dirty="0"/>
          </a:p>
        </p:txBody>
      </p:sp>
    </p:spTree>
    <p:extLst>
      <p:ext uri="{BB962C8B-B14F-4D97-AF65-F5344CB8AC3E}">
        <p14:creationId xmlns:p14="http://schemas.microsoft.com/office/powerpoint/2010/main" val="23404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1E82B-E50E-48F5-A614-5709EE898338}"/>
              </a:ext>
            </a:extLst>
          </p:cNvPr>
          <p:cNvSpPr>
            <a:spLocks noGrp="1"/>
          </p:cNvSpPr>
          <p:nvPr>
            <p:ph type="title"/>
          </p:nvPr>
        </p:nvSpPr>
        <p:spPr>
          <a:xfrm>
            <a:off x="557684" y="305937"/>
            <a:ext cx="8028632" cy="422031"/>
          </a:xfrm>
        </p:spPr>
        <p:txBody>
          <a:bodyPr>
            <a:normAutofit/>
          </a:bodyPr>
          <a:lstStyle/>
          <a:p>
            <a:pPr algn="ctr"/>
            <a:r>
              <a:rPr lang="de-DE" sz="2000" b="1" u="sng" dirty="0">
                <a:latin typeface="+mn-lt"/>
              </a:rPr>
              <a:t>11. Fazit</a:t>
            </a:r>
            <a:r>
              <a:rPr lang="de-DE" sz="2000" u="sng" dirty="0">
                <a:latin typeface="+mn-lt"/>
              </a:rPr>
              <a:t>: </a:t>
            </a:r>
            <a:r>
              <a:rPr lang="de-DE" sz="2000" b="1" u="sng" dirty="0">
                <a:latin typeface="+mn-lt"/>
              </a:rPr>
              <a:t>Lernerfahrungen aus der DDR-Kirchengeschichte für heu</a:t>
            </a:r>
            <a:r>
              <a:rPr lang="de-DE" sz="1800" b="1" u="sng" dirty="0">
                <a:latin typeface="+mn-lt"/>
              </a:rPr>
              <a:t>te</a:t>
            </a:r>
            <a:endParaRPr lang="de-DE" sz="1800" dirty="0">
              <a:latin typeface="+mn-lt"/>
            </a:endParaRPr>
          </a:p>
        </p:txBody>
      </p:sp>
      <p:sp>
        <p:nvSpPr>
          <p:cNvPr id="6" name="Textfeld 5">
            <a:extLst>
              <a:ext uri="{FF2B5EF4-FFF2-40B4-BE49-F238E27FC236}">
                <a16:creationId xmlns:a16="http://schemas.microsoft.com/office/drawing/2014/main" id="{5705A575-82DD-47E0-BF7B-05A2DA75CA0D}"/>
              </a:ext>
            </a:extLst>
          </p:cNvPr>
          <p:cNvSpPr txBox="1"/>
          <p:nvPr/>
        </p:nvSpPr>
        <p:spPr>
          <a:xfrm>
            <a:off x="389983" y="4462872"/>
            <a:ext cx="5175719" cy="710707"/>
          </a:xfrm>
          <a:prstGeom prst="rect">
            <a:avLst/>
          </a:prstGeom>
          <a:noFill/>
        </p:spPr>
        <p:txBody>
          <a:bodyPr wrap="square">
            <a:spAutoFit/>
          </a:bodyPr>
          <a:lstStyle/>
          <a:p>
            <a:pPr lvl="0">
              <a:lnSpc>
                <a:spcPct val="115000"/>
              </a:lnSpc>
              <a:spcAft>
                <a:spcPts val="1000"/>
              </a:spcAft>
            </a:pPr>
            <a:r>
              <a:rPr lang="de-DE" sz="1800" dirty="0">
                <a:effectLst/>
                <a:ea typeface="Calibri" panose="020F0502020204030204" pitchFamily="34" charset="0"/>
                <a:cs typeface="Arial" panose="020B0604020202020204" pitchFamily="34" charset="0"/>
              </a:rPr>
              <a:t>4.  aus </a:t>
            </a:r>
            <a:r>
              <a:rPr lang="de-DE" sz="1800" u="sng" dirty="0">
                <a:effectLst/>
                <a:ea typeface="Calibri" panose="020F0502020204030204" pitchFamily="34" charset="0"/>
                <a:cs typeface="Arial" panose="020B0604020202020204" pitchFamily="34" charset="0"/>
              </a:rPr>
              <a:t>guter kausaler Lebensbegleitung</a:t>
            </a:r>
            <a:r>
              <a:rPr lang="de-DE" sz="1800" dirty="0">
                <a:effectLst/>
                <a:ea typeface="Calibri" panose="020F0502020204030204" pitchFamily="34" charset="0"/>
                <a:cs typeface="Arial" panose="020B0604020202020204" pitchFamily="34" charset="0"/>
              </a:rPr>
              <a:t> </a:t>
            </a:r>
            <a:br>
              <a:rPr lang="de-DE" sz="1800" dirty="0">
                <a:effectLst/>
                <a:ea typeface="Calibri" panose="020F0502020204030204" pitchFamily="34" charset="0"/>
                <a:cs typeface="Arial" panose="020B0604020202020204" pitchFamily="34" charset="0"/>
              </a:rPr>
            </a:br>
            <a:r>
              <a:rPr lang="de-DE" sz="1800" dirty="0">
                <a:effectLst/>
                <a:ea typeface="Calibri" panose="020F0502020204030204" pitchFamily="34" charset="0"/>
                <a:cs typeface="Arial" panose="020B0604020202020204" pitchFamily="34" charset="0"/>
              </a:rPr>
              <a:t>     und Seelsorge  </a:t>
            </a:r>
            <a:r>
              <a:rPr lang="de-DE" sz="1600" dirty="0">
                <a:effectLst/>
                <a:ea typeface="Calibri" panose="020F0502020204030204" pitchFamily="34" charset="0"/>
                <a:cs typeface="Arial" panose="020B0604020202020204" pitchFamily="34" charset="0"/>
              </a:rPr>
              <a:t>(</a:t>
            </a:r>
            <a:r>
              <a:rPr lang="de-DE" sz="1600" dirty="0">
                <a:ea typeface="Calibri" panose="020F0502020204030204" pitchFamily="34" charset="0"/>
                <a:cs typeface="Arial" panose="020B0604020202020204" pitchFamily="34" charset="0"/>
              </a:rPr>
              <a:t>Diakonia – </a:t>
            </a:r>
            <a:r>
              <a:rPr lang="de-DE" sz="1600" i="1" dirty="0">
                <a:ea typeface="Calibri" panose="020F0502020204030204" pitchFamily="34" charset="0"/>
                <a:cs typeface="Arial" panose="020B0604020202020204" pitchFamily="34" charset="0"/>
              </a:rPr>
              <a:t>priesterliches Element </a:t>
            </a:r>
            <a:r>
              <a:rPr lang="de-DE" sz="1600" dirty="0">
                <a:ea typeface="Calibri" panose="020F0502020204030204" pitchFamily="34" charset="0"/>
                <a:cs typeface="Arial" panose="020B0604020202020204" pitchFamily="34" charset="0"/>
              </a:rPr>
              <a:t>) </a:t>
            </a:r>
            <a:endParaRPr lang="de-DE" sz="1600" dirty="0">
              <a:effectLst/>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8A072F8C-5D14-4240-AED7-5010C2288D8E}"/>
              </a:ext>
            </a:extLst>
          </p:cNvPr>
          <p:cNvSpPr txBox="1"/>
          <p:nvPr/>
        </p:nvSpPr>
        <p:spPr>
          <a:xfrm>
            <a:off x="389983" y="3569762"/>
            <a:ext cx="6442896" cy="710707"/>
          </a:xfrm>
          <a:prstGeom prst="rect">
            <a:avLst/>
          </a:prstGeom>
          <a:noFill/>
        </p:spPr>
        <p:txBody>
          <a:bodyPr wrap="square">
            <a:spAutoFit/>
          </a:bodyPr>
          <a:lstStyle/>
          <a:p>
            <a:pPr lvl="0">
              <a:lnSpc>
                <a:spcPct val="115000"/>
              </a:lnSpc>
              <a:spcAft>
                <a:spcPts val="1000"/>
              </a:spcAft>
            </a:pPr>
            <a:r>
              <a:rPr lang="de-DE" sz="1800" dirty="0">
                <a:effectLst/>
                <a:ea typeface="Calibri" panose="020F0502020204030204" pitchFamily="34" charset="0"/>
                <a:cs typeface="Arial" panose="020B0604020202020204" pitchFamily="34" charset="0"/>
              </a:rPr>
              <a:t>3.  aus lebendiger </a:t>
            </a:r>
            <a:r>
              <a:rPr lang="de-DE" sz="1800" u="sng" dirty="0">
                <a:effectLst/>
                <a:ea typeface="Calibri" panose="020F0502020204030204" pitchFamily="34" charset="0"/>
                <a:cs typeface="Arial" panose="020B0604020202020204" pitchFamily="34" charset="0"/>
              </a:rPr>
              <a:t>Gemeinschaft und gemeinsamen </a:t>
            </a:r>
            <a:br>
              <a:rPr lang="de-DE" sz="1800" u="sng" dirty="0">
                <a:effectLst/>
                <a:ea typeface="Calibri" panose="020F0502020204030204" pitchFamily="34" charset="0"/>
                <a:cs typeface="Arial" panose="020B0604020202020204" pitchFamily="34" charset="0"/>
              </a:rPr>
            </a:br>
            <a:r>
              <a:rPr lang="de-DE" sz="1800" dirty="0">
                <a:effectLst/>
                <a:ea typeface="Calibri" panose="020F0502020204030204" pitchFamily="34" charset="0"/>
                <a:cs typeface="Arial" panose="020B0604020202020204" pitchFamily="34" charset="0"/>
              </a:rPr>
              <a:t>     </a:t>
            </a:r>
            <a:r>
              <a:rPr lang="de-DE" sz="1800" u="sng" dirty="0">
                <a:effectLst/>
                <a:ea typeface="Calibri" panose="020F0502020204030204" pitchFamily="34" charset="0"/>
                <a:cs typeface="Arial" panose="020B0604020202020204" pitchFamily="34" charset="0"/>
              </a:rPr>
              <a:t>Engagement</a:t>
            </a:r>
            <a:r>
              <a:rPr lang="de-DE" sz="1800" dirty="0">
                <a:effectLst/>
                <a:ea typeface="Calibri" panose="020F0502020204030204" pitchFamily="34" charset="0"/>
                <a:cs typeface="Arial" panose="020B0604020202020204" pitchFamily="34" charset="0"/>
              </a:rPr>
              <a:t> der Christen  </a:t>
            </a:r>
            <a:r>
              <a:rPr lang="de-DE" sz="1600" dirty="0">
                <a:effectLst/>
                <a:ea typeface="Calibri" panose="020F0502020204030204" pitchFamily="34" charset="0"/>
                <a:cs typeface="Arial" panose="020B0604020202020204" pitchFamily="34" charset="0"/>
              </a:rPr>
              <a:t>(Koinonia)  </a:t>
            </a:r>
          </a:p>
        </p:txBody>
      </p:sp>
      <p:sp>
        <p:nvSpPr>
          <p:cNvPr id="10" name="Textfeld 9">
            <a:extLst>
              <a:ext uri="{FF2B5EF4-FFF2-40B4-BE49-F238E27FC236}">
                <a16:creationId xmlns:a16="http://schemas.microsoft.com/office/drawing/2014/main" id="{93F907B6-32DF-4B9F-9C66-6ABAE0A97A35}"/>
              </a:ext>
            </a:extLst>
          </p:cNvPr>
          <p:cNvSpPr txBox="1"/>
          <p:nvPr/>
        </p:nvSpPr>
        <p:spPr>
          <a:xfrm>
            <a:off x="393513" y="2666138"/>
            <a:ext cx="7888584" cy="710707"/>
          </a:xfrm>
          <a:prstGeom prst="rect">
            <a:avLst/>
          </a:prstGeom>
          <a:noFill/>
        </p:spPr>
        <p:txBody>
          <a:bodyPr wrap="square">
            <a:spAutoFit/>
          </a:bodyPr>
          <a:lstStyle/>
          <a:p>
            <a:pPr lvl="0">
              <a:lnSpc>
                <a:spcPct val="115000"/>
              </a:lnSpc>
              <a:spcAft>
                <a:spcPts val="1000"/>
              </a:spcAft>
            </a:pPr>
            <a:r>
              <a:rPr lang="de-DE" sz="1800" dirty="0">
                <a:effectLst/>
                <a:ea typeface="Calibri" panose="020F0502020204030204" pitchFamily="34" charset="0"/>
                <a:cs typeface="Arial" panose="020B0604020202020204" pitchFamily="34" charset="0"/>
              </a:rPr>
              <a:t>2.  aus einer </a:t>
            </a:r>
            <a:r>
              <a:rPr lang="de-DE" sz="1800" u="sng" dirty="0">
                <a:effectLst/>
                <a:ea typeface="Calibri" panose="020F0502020204030204" pitchFamily="34" charset="0"/>
                <a:cs typeface="Arial" panose="020B0604020202020204" pitchFamily="34" charset="0"/>
              </a:rPr>
              <a:t>aktuellen, auch politischen Botschaft </a:t>
            </a:r>
            <a:br>
              <a:rPr lang="de-DE" sz="1800" u="sng" dirty="0">
                <a:effectLst/>
                <a:ea typeface="Calibri" panose="020F0502020204030204" pitchFamily="34" charset="0"/>
                <a:cs typeface="Arial" panose="020B0604020202020204" pitchFamily="34" charset="0"/>
              </a:rPr>
            </a:br>
            <a:r>
              <a:rPr lang="de-DE" sz="1800" dirty="0">
                <a:effectLst/>
                <a:ea typeface="Calibri" panose="020F0502020204030204" pitchFamily="34" charset="0"/>
                <a:cs typeface="Arial" panose="020B0604020202020204" pitchFamily="34" charset="0"/>
              </a:rPr>
              <a:t>     </a:t>
            </a:r>
            <a:r>
              <a:rPr lang="de-DE" sz="1800" u="sng" dirty="0">
                <a:effectLst/>
                <a:ea typeface="Calibri" panose="020F0502020204030204" pitchFamily="34" charset="0"/>
                <a:cs typeface="Arial" panose="020B0604020202020204" pitchFamily="34" charset="0"/>
              </a:rPr>
              <a:t>für die Welt</a:t>
            </a:r>
            <a:r>
              <a:rPr lang="de-DE" sz="1800" dirty="0">
                <a:effectLst/>
                <a:ea typeface="Calibri" panose="020F0502020204030204" pitchFamily="34" charset="0"/>
                <a:cs typeface="Arial" panose="020B0604020202020204" pitchFamily="34" charset="0"/>
              </a:rPr>
              <a:t> (</a:t>
            </a:r>
            <a:r>
              <a:rPr lang="de-DE" sz="1600" dirty="0">
                <a:effectLst/>
                <a:ea typeface="Calibri" panose="020F0502020204030204" pitchFamily="34" charset="0"/>
                <a:cs typeface="Arial" panose="020B0604020202020204" pitchFamily="34" charset="0"/>
              </a:rPr>
              <a:t>Kerygma – </a:t>
            </a:r>
            <a:r>
              <a:rPr lang="de-DE" sz="1600" i="1" dirty="0">
                <a:effectLst/>
                <a:ea typeface="Calibri" panose="020F0502020204030204" pitchFamily="34" charset="0"/>
                <a:cs typeface="Arial" panose="020B0604020202020204" pitchFamily="34" charset="0"/>
              </a:rPr>
              <a:t>prophetisches Element</a:t>
            </a:r>
            <a:r>
              <a:rPr lang="de-DE" sz="1600" dirty="0">
                <a:effectLst/>
                <a:ea typeface="Calibri" panose="020F0502020204030204" pitchFamily="34" charset="0"/>
                <a:cs typeface="Arial" panose="020B0604020202020204" pitchFamily="34" charset="0"/>
              </a:rPr>
              <a:t>)</a:t>
            </a:r>
          </a:p>
        </p:txBody>
      </p:sp>
      <p:sp>
        <p:nvSpPr>
          <p:cNvPr id="12" name="Textfeld 11">
            <a:extLst>
              <a:ext uri="{FF2B5EF4-FFF2-40B4-BE49-F238E27FC236}">
                <a16:creationId xmlns:a16="http://schemas.microsoft.com/office/drawing/2014/main" id="{7A4A4644-D808-46EE-9AB5-62F77DC0EF80}"/>
              </a:ext>
            </a:extLst>
          </p:cNvPr>
          <p:cNvSpPr txBox="1"/>
          <p:nvPr/>
        </p:nvSpPr>
        <p:spPr>
          <a:xfrm>
            <a:off x="389983" y="1745025"/>
            <a:ext cx="8521630" cy="710707"/>
          </a:xfrm>
          <a:prstGeom prst="rect">
            <a:avLst/>
          </a:prstGeom>
          <a:noFill/>
        </p:spPr>
        <p:txBody>
          <a:bodyPr wrap="square">
            <a:spAutoFit/>
          </a:bodyPr>
          <a:lstStyle/>
          <a:p>
            <a:pPr lvl="0">
              <a:lnSpc>
                <a:spcPct val="115000"/>
              </a:lnSpc>
              <a:spcAft>
                <a:spcPts val="1000"/>
              </a:spcAft>
            </a:pPr>
            <a:r>
              <a:rPr lang="de-DE" sz="1800" dirty="0">
                <a:effectLst/>
                <a:ea typeface="Calibri" panose="020F0502020204030204" pitchFamily="34" charset="0"/>
                <a:cs typeface="Arial" panose="020B0604020202020204" pitchFamily="34" charset="0"/>
              </a:rPr>
              <a:t>1.  aus </a:t>
            </a:r>
            <a:r>
              <a:rPr lang="de-DE" sz="1800" u="sng" dirty="0">
                <a:effectLst/>
                <a:ea typeface="Calibri" panose="020F0502020204030204" pitchFamily="34" charset="0"/>
                <a:cs typeface="Arial" panose="020B0604020202020204" pitchFamily="34" charset="0"/>
              </a:rPr>
              <a:t>überzeugender zeitgemäßer Transformation der biblischen Botschaft </a:t>
            </a:r>
            <a:r>
              <a:rPr lang="de-DE" sz="1800" dirty="0">
                <a:effectLst/>
                <a:ea typeface="Calibri" panose="020F0502020204030204" pitchFamily="34" charset="0"/>
                <a:cs typeface="Arial" panose="020B0604020202020204" pitchFamily="34" charset="0"/>
              </a:rPr>
              <a:t>in die</a:t>
            </a:r>
            <a:br>
              <a:rPr lang="de-DE" sz="1800" dirty="0">
                <a:effectLst/>
                <a:ea typeface="Calibri" panose="020F0502020204030204" pitchFamily="34" charset="0"/>
                <a:cs typeface="Arial" panose="020B0604020202020204" pitchFamily="34" charset="0"/>
              </a:rPr>
            </a:br>
            <a:r>
              <a:rPr lang="de-DE" sz="1800" dirty="0">
                <a:effectLst/>
                <a:ea typeface="Calibri" panose="020F0502020204030204" pitchFamily="34" charset="0"/>
                <a:cs typeface="Arial" panose="020B0604020202020204" pitchFamily="34" charset="0"/>
              </a:rPr>
              <a:t>     heutigen Weltvorstellungen und Sprache hinein </a:t>
            </a:r>
            <a:r>
              <a:rPr lang="de-DE" sz="1600" dirty="0">
                <a:effectLst/>
                <a:ea typeface="Calibri" panose="020F0502020204030204" pitchFamily="34" charset="0"/>
                <a:cs typeface="Arial" panose="020B0604020202020204" pitchFamily="34" charset="0"/>
              </a:rPr>
              <a:t>(Kerygma) </a:t>
            </a:r>
          </a:p>
        </p:txBody>
      </p:sp>
      <p:pic>
        <p:nvPicPr>
          <p:cNvPr id="4" name="Grafik 3">
            <a:extLst>
              <a:ext uri="{FF2B5EF4-FFF2-40B4-BE49-F238E27FC236}">
                <a16:creationId xmlns:a16="http://schemas.microsoft.com/office/drawing/2014/main" id="{BF17D9CF-9BD0-4246-9F30-09925621F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118" y="2932732"/>
            <a:ext cx="2924165" cy="3532011"/>
          </a:xfrm>
          <a:prstGeom prst="rect">
            <a:avLst/>
          </a:prstGeom>
          <a:ln>
            <a:solidFill>
              <a:schemeClr val="accent1"/>
            </a:solidFill>
          </a:ln>
        </p:spPr>
      </p:pic>
      <p:sp>
        <p:nvSpPr>
          <p:cNvPr id="9" name="Foliennummernplatzhalter 8">
            <a:extLst>
              <a:ext uri="{FF2B5EF4-FFF2-40B4-BE49-F238E27FC236}">
                <a16:creationId xmlns:a16="http://schemas.microsoft.com/office/drawing/2014/main" id="{494ABF22-6167-4B2F-849A-53CCA290A41E}"/>
              </a:ext>
            </a:extLst>
          </p:cNvPr>
          <p:cNvSpPr>
            <a:spLocks noGrp="1"/>
          </p:cNvSpPr>
          <p:nvPr>
            <p:ph type="sldNum" sz="quarter" idx="12"/>
          </p:nvPr>
        </p:nvSpPr>
        <p:spPr/>
        <p:txBody>
          <a:bodyPr/>
          <a:lstStyle/>
          <a:p>
            <a:fld id="{D49547FB-FBF7-49E5-9F3C-8DF58E9D8AFD}" type="slidenum">
              <a:rPr lang="de-DE" smtClean="0"/>
              <a:t>14</a:t>
            </a:fld>
            <a:endParaRPr lang="de-DE" dirty="0"/>
          </a:p>
        </p:txBody>
      </p:sp>
      <p:sp>
        <p:nvSpPr>
          <p:cNvPr id="14" name="Textfeld 13">
            <a:extLst>
              <a:ext uri="{FF2B5EF4-FFF2-40B4-BE49-F238E27FC236}">
                <a16:creationId xmlns:a16="http://schemas.microsoft.com/office/drawing/2014/main" id="{0C7D50CC-4712-4D89-A18E-AF7A733B3095}"/>
              </a:ext>
            </a:extLst>
          </p:cNvPr>
          <p:cNvSpPr txBox="1"/>
          <p:nvPr/>
        </p:nvSpPr>
        <p:spPr>
          <a:xfrm>
            <a:off x="389983" y="865569"/>
            <a:ext cx="8028632" cy="71070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Kirche lebt in nach-volkskirchlicher Minderheits- und Diasporasituation aus vier Kräften:</a:t>
            </a:r>
          </a:p>
        </p:txBody>
      </p:sp>
      <p:sp>
        <p:nvSpPr>
          <p:cNvPr id="17" name="Textfeld 16">
            <a:extLst>
              <a:ext uri="{FF2B5EF4-FFF2-40B4-BE49-F238E27FC236}">
                <a16:creationId xmlns:a16="http://schemas.microsoft.com/office/drawing/2014/main" id="{152ABD02-299D-4D82-98F3-39F160AB1E56}"/>
              </a:ext>
            </a:extLst>
          </p:cNvPr>
          <p:cNvSpPr txBox="1"/>
          <p:nvPr/>
        </p:nvSpPr>
        <p:spPr>
          <a:xfrm>
            <a:off x="298462" y="5623099"/>
            <a:ext cx="5267240" cy="369332"/>
          </a:xfrm>
          <a:prstGeom prst="rect">
            <a:avLst/>
          </a:prstGeom>
          <a:noFill/>
        </p:spPr>
        <p:txBody>
          <a:bodyPr wrap="square" rtlCol="0">
            <a:spAutoFit/>
          </a:bodyPr>
          <a:lstStyle/>
          <a:p>
            <a:pPr algn="ctr"/>
            <a:r>
              <a:rPr lang="de-DE" i="1" dirty="0"/>
              <a:t>Inwiefern gilt das auch für die westdeutschen Kirchen?</a:t>
            </a:r>
          </a:p>
        </p:txBody>
      </p:sp>
    </p:spTree>
    <p:extLst>
      <p:ext uri="{BB962C8B-B14F-4D97-AF65-F5344CB8AC3E}">
        <p14:creationId xmlns:p14="http://schemas.microsoft.com/office/powerpoint/2010/main" val="38997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9CD12792-7D6E-4B0C-B828-0CC5D27D2964}"/>
              </a:ext>
            </a:extLst>
          </p:cNvPr>
          <p:cNvSpPr>
            <a:spLocks noGrp="1"/>
          </p:cNvSpPr>
          <p:nvPr>
            <p:ph type="title"/>
          </p:nvPr>
        </p:nvSpPr>
        <p:spPr>
          <a:xfrm>
            <a:off x="468313" y="260350"/>
            <a:ext cx="8229600" cy="504825"/>
          </a:xfrm>
        </p:spPr>
        <p:txBody>
          <a:bodyPr/>
          <a:lstStyle/>
          <a:p>
            <a:pPr eaLnBrk="1" hangingPunct="1"/>
            <a:r>
              <a:rPr lang="de-DE" altLang="de-DE" sz="1800" b="1" u="sng" dirty="0"/>
              <a:t>Werner Krusche: „Missio Dei“ – Grundlage</a:t>
            </a:r>
            <a:r>
              <a:rPr lang="de-DE" altLang="de-DE" sz="1800" b="1" u="sng" baseline="0" dirty="0"/>
              <a:t> </a:t>
            </a:r>
            <a:r>
              <a:rPr lang="de-DE" altLang="de-DE" sz="1800" b="1" u="sng" dirty="0"/>
              <a:t>eines neuen Kirchenbewusstseins</a:t>
            </a:r>
            <a:endParaRPr lang="de-DE" altLang="de-DE" dirty="0"/>
          </a:p>
        </p:txBody>
      </p:sp>
      <p:sp>
        <p:nvSpPr>
          <p:cNvPr id="8195" name="Foliennummernplatzhalter 3">
            <a:extLst>
              <a:ext uri="{FF2B5EF4-FFF2-40B4-BE49-F238E27FC236}">
                <a16:creationId xmlns:a16="http://schemas.microsoft.com/office/drawing/2014/main" id="{AD540C62-305D-4B85-9ED7-683B131DFA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696791-B2CA-4CA9-A55F-FD2A26366DDA}" type="slidenum">
              <a:rPr kumimoji="0" lang="de-DE" altLang="de-DE"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mn-cs"/>
            </a:endParaRPr>
          </a:p>
        </p:txBody>
      </p:sp>
      <p:pic>
        <p:nvPicPr>
          <p:cNvPr id="5" name="Picture 5" descr="C:\Users\Winkelmann\Documents\Daten\Winkelmann-Bilder\Pol-Foto\Wende 89b\220px-Bundesarchiv_Bild_183-Z0922-312,_Bischof_D._Dr._Werner_Krusche[1].jpg">
            <a:extLst>
              <a:ext uri="{FF2B5EF4-FFF2-40B4-BE49-F238E27FC236}">
                <a16:creationId xmlns:a16="http://schemas.microsoft.com/office/drawing/2014/main" id="{FA2D8BF7-63C9-4B3B-B7B8-1D9FE9B89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75"/>
            <a:ext cx="2520950" cy="3532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7" name="Rechteck 5">
            <a:extLst>
              <a:ext uri="{FF2B5EF4-FFF2-40B4-BE49-F238E27FC236}">
                <a16:creationId xmlns:a16="http://schemas.microsoft.com/office/drawing/2014/main" id="{9EA39F54-6159-4D07-8C37-F48E5CB73B02}"/>
              </a:ext>
            </a:extLst>
          </p:cNvPr>
          <p:cNvSpPr>
            <a:spLocks noChangeArrowheads="1"/>
          </p:cNvSpPr>
          <p:nvPr/>
        </p:nvSpPr>
        <p:spPr bwMode="auto">
          <a:xfrm>
            <a:off x="3067050" y="743349"/>
            <a:ext cx="4750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prstClr val="black"/>
                </a:solidFill>
                <a:latin typeface="Times New Roman" panose="02020603050405020304" pitchFamily="18" charset="0"/>
              </a:rPr>
              <a:t>Bischof der Kirchenprovinz Sachsen 1968 - 1983</a:t>
            </a:r>
            <a:endParaRPr kumimoji="0" lang="de-DE" altLang="de-DE" sz="18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Text Box 4">
            <a:extLst>
              <a:ext uri="{FF2B5EF4-FFF2-40B4-BE49-F238E27FC236}">
                <a16:creationId xmlns:a16="http://schemas.microsoft.com/office/drawing/2014/main" id="{1B23E8A3-52D1-44E3-AB5C-95C91E9740EF}"/>
              </a:ext>
            </a:extLst>
          </p:cNvPr>
          <p:cNvSpPr txBox="1">
            <a:spLocks noChangeArrowheads="1"/>
          </p:cNvSpPr>
          <p:nvPr/>
        </p:nvSpPr>
        <p:spPr bwMode="auto">
          <a:xfrm>
            <a:off x="3067050" y="1376955"/>
            <a:ext cx="5545138" cy="46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„Das Ziel der Mission Gottes ist nicht die weltumspannende Kirche, sondern der weltumspannenden Schalom, das heile und erfüllte menschliche Miteinander in einer versöhnten Gemeinschaft, die endgültige Zusammenführung aller Dinge in Christus (Eph. 1, 9f.) und damit die Verwirklichung des Schöpfungssinnes der Welt. </a:t>
            </a:r>
            <a:br>
              <a:rPr kumimoji="0" lang="de-DE" altLang="de-D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de-DE" altLang="de-D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Die Kirche-in-Mission dient der missio Dei, indem sie an der Errichtung des Schalom mitarbeitet, ohne dass der Gedanke an eine Vergrößerung ihres Einflusses oder ihrer Mitgliedschaft dabei eine Rolle spielen dürfte. Mission ist nicht gleich Missionierung.“</a:t>
            </a:r>
            <a:endParaRPr kumimoji="0" lang="de-DE" altLang="de-DE"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de-DE" altLang="de-D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Eine Kirche, die zuerst ihre Selbsterhaltung sucht, wird untergehen; eine Kirche,  die sich in der Nachfolge aufs Spiel setzt, wird leben.“</a:t>
            </a:r>
            <a:r>
              <a:rPr kumimoji="0" lang="de-DE" altLang="de-DE"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de-DE" altLang="de-DE"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Textfeld 1">
            <a:extLst>
              <a:ext uri="{FF2B5EF4-FFF2-40B4-BE49-F238E27FC236}">
                <a16:creationId xmlns:a16="http://schemas.microsoft.com/office/drawing/2014/main" id="{C170B14E-EADA-47DF-9BB0-FB14EDD06678}"/>
              </a:ext>
            </a:extLst>
          </p:cNvPr>
          <p:cNvSpPr txBox="1"/>
          <p:nvPr/>
        </p:nvSpPr>
        <p:spPr>
          <a:xfrm>
            <a:off x="2226774" y="6142506"/>
            <a:ext cx="7474299" cy="246221"/>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1000" i="0" u="none" strike="noStrike" kern="1200" cap="none" spc="0" normalizeH="0" baseline="0" noProof="0" dirty="0">
                <a:ln>
                  <a:noFill/>
                </a:ln>
                <a:solidFill>
                  <a:prstClr val="black"/>
                </a:solidFill>
                <a:effectLst/>
                <a:uLnTx/>
                <a:uFillTx/>
                <a:latin typeface="+mn-lt"/>
                <a:ea typeface="+mn-ea"/>
                <a:cs typeface="+mn-cs"/>
              </a:rPr>
              <a:t>Quelle: Werner Krusche: Schritte und Markierungen. Ausätze und Vortrage zum Weg der Kirche, S. 151 u.a.</a:t>
            </a:r>
          </a:p>
        </p:txBody>
      </p:sp>
    </p:spTree>
    <p:extLst>
      <p:ext uri="{BB962C8B-B14F-4D97-AF65-F5344CB8AC3E}">
        <p14:creationId xmlns:p14="http://schemas.microsoft.com/office/powerpoint/2010/main" val="3418990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1">
            <a:extLst>
              <a:ext uri="{FF2B5EF4-FFF2-40B4-BE49-F238E27FC236}">
                <a16:creationId xmlns:a16="http://schemas.microsoft.com/office/drawing/2014/main" id="{7D398A13-0FC9-4CCD-B306-92B2F2798B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2698C-B5F8-4C42-ABC7-2270BDA10812}" type="slidenum">
              <a:rPr kumimoji="0" lang="de-DE" altLang="de-DE"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mn-cs"/>
            </a:endParaRPr>
          </a:p>
        </p:txBody>
      </p:sp>
      <p:sp>
        <p:nvSpPr>
          <p:cNvPr id="6147" name="Titel 2">
            <a:extLst>
              <a:ext uri="{FF2B5EF4-FFF2-40B4-BE49-F238E27FC236}">
                <a16:creationId xmlns:a16="http://schemas.microsoft.com/office/drawing/2014/main" id="{AD51DDC4-3A45-4941-8DC9-DDFDE3DD8F6A}"/>
              </a:ext>
            </a:extLst>
          </p:cNvPr>
          <p:cNvSpPr>
            <a:spLocks noGrp="1"/>
          </p:cNvSpPr>
          <p:nvPr>
            <p:ph type="title" idx="4294967295"/>
          </p:nvPr>
        </p:nvSpPr>
        <p:spPr>
          <a:xfrm>
            <a:off x="442127" y="449191"/>
            <a:ext cx="7387335" cy="346075"/>
          </a:xfrm>
        </p:spPr>
        <p:txBody>
          <a:bodyPr>
            <a:noAutofit/>
          </a:bodyPr>
          <a:lstStyle/>
          <a:p>
            <a:pPr algn="l" eaLnBrk="1" hangingPunct="1"/>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br>
              <a:rPr lang="de-DE" altLang="de-DE" sz="1800" b="1" dirty="0">
                <a:latin typeface="+mn-lt"/>
              </a:rPr>
            </a:br>
            <a:endParaRPr lang="de-DE" altLang="de-DE" sz="1800" b="1" dirty="0">
              <a:latin typeface="+mn-lt"/>
            </a:endParaRPr>
          </a:p>
        </p:txBody>
      </p:sp>
      <p:sp>
        <p:nvSpPr>
          <p:cNvPr id="9" name="Rechteck 8">
            <a:extLst>
              <a:ext uri="{FF2B5EF4-FFF2-40B4-BE49-F238E27FC236}">
                <a16:creationId xmlns:a16="http://schemas.microsoft.com/office/drawing/2014/main" id="{9355B5C6-5FB9-4991-898A-CA4D58424BE9}"/>
              </a:ext>
            </a:extLst>
          </p:cNvPr>
          <p:cNvSpPr>
            <a:spLocks noChangeArrowheads="1"/>
          </p:cNvSpPr>
          <p:nvPr/>
        </p:nvSpPr>
        <p:spPr bwMode="auto">
          <a:xfrm>
            <a:off x="281354" y="795266"/>
            <a:ext cx="874517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None/>
              <a:tabLst/>
              <a:defRPr/>
            </a:pPr>
            <a:r>
              <a:rPr kumimoji="0" lang="de-DE" altLang="de-DE" sz="1800" b="1" i="0" u="sng" strike="noStrike" kern="1200" cap="none" spc="0" normalizeH="0" baseline="0" noProof="0" dirty="0">
                <a:ln>
                  <a:noFill/>
                </a:ln>
                <a:solidFill>
                  <a:prstClr val="black"/>
                </a:solidFill>
                <a:effectLst/>
                <a:uLnTx/>
                <a:uFillTx/>
                <a:latin typeface="+mn-lt"/>
                <a:ea typeface="+mn-ea"/>
                <a:cs typeface="+mn-cs"/>
              </a:rPr>
              <a:t>Literaturhinweise: </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Krusche,</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Werner: Schritte und Markierungen. Ausätze und Vortrage zum Weg der Kirche; 1972</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Falcke</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Heino: Mit Gott Schritte halten, Reden und Aufsätze eines Theologen in der DDR </a:t>
            </a:r>
            <a:br>
              <a:rPr kumimoji="0" lang="de-DE" altLang="de-DE" sz="1600" b="0" i="0" u="none" strike="noStrike" kern="1200" cap="none" spc="0" normalizeH="0" baseline="0" noProof="0" dirty="0">
                <a:ln>
                  <a:noFill/>
                </a:ln>
                <a:solidFill>
                  <a:prstClr val="black"/>
                </a:solidFill>
                <a:effectLst/>
                <a:uLnTx/>
                <a:uFillTx/>
                <a:latin typeface="+mn-lt"/>
                <a:ea typeface="+mn-ea"/>
                <a:cs typeface="+mn-cs"/>
              </a:rPr>
            </a:br>
            <a:r>
              <a:rPr kumimoji="0" lang="de-DE" altLang="de-DE" sz="1600" b="0" i="0" u="none" strike="noStrike" kern="1200" cap="none" spc="0" normalizeH="0" baseline="0" noProof="0" dirty="0">
                <a:ln>
                  <a:noFill/>
                </a:ln>
                <a:solidFill>
                  <a:prstClr val="black"/>
                </a:solidFill>
                <a:effectLst/>
                <a:uLnTx/>
                <a:uFillTx/>
                <a:latin typeface="+mn-lt"/>
                <a:ea typeface="+mn-ea"/>
                <a:cs typeface="+mn-cs"/>
              </a:rPr>
              <a:t>aus zwanzig Jahren; 1986 </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Falcke</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Heino: Wo bleibt die Freiheit? Christ sein in Zeiten der Wende, 2009;</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Weizsäcker</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Carl Friedrich von: Die Zeit drängt. Eine Weltversammlung der Christen für Gerechtigkeit, Frieden und die Bewahrung der Schöpfung; 1986</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Dokumentation Ökumenische Versammlung </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für Gerechtigkeit, Frieden und Bewahrung der Schöpfung. Dresden, Magdeburg, Dresden. Herausgegeben vom Kirchenamt der EKD</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Schmitthenner</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Ulrich: Übereinstimmung und Anregung. Studienbuch für Gerechtigkeit, Frieden und Bewahrung der Schöpfung.  Studienhaus IIS Frankfurt 1993</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Neubert</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Ehrhart; Auerbach, Thomas: „Es kann anders werden.“ Opposition und Widerstand </a:t>
            </a:r>
            <a:br>
              <a:rPr kumimoji="0" lang="de-DE" altLang="de-DE" sz="1600" b="0" i="0" u="none" strike="noStrike" kern="1200" cap="none" spc="0" normalizeH="0" baseline="0" noProof="0" dirty="0">
                <a:ln>
                  <a:noFill/>
                </a:ln>
                <a:solidFill>
                  <a:prstClr val="black"/>
                </a:solidFill>
                <a:effectLst/>
                <a:uLnTx/>
                <a:uFillTx/>
                <a:latin typeface="+mn-lt"/>
                <a:ea typeface="+mn-ea"/>
                <a:cs typeface="+mn-cs"/>
              </a:rPr>
            </a:br>
            <a:r>
              <a:rPr kumimoji="0" lang="de-DE" altLang="de-DE" sz="1600" b="0" i="0" u="none" strike="noStrike" kern="1200" cap="none" spc="0" normalizeH="0" baseline="0" noProof="0" dirty="0">
                <a:ln>
                  <a:noFill/>
                </a:ln>
                <a:solidFill>
                  <a:prstClr val="black"/>
                </a:solidFill>
                <a:effectLst/>
                <a:uLnTx/>
                <a:uFillTx/>
                <a:latin typeface="+mn-lt"/>
                <a:ea typeface="+mn-ea"/>
                <a:cs typeface="+mn-cs"/>
              </a:rPr>
              <a:t>in Thüringen 1945-1990; 2005</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Winkelmann</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Bernd: „Damit neue Werde die Gestalt dieser Erde“.  Politische Spiritualität im Umbruch unserer Zeit; 1997</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DE" altLang="de-DE" sz="1600" b="1" i="0" u="none" strike="noStrike" kern="1200" cap="none" spc="0" normalizeH="0" baseline="0" noProof="0" dirty="0">
                <a:ln>
                  <a:noFill/>
                </a:ln>
                <a:solidFill>
                  <a:prstClr val="black"/>
                </a:solidFill>
                <a:effectLst/>
                <a:uLnTx/>
                <a:uFillTx/>
                <a:latin typeface="+mn-lt"/>
                <a:ea typeface="+mn-ea"/>
                <a:cs typeface="+mn-cs"/>
              </a:rPr>
              <a:t>Winkelmann</a:t>
            </a:r>
            <a:r>
              <a:rPr kumimoji="0" lang="de-DE" altLang="de-DE" sz="1600" b="0" i="0" u="none" strike="noStrike" kern="1200" cap="none" spc="0" normalizeH="0" baseline="0" noProof="0" dirty="0">
                <a:ln>
                  <a:noFill/>
                </a:ln>
                <a:solidFill>
                  <a:prstClr val="black"/>
                </a:solidFill>
                <a:effectLst/>
                <a:uLnTx/>
                <a:uFillTx/>
                <a:latin typeface="+mn-lt"/>
                <a:ea typeface="+mn-ea"/>
                <a:cs typeface="+mn-cs"/>
              </a:rPr>
              <a:t>, Bernd: Die Friedliche Revolution 1989/90. Das Wirken christlicher Basisgruppen; 2009</a:t>
            </a:r>
          </a:p>
        </p:txBody>
      </p:sp>
    </p:spTree>
    <p:extLst>
      <p:ext uri="{BB962C8B-B14F-4D97-AF65-F5344CB8AC3E}">
        <p14:creationId xmlns:p14="http://schemas.microsoft.com/office/powerpoint/2010/main" val="422204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E10E4A-7345-4BC1-A294-CC61B01D42F4}"/>
              </a:ext>
            </a:extLst>
          </p:cNvPr>
          <p:cNvSpPr>
            <a:spLocks noGrp="1"/>
          </p:cNvSpPr>
          <p:nvPr>
            <p:ph type="sldNum" sz="quarter" idx="12"/>
          </p:nvPr>
        </p:nvSpPr>
        <p:spPr/>
        <p:txBody>
          <a:bodyPr/>
          <a:lstStyle/>
          <a:p>
            <a:pPr>
              <a:defRPr/>
            </a:pPr>
            <a:fld id="{AEDF0F2F-ACCB-4435-84AD-39A32E509E80}" type="slidenum">
              <a:rPr lang="de-DE" altLang="de-DE" smtClean="0"/>
              <a:pPr>
                <a:defRPr/>
              </a:pPr>
              <a:t>17</a:t>
            </a:fld>
            <a:endParaRPr lang="de-DE" altLang="de-DE" dirty="0"/>
          </a:p>
        </p:txBody>
      </p:sp>
      <p:sp>
        <p:nvSpPr>
          <p:cNvPr id="4" name="Textfeld 3">
            <a:extLst>
              <a:ext uri="{FF2B5EF4-FFF2-40B4-BE49-F238E27FC236}">
                <a16:creationId xmlns:a16="http://schemas.microsoft.com/office/drawing/2014/main" id="{B2EA6210-F934-421C-BB55-D205D063C1F8}"/>
              </a:ext>
            </a:extLst>
          </p:cNvPr>
          <p:cNvSpPr txBox="1"/>
          <p:nvPr/>
        </p:nvSpPr>
        <p:spPr>
          <a:xfrm>
            <a:off x="482321" y="1172767"/>
            <a:ext cx="7998488" cy="923330"/>
          </a:xfrm>
          <a:prstGeom prst="rect">
            <a:avLst/>
          </a:prstGeom>
          <a:noFill/>
        </p:spPr>
        <p:txBody>
          <a:bodyPr wrap="square">
            <a:spAutoFit/>
          </a:bodyPr>
          <a:lstStyle/>
          <a:p>
            <a:pPr algn="ctr" eaLnBrk="1" hangingPunct="1">
              <a:spcBef>
                <a:spcPct val="50000"/>
              </a:spcBef>
              <a:buFontTx/>
              <a:buNone/>
            </a:pPr>
            <a:r>
              <a:rPr lang="de-DE" altLang="de-DE" sz="1800" b="1" i="1" dirty="0">
                <a:latin typeface="Times New Roman" panose="02020603050405020304" pitchFamily="18" charset="0"/>
              </a:rPr>
              <a:t>Aufbruchs- und Wendebewegungen in den Kirchen </a:t>
            </a:r>
            <a:br>
              <a:rPr lang="de-DE" altLang="de-DE" sz="1800" b="1" i="1" dirty="0">
                <a:latin typeface="Times New Roman" panose="02020603050405020304" pitchFamily="18" charset="0"/>
              </a:rPr>
            </a:br>
            <a:r>
              <a:rPr lang="de-DE" altLang="de-DE" sz="1800" b="1" i="1" dirty="0">
                <a:latin typeface="Times New Roman" panose="02020603050405020304" pitchFamily="18" charset="0"/>
              </a:rPr>
              <a:t>und Basisgruppen der DDR, die Friedliche Revolution 1989</a:t>
            </a:r>
            <a:br>
              <a:rPr lang="de-DE" altLang="de-DE" sz="1800" b="1" i="1" dirty="0">
                <a:latin typeface="Times New Roman" panose="02020603050405020304" pitchFamily="18" charset="0"/>
              </a:rPr>
            </a:br>
            <a:r>
              <a:rPr lang="de-DE" altLang="de-DE" sz="1800" b="1" i="1" dirty="0">
                <a:latin typeface="Times New Roman" panose="02020603050405020304" pitchFamily="18" charset="0"/>
              </a:rPr>
              <a:t> – Lernerfahrungen für heute</a:t>
            </a:r>
          </a:p>
        </p:txBody>
      </p:sp>
      <p:sp>
        <p:nvSpPr>
          <p:cNvPr id="5" name="Titel 4">
            <a:extLst>
              <a:ext uri="{FF2B5EF4-FFF2-40B4-BE49-F238E27FC236}">
                <a16:creationId xmlns:a16="http://schemas.microsoft.com/office/drawing/2014/main" id="{E02E4977-355C-4735-98F9-4797023B6E74}"/>
              </a:ext>
            </a:extLst>
          </p:cNvPr>
          <p:cNvSpPr>
            <a:spLocks noGrp="1"/>
          </p:cNvSpPr>
          <p:nvPr>
            <p:ph type="title" idx="4294967295"/>
          </p:nvPr>
        </p:nvSpPr>
        <p:spPr>
          <a:xfrm>
            <a:off x="251209" y="390656"/>
            <a:ext cx="8229600" cy="463454"/>
          </a:xfrm>
        </p:spPr>
        <p:txBody>
          <a:bodyPr/>
          <a:lstStyle/>
          <a:p>
            <a:pPr algn="l"/>
            <a:r>
              <a:rPr lang="de-DE" sz="1600" u="sng" dirty="0"/>
              <a:t>Ausführlicher Vortrag um Thema</a:t>
            </a:r>
            <a:r>
              <a:rPr lang="de-DE" sz="1600" dirty="0"/>
              <a:t>:</a:t>
            </a:r>
          </a:p>
        </p:txBody>
      </p:sp>
      <p:sp>
        <p:nvSpPr>
          <p:cNvPr id="6" name="Textfeld 5">
            <a:extLst>
              <a:ext uri="{FF2B5EF4-FFF2-40B4-BE49-F238E27FC236}">
                <a16:creationId xmlns:a16="http://schemas.microsoft.com/office/drawing/2014/main" id="{20ED7275-ABF2-45A1-9921-9A1150FC86B6}"/>
              </a:ext>
            </a:extLst>
          </p:cNvPr>
          <p:cNvSpPr txBox="1"/>
          <p:nvPr/>
        </p:nvSpPr>
        <p:spPr>
          <a:xfrm>
            <a:off x="306475" y="2691849"/>
            <a:ext cx="8350180" cy="584775"/>
          </a:xfrm>
          <a:prstGeom prst="rect">
            <a:avLst/>
          </a:prstGeom>
          <a:noFill/>
        </p:spPr>
        <p:txBody>
          <a:bodyPr wrap="square" rtlCol="0">
            <a:spAutoFit/>
          </a:bodyPr>
          <a:lstStyle/>
          <a:p>
            <a:pPr algn="ctr"/>
            <a:r>
              <a:rPr lang="de-DE" sz="1600" dirty="0"/>
              <a:t>Bernd Winkelmann am 9. und 10. Juni 2019 Klausurtagung Pfarrkonvent München</a:t>
            </a:r>
            <a:br>
              <a:rPr lang="de-DE" sz="1600" dirty="0"/>
            </a:br>
            <a:r>
              <a:rPr lang="de-DE" sz="1600" dirty="0"/>
              <a:t>Workshop mit Vortrag als Power-Point-Show</a:t>
            </a:r>
          </a:p>
        </p:txBody>
      </p:sp>
      <p:sp>
        <p:nvSpPr>
          <p:cNvPr id="7" name="Textfeld 6">
            <a:extLst>
              <a:ext uri="{FF2B5EF4-FFF2-40B4-BE49-F238E27FC236}">
                <a16:creationId xmlns:a16="http://schemas.microsoft.com/office/drawing/2014/main" id="{E6B24526-0506-4C8B-8EA5-479E487D4400}"/>
              </a:ext>
            </a:extLst>
          </p:cNvPr>
          <p:cNvSpPr txBox="1"/>
          <p:nvPr/>
        </p:nvSpPr>
        <p:spPr>
          <a:xfrm>
            <a:off x="1190729" y="4066896"/>
            <a:ext cx="6762541" cy="1077218"/>
          </a:xfrm>
          <a:prstGeom prst="rect">
            <a:avLst/>
          </a:prstGeom>
          <a:noFill/>
        </p:spPr>
        <p:txBody>
          <a:bodyPr wrap="square">
            <a:spAutoFit/>
          </a:bodyPr>
          <a:lstStyle/>
          <a:p>
            <a:pPr algn="ctr"/>
            <a:r>
              <a:rPr lang="de-DE" sz="1600" dirty="0"/>
              <a:t>Siehe Home-Page Winkelmann Adelsborn</a:t>
            </a:r>
            <a:br>
              <a:rPr lang="de-DE" sz="1600" dirty="0"/>
            </a:br>
            <a:r>
              <a:rPr lang="de-DE" sz="1600" dirty="0"/>
              <a:t> unter „Theologie und Spiritualität“:</a:t>
            </a:r>
          </a:p>
          <a:p>
            <a:pPr algn="ctr"/>
            <a:r>
              <a:rPr lang="de-DE" sz="1600" i="1" dirty="0"/>
              <a:t>„Kirche in der DDR, Friedliche Revolution, Lernerfahrungen für heute“</a:t>
            </a:r>
          </a:p>
          <a:p>
            <a:pPr algn="ctr"/>
            <a:r>
              <a:rPr lang="de-DE" sz="1600" dirty="0">
                <a:solidFill>
                  <a:srgbClr val="0000FF"/>
                </a:solidFill>
              </a:rPr>
              <a:t>www.winkelmann-adelsborn.de/politisch.html</a:t>
            </a:r>
            <a:endParaRPr lang="de-DE" sz="1600" dirty="0"/>
          </a:p>
        </p:txBody>
      </p:sp>
    </p:spTree>
    <p:extLst>
      <p:ext uri="{BB962C8B-B14F-4D97-AF65-F5344CB8AC3E}">
        <p14:creationId xmlns:p14="http://schemas.microsoft.com/office/powerpoint/2010/main" val="219041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8020C-2337-442D-8EA2-A28449DD72E6}"/>
              </a:ext>
            </a:extLst>
          </p:cNvPr>
          <p:cNvSpPr>
            <a:spLocks noGrp="1"/>
          </p:cNvSpPr>
          <p:nvPr>
            <p:ph type="title"/>
          </p:nvPr>
        </p:nvSpPr>
        <p:spPr>
          <a:xfrm>
            <a:off x="628650" y="206862"/>
            <a:ext cx="7691385" cy="499031"/>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2000" b="1" u="sng" kern="1200" dirty="0">
                <a:solidFill>
                  <a:schemeClr val="tx1"/>
                </a:solidFill>
                <a:effectLst/>
                <a:latin typeface="+mn-lt"/>
              </a:rPr>
              <a:t>1.</a:t>
            </a:r>
            <a:r>
              <a:rPr lang="de-DE" sz="2000" b="1" u="sng" kern="1200" baseline="0" dirty="0">
                <a:solidFill>
                  <a:schemeClr val="tx1"/>
                </a:solidFill>
                <a:effectLst/>
                <a:latin typeface="+mn-lt"/>
              </a:rPr>
              <a:t> Biographischer Hintergrund</a:t>
            </a:r>
            <a:r>
              <a:rPr lang="de-DE" sz="2000" b="1" u="sng" kern="1200" dirty="0">
                <a:solidFill>
                  <a:schemeClr val="tx1"/>
                </a:solidFill>
                <a:effectLst/>
                <a:latin typeface="+mn-lt"/>
              </a:rPr>
              <a:t> </a:t>
            </a:r>
            <a:endParaRPr lang="de-DE" dirty="0"/>
          </a:p>
        </p:txBody>
      </p:sp>
      <p:sp>
        <p:nvSpPr>
          <p:cNvPr id="10" name="Foliennummernplatzhalter 9">
            <a:extLst>
              <a:ext uri="{FF2B5EF4-FFF2-40B4-BE49-F238E27FC236}">
                <a16:creationId xmlns:a16="http://schemas.microsoft.com/office/drawing/2014/main" id="{2E602564-9AC0-4BDB-B28A-C1F36D1793E9}"/>
              </a:ext>
            </a:extLst>
          </p:cNvPr>
          <p:cNvSpPr>
            <a:spLocks noGrp="1"/>
          </p:cNvSpPr>
          <p:nvPr>
            <p:ph type="sldNum" sz="quarter" idx="12"/>
          </p:nvPr>
        </p:nvSpPr>
        <p:spPr/>
        <p:txBody>
          <a:bodyPr/>
          <a:lstStyle/>
          <a:p>
            <a:fld id="{D49547FB-FBF7-49E5-9F3C-8DF58E9D8AFD}" type="slidenum">
              <a:rPr lang="de-DE" smtClean="0"/>
              <a:t>2</a:t>
            </a:fld>
            <a:endParaRPr lang="de-DE" dirty="0"/>
          </a:p>
        </p:txBody>
      </p:sp>
      <p:sp>
        <p:nvSpPr>
          <p:cNvPr id="11" name="Textfeld 10">
            <a:extLst>
              <a:ext uri="{FF2B5EF4-FFF2-40B4-BE49-F238E27FC236}">
                <a16:creationId xmlns:a16="http://schemas.microsoft.com/office/drawing/2014/main" id="{31E10B72-A2FD-4EA6-9F34-1FA562347700}"/>
              </a:ext>
            </a:extLst>
          </p:cNvPr>
          <p:cNvSpPr txBox="1"/>
          <p:nvPr/>
        </p:nvSpPr>
        <p:spPr>
          <a:xfrm>
            <a:off x="315895" y="696618"/>
            <a:ext cx="8199455" cy="2770823"/>
          </a:xfrm>
          <a:prstGeom prst="rect">
            <a:avLst/>
          </a:prstGeom>
          <a:noFill/>
        </p:spPr>
        <p:txBody>
          <a:bodyPr wrap="square">
            <a:spAutoFit/>
          </a:bodyPr>
          <a:lstStyle/>
          <a:p>
            <a:r>
              <a:rPr lang="de-DE" sz="1400" b="1" dirty="0">
                <a:effectLst/>
                <a:ea typeface="Calibri" panose="020F0502020204030204" pitchFamily="34" charset="0"/>
                <a:cs typeface="Arial" panose="020B0604020202020204" pitchFamily="34" charset="0"/>
              </a:rPr>
              <a:t>Bernd Winkelmann</a:t>
            </a:r>
            <a:endParaRPr lang="de-DE" sz="1400" dirty="0">
              <a:effectLst/>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Jahrgang 1942; Pfarrerskind, keine Oberschule… kirchliches Proseminar, Theologiestudium in Halle</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1969 erste Gemeinde Altmark: z.T. noch Volkskirche </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ab 1973 Erfurt-Nord Neubaugemeinde: offenen experimentelle Gemeindearbeit, positive Erfahrungen mit jungen Familien und kirchlichen Randsiedler </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ab 1981 Einkehrhaus Bischofrod:  Begegnungs- und Tagungsstätte für Umwelt- und Friedens- und anderen alternativen Gruppen; kirchliche Randsiedlern; politische Oppositionsarbeit; </a:t>
            </a:r>
            <a:br>
              <a:rPr lang="de-DE" sz="1400" dirty="0">
                <a:effectLst/>
                <a:ea typeface="Calibri" panose="020F0502020204030204" pitchFamily="34" charset="0"/>
                <a:cs typeface="Arial" panose="020B0604020202020204" pitchFamily="34" charset="0"/>
              </a:rPr>
            </a:br>
            <a:r>
              <a:rPr lang="de-DE" sz="1400" dirty="0">
                <a:effectLst/>
                <a:ea typeface="Calibri" panose="020F0502020204030204" pitchFamily="34" charset="0"/>
                <a:cs typeface="Arial" panose="020B0604020202020204" pitchFamily="34" charset="0"/>
              </a:rPr>
              <a:t>engagiert im Konziliaren Prozess</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Ab 1991 Familienbildungs- und Freizeitstätte Burg Bodenstein: Erfahrungen mit suchenden Christen, engagierten Gruppen und mit Nichtchristen aus Ost- und Westdeutschland.</a:t>
            </a:r>
          </a:p>
          <a:p>
            <a:pPr marL="342900" lvl="0" indent="-342900">
              <a:lnSpc>
                <a:spcPct val="115000"/>
              </a:lnSpc>
              <a:spcAft>
                <a:spcPts val="1000"/>
              </a:spcAft>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2002 Ruhestand. Engagiert im Ökumenischen Netzt Deutschland und Akademie Solidarische Ökonomie. </a:t>
            </a:r>
          </a:p>
        </p:txBody>
      </p:sp>
      <p:sp>
        <p:nvSpPr>
          <p:cNvPr id="13" name="Textfeld 12">
            <a:extLst>
              <a:ext uri="{FF2B5EF4-FFF2-40B4-BE49-F238E27FC236}">
                <a16:creationId xmlns:a16="http://schemas.microsoft.com/office/drawing/2014/main" id="{B4A60FAD-3880-4E8B-B8E0-3FFAE77846AE}"/>
              </a:ext>
            </a:extLst>
          </p:cNvPr>
          <p:cNvSpPr txBox="1"/>
          <p:nvPr/>
        </p:nvSpPr>
        <p:spPr>
          <a:xfrm>
            <a:off x="315895" y="3428007"/>
            <a:ext cx="8199454" cy="3376822"/>
          </a:xfrm>
          <a:prstGeom prst="rect">
            <a:avLst/>
          </a:prstGeom>
          <a:noFill/>
        </p:spPr>
        <p:txBody>
          <a:bodyPr wrap="square">
            <a:spAutoFit/>
          </a:bodyPr>
          <a:lstStyle/>
          <a:p>
            <a:pPr>
              <a:spcAft>
                <a:spcPts val="1000"/>
              </a:spcAft>
            </a:pPr>
            <a:r>
              <a:rPr lang="de-DE" sz="1400" b="1" dirty="0">
                <a:effectLst/>
                <a:ea typeface="Calibri" panose="020F0502020204030204" pitchFamily="34" charset="0"/>
                <a:cs typeface="Arial" panose="020B0604020202020204" pitchFamily="34" charset="0"/>
              </a:rPr>
              <a:t>Hans-Jürgen Günther </a:t>
            </a:r>
          </a:p>
          <a:p>
            <a:pPr marL="342900" lvl="0" indent="-342900">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Jahrgang 1954, nach Theologiestudium in Jena, 1980 im Dienst der Ev.-Luth. Landeskirche in Thüringen</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Vikariat im Sperrgebiet der damaligen DDR</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1. Pfarrstelle auf dem Land in 3 Dorfgemeinden</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1988 Beauftragung zum Diakoniepfarrer der Superintendentur Eisfeld</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Ausbildung für Suchtberatung und Gründung einer Arbeitsgemeinschaft zur Abwehr von Suchtgefahren (Blaues Kreuz)</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1990 Wechsel in eine Pfarrstelle nach Rudolstadt</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Initiator zur Wiedergründung des Diakonieverein Rudolstadt e.V. 1991</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Zusatzausbildungen für Gemeindeberatung + Organisationsentwicklung, Supervision und Meditation + Kontemplation</a:t>
            </a:r>
          </a:p>
          <a:p>
            <a:pPr marL="342900" lvl="0" indent="-342900">
              <a:lnSpc>
                <a:spcPct val="115000"/>
              </a:lnSpc>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ab 2007 tätig als Geschäftsführer des Diakonieverein Rudolstadt e.V. mit 100 Mitarbeitenden</a:t>
            </a:r>
          </a:p>
          <a:p>
            <a:pPr marL="342900" lvl="0" indent="-342900">
              <a:lnSpc>
                <a:spcPct val="115000"/>
              </a:lnSpc>
              <a:spcAft>
                <a:spcPts val="1000"/>
              </a:spcAft>
              <a:buFont typeface="Wingdings" panose="05000000000000000000" pitchFamily="2" charset="2"/>
              <a:buChar char=""/>
            </a:pPr>
            <a:r>
              <a:rPr lang="de-DE" sz="1400" dirty="0">
                <a:effectLst/>
                <a:ea typeface="Calibri" panose="020F0502020204030204" pitchFamily="34" charset="0"/>
                <a:cs typeface="Arial" panose="020B0604020202020204" pitchFamily="34" charset="0"/>
              </a:rPr>
              <a:t>Juli 2019 Beginn des Ruhestandes</a:t>
            </a:r>
          </a:p>
        </p:txBody>
      </p:sp>
    </p:spTree>
    <p:extLst>
      <p:ext uri="{BB962C8B-B14F-4D97-AF65-F5344CB8AC3E}">
        <p14:creationId xmlns:p14="http://schemas.microsoft.com/office/powerpoint/2010/main" val="2728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8020C-2337-442D-8EA2-A28449DD72E6}"/>
              </a:ext>
            </a:extLst>
          </p:cNvPr>
          <p:cNvSpPr>
            <a:spLocks noGrp="1"/>
          </p:cNvSpPr>
          <p:nvPr>
            <p:ph type="title"/>
          </p:nvPr>
        </p:nvSpPr>
        <p:spPr>
          <a:xfrm>
            <a:off x="628650" y="365127"/>
            <a:ext cx="7886700" cy="718198"/>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2000" b="1" u="sng" kern="1200" dirty="0">
                <a:solidFill>
                  <a:schemeClr val="tx1"/>
                </a:solidFill>
                <a:effectLst/>
                <a:latin typeface="+mn-lt"/>
              </a:rPr>
              <a:t>2. Eine ganz kurze Geschichte der EKM </a:t>
            </a:r>
            <a:endParaRPr lang="de-DE" dirty="0"/>
          </a:p>
        </p:txBody>
      </p:sp>
      <p:sp>
        <p:nvSpPr>
          <p:cNvPr id="4" name="Textfeld 3">
            <a:extLst>
              <a:ext uri="{FF2B5EF4-FFF2-40B4-BE49-F238E27FC236}">
                <a16:creationId xmlns:a16="http://schemas.microsoft.com/office/drawing/2014/main" id="{7A88C12C-4AFB-4F50-93C0-2331D6272A37}"/>
              </a:ext>
            </a:extLst>
          </p:cNvPr>
          <p:cNvSpPr txBox="1"/>
          <p:nvPr/>
        </p:nvSpPr>
        <p:spPr>
          <a:xfrm>
            <a:off x="834013" y="1083324"/>
            <a:ext cx="5506497" cy="369332"/>
          </a:xfrm>
          <a:prstGeom prst="rect">
            <a:avLst/>
          </a:prstGeom>
          <a:noFill/>
        </p:spPr>
        <p:txBody>
          <a:bodyPr wrap="square" rtlCol="0">
            <a:spAutoFit/>
          </a:bodyPr>
          <a:lstStyle/>
          <a:p>
            <a:pPr marL="342900" indent="-342900">
              <a:buAutoNum type="arabicPlain" startAt="1920"/>
            </a:pPr>
            <a:r>
              <a:rPr lang="de-DE" dirty="0"/>
              <a:t>  Gründung der Landeskirche Thüringen</a:t>
            </a:r>
          </a:p>
        </p:txBody>
      </p:sp>
      <p:sp>
        <p:nvSpPr>
          <p:cNvPr id="5" name="Textfeld 4">
            <a:extLst>
              <a:ext uri="{FF2B5EF4-FFF2-40B4-BE49-F238E27FC236}">
                <a16:creationId xmlns:a16="http://schemas.microsoft.com/office/drawing/2014/main" id="{343A16F5-C42A-4BED-96DE-B1025B28EAB9}"/>
              </a:ext>
            </a:extLst>
          </p:cNvPr>
          <p:cNvSpPr txBox="1"/>
          <p:nvPr/>
        </p:nvSpPr>
        <p:spPr>
          <a:xfrm>
            <a:off x="834012" y="1677151"/>
            <a:ext cx="5506497" cy="646331"/>
          </a:xfrm>
          <a:prstGeom prst="rect">
            <a:avLst/>
          </a:prstGeom>
          <a:noFill/>
        </p:spPr>
        <p:txBody>
          <a:bodyPr wrap="square" rtlCol="0">
            <a:spAutoFit/>
          </a:bodyPr>
          <a:lstStyle/>
          <a:p>
            <a:r>
              <a:rPr lang="de-DE" dirty="0"/>
              <a:t>1933  Begrüßung der Machtergreifung Hitlers</a:t>
            </a:r>
            <a:br>
              <a:rPr lang="de-DE" dirty="0"/>
            </a:br>
            <a:r>
              <a:rPr lang="de-DE" dirty="0"/>
              <a:t>           starke Fraktion der Deutschen Christen</a:t>
            </a:r>
          </a:p>
        </p:txBody>
      </p:sp>
      <p:sp>
        <p:nvSpPr>
          <p:cNvPr id="6" name="Textfeld 5">
            <a:extLst>
              <a:ext uri="{FF2B5EF4-FFF2-40B4-BE49-F238E27FC236}">
                <a16:creationId xmlns:a16="http://schemas.microsoft.com/office/drawing/2014/main" id="{0D46BF16-F57B-4081-A7D4-E2D3B3454017}"/>
              </a:ext>
            </a:extLst>
          </p:cNvPr>
          <p:cNvSpPr txBox="1"/>
          <p:nvPr/>
        </p:nvSpPr>
        <p:spPr>
          <a:xfrm>
            <a:off x="834012" y="2512172"/>
            <a:ext cx="7355393" cy="646331"/>
          </a:xfrm>
          <a:prstGeom prst="rect">
            <a:avLst/>
          </a:prstGeom>
          <a:noFill/>
        </p:spPr>
        <p:txBody>
          <a:bodyPr wrap="square" rtlCol="0">
            <a:spAutoFit/>
          </a:bodyPr>
          <a:lstStyle/>
          <a:p>
            <a:r>
              <a:rPr lang="de-DE" dirty="0"/>
              <a:t>1939  Gründung des „Institut zur Erforschung und Beseitigung des jüdischen </a:t>
            </a:r>
            <a:br>
              <a:rPr lang="de-DE" dirty="0"/>
            </a:br>
            <a:r>
              <a:rPr lang="de-DE" dirty="0"/>
              <a:t>           Einflusses“ in den Kirchen</a:t>
            </a:r>
          </a:p>
        </p:txBody>
      </p:sp>
      <p:sp>
        <p:nvSpPr>
          <p:cNvPr id="7" name="Textfeld 6">
            <a:extLst>
              <a:ext uri="{FF2B5EF4-FFF2-40B4-BE49-F238E27FC236}">
                <a16:creationId xmlns:a16="http://schemas.microsoft.com/office/drawing/2014/main" id="{E4D764A7-D666-4FB7-8405-25F126D478E3}"/>
              </a:ext>
            </a:extLst>
          </p:cNvPr>
          <p:cNvSpPr txBox="1"/>
          <p:nvPr/>
        </p:nvSpPr>
        <p:spPr>
          <a:xfrm>
            <a:off x="849086" y="3450841"/>
            <a:ext cx="7445828" cy="369332"/>
          </a:xfrm>
          <a:prstGeom prst="rect">
            <a:avLst/>
          </a:prstGeom>
          <a:noFill/>
        </p:spPr>
        <p:txBody>
          <a:bodyPr wrap="square" rtlCol="0">
            <a:spAutoFit/>
          </a:bodyPr>
          <a:lstStyle/>
          <a:p>
            <a:r>
              <a:rPr lang="de-DE" dirty="0"/>
              <a:t>1945 Absetzung des DC-Landesbischofs; Neubesetzung der Kirchenleitung</a:t>
            </a:r>
          </a:p>
        </p:txBody>
      </p:sp>
      <p:sp>
        <p:nvSpPr>
          <p:cNvPr id="8" name="Textfeld 7">
            <a:extLst>
              <a:ext uri="{FF2B5EF4-FFF2-40B4-BE49-F238E27FC236}">
                <a16:creationId xmlns:a16="http://schemas.microsoft.com/office/drawing/2014/main" id="{C06BB28D-73C5-4FB8-929C-DBEEF5F0E003}"/>
              </a:ext>
            </a:extLst>
          </p:cNvPr>
          <p:cNvSpPr txBox="1"/>
          <p:nvPr/>
        </p:nvSpPr>
        <p:spPr>
          <a:xfrm>
            <a:off x="879230" y="4158408"/>
            <a:ext cx="7445828" cy="646331"/>
          </a:xfrm>
          <a:prstGeom prst="rect">
            <a:avLst/>
          </a:prstGeom>
          <a:noFill/>
        </p:spPr>
        <p:txBody>
          <a:bodyPr wrap="square" rtlCol="0">
            <a:spAutoFit/>
          </a:bodyPr>
          <a:lstStyle/>
          <a:p>
            <a:r>
              <a:rPr lang="de-DE" dirty="0"/>
              <a:t>1947  Gründung der „Evangelischen Kirche der Kirchenprovinz Sachsen;</a:t>
            </a:r>
            <a:br>
              <a:rPr lang="de-DE" dirty="0"/>
            </a:br>
            <a:r>
              <a:rPr lang="de-DE" dirty="0"/>
              <a:t>1948  Gründung der „Evangelisch-Lutherischen Kirche in Thüringen“  </a:t>
            </a:r>
          </a:p>
        </p:txBody>
      </p:sp>
      <p:sp>
        <p:nvSpPr>
          <p:cNvPr id="9" name="Textfeld 8">
            <a:extLst>
              <a:ext uri="{FF2B5EF4-FFF2-40B4-BE49-F238E27FC236}">
                <a16:creationId xmlns:a16="http://schemas.microsoft.com/office/drawing/2014/main" id="{6CA6F076-40A5-4587-B7AE-9FD512D016AA}"/>
              </a:ext>
            </a:extLst>
          </p:cNvPr>
          <p:cNvSpPr txBox="1"/>
          <p:nvPr/>
        </p:nvSpPr>
        <p:spPr>
          <a:xfrm>
            <a:off x="879230" y="5256890"/>
            <a:ext cx="7886700" cy="646331"/>
          </a:xfrm>
          <a:prstGeom prst="rect">
            <a:avLst/>
          </a:prstGeom>
          <a:noFill/>
        </p:spPr>
        <p:txBody>
          <a:bodyPr wrap="square" rtlCol="0">
            <a:spAutoFit/>
          </a:bodyPr>
          <a:lstStyle/>
          <a:p>
            <a:pPr marL="342900" indent="-342900">
              <a:buAutoNum type="arabicPlain" startAt="2004"/>
            </a:pPr>
            <a:r>
              <a:rPr lang="de-DE" dirty="0"/>
              <a:t>/2009 Zusammenschluss beider Landeskirche zur „Evangelischen Kirche in   </a:t>
            </a:r>
            <a:br>
              <a:rPr lang="de-DE" dirty="0"/>
            </a:br>
            <a:r>
              <a:rPr lang="de-DE" dirty="0"/>
              <a:t>    Mitteldeutschland“ </a:t>
            </a:r>
          </a:p>
        </p:txBody>
      </p:sp>
      <p:sp>
        <p:nvSpPr>
          <p:cNvPr id="10" name="Foliennummernplatzhalter 9">
            <a:extLst>
              <a:ext uri="{FF2B5EF4-FFF2-40B4-BE49-F238E27FC236}">
                <a16:creationId xmlns:a16="http://schemas.microsoft.com/office/drawing/2014/main" id="{2E602564-9AC0-4BDB-B28A-C1F36D1793E9}"/>
              </a:ext>
            </a:extLst>
          </p:cNvPr>
          <p:cNvSpPr>
            <a:spLocks noGrp="1"/>
          </p:cNvSpPr>
          <p:nvPr>
            <p:ph type="sldNum" sz="quarter" idx="12"/>
          </p:nvPr>
        </p:nvSpPr>
        <p:spPr/>
        <p:txBody>
          <a:bodyPr/>
          <a:lstStyle/>
          <a:p>
            <a:fld id="{D49547FB-FBF7-49E5-9F3C-8DF58E9D8AFD}" type="slidenum">
              <a:rPr lang="de-DE" smtClean="0"/>
              <a:t>3</a:t>
            </a:fld>
            <a:endParaRPr lang="de-DE" dirty="0"/>
          </a:p>
        </p:txBody>
      </p:sp>
    </p:spTree>
    <p:extLst>
      <p:ext uri="{BB962C8B-B14F-4D97-AF65-F5344CB8AC3E}">
        <p14:creationId xmlns:p14="http://schemas.microsoft.com/office/powerpoint/2010/main" val="1875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7F745-C7C1-4D89-AB3C-D5FE2E2A46D0}"/>
              </a:ext>
            </a:extLst>
          </p:cNvPr>
          <p:cNvSpPr>
            <a:spLocks noGrp="1"/>
          </p:cNvSpPr>
          <p:nvPr>
            <p:ph type="title"/>
          </p:nvPr>
        </p:nvSpPr>
        <p:spPr>
          <a:xfrm>
            <a:off x="417634" y="136524"/>
            <a:ext cx="7886700" cy="478676"/>
          </a:xfrm>
        </p:spPr>
        <p:txBody>
          <a:bodyPr>
            <a:normAutofit fontScale="90000"/>
          </a:bodyPr>
          <a:lstStyle/>
          <a:p>
            <a:pPr lvl="0" algn="ctr">
              <a:defRPr/>
            </a:pPr>
            <a:r>
              <a:rPr lang="de-DE" sz="2000" b="1" u="sng" dirty="0">
                <a:latin typeface="+mn-lt"/>
              </a:rPr>
              <a:t>3. Hintergründe der Entkirchlichung: Antikirchliche Politik des SED-Staates</a:t>
            </a:r>
            <a:r>
              <a:rPr lang="de-DE" sz="1600" dirty="0">
                <a:latin typeface="+mn-lt"/>
              </a:rPr>
              <a:t> (1)</a:t>
            </a:r>
            <a:endParaRPr lang="de-DE" sz="1600" dirty="0">
              <a:effectLst/>
              <a:latin typeface="+mn-lt"/>
            </a:endParaRPr>
          </a:p>
        </p:txBody>
      </p:sp>
      <p:sp>
        <p:nvSpPr>
          <p:cNvPr id="5" name="Textfeld 4">
            <a:extLst>
              <a:ext uri="{FF2B5EF4-FFF2-40B4-BE49-F238E27FC236}">
                <a16:creationId xmlns:a16="http://schemas.microsoft.com/office/drawing/2014/main" id="{6A0657AE-26A5-4D15-80D2-36A1551BF1F8}"/>
              </a:ext>
            </a:extLst>
          </p:cNvPr>
          <p:cNvSpPr txBox="1"/>
          <p:nvPr/>
        </p:nvSpPr>
        <p:spPr>
          <a:xfrm>
            <a:off x="353442" y="1297980"/>
            <a:ext cx="5958673" cy="1815882"/>
          </a:xfrm>
          <a:prstGeom prst="rect">
            <a:avLst/>
          </a:prstGeom>
          <a:noFill/>
        </p:spPr>
        <p:txBody>
          <a:bodyPr wrap="square">
            <a:spAutoFit/>
          </a:bodyPr>
          <a:lstStyle/>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Ab 1949 strikte Trennung Staat-Kirche, kein </a:t>
            </a:r>
            <a:r>
              <a:rPr lang="de-DE" sz="1600" dirty="0">
                <a:latin typeface="Calibri" panose="020F0502020204030204" pitchFamily="34" charset="0"/>
                <a:ea typeface="Calibri" panose="020F0502020204030204" pitchFamily="34" charset="0"/>
                <a:cs typeface="Arial" panose="020B0604020202020204" pitchFamily="34" charset="0"/>
              </a:rPr>
              <a:t>Kirchensteuereinzug </a:t>
            </a:r>
            <a:r>
              <a:rPr lang="de-DE" sz="1600" dirty="0">
                <a:effectLst/>
                <a:latin typeface="Calibri" panose="020F0502020204030204" pitchFamily="34" charset="0"/>
                <a:ea typeface="Calibri" panose="020F0502020204030204" pitchFamily="34" charset="0"/>
                <a:cs typeface="Arial" panose="020B0604020202020204" pitchFamily="34" charset="0"/>
              </a:rPr>
              <a:t>durch Staat, kein Religionsunterricht in </a:t>
            </a:r>
            <a:r>
              <a:rPr lang="de-DE" sz="1600" dirty="0">
                <a:latin typeface="Calibri" panose="020F0502020204030204" pitchFamily="34" charset="0"/>
                <a:ea typeface="Calibri" panose="020F0502020204030204" pitchFamily="34" charset="0"/>
                <a:cs typeface="Arial" panose="020B0604020202020204" pitchFamily="34" charset="0"/>
              </a:rPr>
              <a:t>Schulen… </a:t>
            </a:r>
            <a:br>
              <a:rPr lang="de-DE" sz="1600" dirty="0">
                <a:latin typeface="Calibri" panose="020F0502020204030204" pitchFamily="34" charset="0"/>
                <a:ea typeface="Calibri" panose="020F0502020204030204" pitchFamily="34" charset="0"/>
                <a:cs typeface="Arial" panose="020B0604020202020204" pitchFamily="34" charset="0"/>
              </a:rPr>
            </a:br>
            <a:r>
              <a:rPr lang="de-DE" sz="1600" dirty="0">
                <a:latin typeface="Calibri" panose="020F0502020204030204" pitchFamily="34" charset="0"/>
                <a:ea typeface="Calibri" panose="020F0502020204030204" pitchFamily="34" charset="0"/>
                <a:cs typeface="Arial" panose="020B0604020202020204" pitchFamily="34" charset="0"/>
              </a:rPr>
              <a:t>Abbau sämtlicher Privilegien der 90% Volkskirche</a:t>
            </a:r>
            <a:endParaRPr lang="de-DE"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1952 </a:t>
            </a:r>
            <a:r>
              <a:rPr lang="de-DE" sz="1600" i="1" dirty="0">
                <a:effectLst/>
                <a:latin typeface="Calibri" panose="020F0502020204030204" pitchFamily="34" charset="0"/>
                <a:ea typeface="Calibri" panose="020F0502020204030204" pitchFamily="34" charset="0"/>
                <a:cs typeface="Arial" panose="020B0604020202020204" pitchFamily="34" charset="0"/>
              </a:rPr>
              <a:t>„Aufbau des Sozialismus durch verschärften Klassenkampf</a:t>
            </a:r>
            <a:r>
              <a:rPr lang="de-DE" sz="16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Verbot der Jungen Gemeinde, der Kirchenzeitung u.a. </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Atheistische Ideologisierung in den Schulen</a:t>
            </a:r>
            <a:br>
              <a:rPr lang="de-DE" sz="1600" dirty="0">
                <a:effectLst/>
                <a:latin typeface="Calibri" panose="020F0502020204030204" pitchFamily="34" charset="0"/>
                <a:ea typeface="Calibri" panose="020F0502020204030204" pitchFamily="34" charset="0"/>
                <a:cs typeface="Arial" panose="020B0604020202020204" pitchFamily="34" charset="0"/>
              </a:rPr>
            </a:br>
            <a:r>
              <a:rPr lang="de-DE" sz="1600" dirty="0">
                <a:effectLst/>
                <a:latin typeface="Calibri" panose="020F0502020204030204" pitchFamily="34" charset="0"/>
                <a:ea typeface="Calibri" panose="020F0502020204030204" pitchFamily="34" charset="0"/>
                <a:cs typeface="Arial" panose="020B0604020202020204" pitchFamily="34" charset="0"/>
              </a:rPr>
              <a:t>(z.B. Polemik Schöpfungsbericht u.ä.)</a:t>
            </a:r>
          </a:p>
        </p:txBody>
      </p:sp>
      <p:sp>
        <p:nvSpPr>
          <p:cNvPr id="7" name="Textfeld 6">
            <a:extLst>
              <a:ext uri="{FF2B5EF4-FFF2-40B4-BE49-F238E27FC236}">
                <a16:creationId xmlns:a16="http://schemas.microsoft.com/office/drawing/2014/main" id="{3A90881E-FA20-432C-AD06-B2445098DD4E}"/>
              </a:ext>
            </a:extLst>
          </p:cNvPr>
          <p:cNvSpPr txBox="1"/>
          <p:nvPr/>
        </p:nvSpPr>
        <p:spPr>
          <a:xfrm>
            <a:off x="3332778" y="3901270"/>
            <a:ext cx="4729012" cy="2554545"/>
          </a:xfrm>
          <a:prstGeom prst="rect">
            <a:avLst/>
          </a:prstGeom>
          <a:noFill/>
        </p:spPr>
        <p:txBody>
          <a:bodyPr wrap="square">
            <a:spAutoFit/>
          </a:bodyPr>
          <a:lstStyle/>
          <a:p>
            <a:pPr marL="342900" indent="-342900">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Arial" panose="020B0604020202020204" pitchFamily="34" charset="0"/>
              </a:rPr>
              <a:t>Benachteiligung von nicht angepassten Christen in Schule, Studium, Beruf…</a:t>
            </a:r>
            <a:endParaRPr lang="de-DE"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Erste deutliche Absetzbewegungen von Kirche, z.B. Lehrer…</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1953 „Neuer Kurs“ der Regierung: Wiederzulassung der JG, Kirchenzeitung…</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1956 Einführung der Jugendweihe. </a:t>
            </a:r>
            <a:br>
              <a:rPr lang="de-DE" sz="1600" dirty="0">
                <a:effectLst/>
                <a:latin typeface="Calibri" panose="020F0502020204030204" pitchFamily="34" charset="0"/>
                <a:ea typeface="Calibri" panose="020F0502020204030204" pitchFamily="34" charset="0"/>
                <a:cs typeface="Arial" panose="020B0604020202020204" pitchFamily="34" charset="0"/>
              </a:rPr>
            </a:br>
            <a:r>
              <a:rPr lang="de-DE" sz="1600" dirty="0">
                <a:effectLst/>
                <a:latin typeface="Calibri" panose="020F0502020204030204" pitchFamily="34" charset="0"/>
                <a:ea typeface="Calibri" panose="020F0502020204030204" pitchFamily="34" charset="0"/>
                <a:cs typeface="Arial" panose="020B0604020202020204" pitchFamily="34" charset="0"/>
              </a:rPr>
              <a:t>Kirche fordert Entscheidung, verliert den Kampf</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1961 Bau der Mauer – weitere Ausbreitung der Anpassungsresignation… </a:t>
            </a:r>
          </a:p>
        </p:txBody>
      </p:sp>
      <p:pic>
        <p:nvPicPr>
          <p:cNvPr id="12" name="Grafik 11">
            <a:extLst>
              <a:ext uri="{FF2B5EF4-FFF2-40B4-BE49-F238E27FC236}">
                <a16:creationId xmlns:a16="http://schemas.microsoft.com/office/drawing/2014/main" id="{E23E0629-A871-4B4E-9FB9-3005A7A33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047" y="1194049"/>
            <a:ext cx="2312511" cy="2554546"/>
          </a:xfrm>
          <a:prstGeom prst="rect">
            <a:avLst/>
          </a:prstGeom>
          <a:ln>
            <a:solidFill>
              <a:schemeClr val="accent1"/>
            </a:solidFill>
          </a:ln>
        </p:spPr>
      </p:pic>
      <p:pic>
        <p:nvPicPr>
          <p:cNvPr id="14" name="Grafik 13">
            <a:extLst>
              <a:ext uri="{FF2B5EF4-FFF2-40B4-BE49-F238E27FC236}">
                <a16:creationId xmlns:a16="http://schemas.microsoft.com/office/drawing/2014/main" id="{9BB578DC-BA40-4859-B9AD-D8E913552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15" y="3181686"/>
            <a:ext cx="2453688" cy="3357227"/>
          </a:xfrm>
          <a:prstGeom prst="rect">
            <a:avLst/>
          </a:prstGeom>
          <a:ln>
            <a:solidFill>
              <a:schemeClr val="accent1"/>
            </a:solidFill>
          </a:ln>
        </p:spPr>
      </p:pic>
      <p:sp>
        <p:nvSpPr>
          <p:cNvPr id="4" name="Foliennummernplatzhalter 3">
            <a:extLst>
              <a:ext uri="{FF2B5EF4-FFF2-40B4-BE49-F238E27FC236}">
                <a16:creationId xmlns:a16="http://schemas.microsoft.com/office/drawing/2014/main" id="{55DD3B04-F1C8-4B21-8B2F-87F3C4328725}"/>
              </a:ext>
            </a:extLst>
          </p:cNvPr>
          <p:cNvSpPr>
            <a:spLocks noGrp="1"/>
          </p:cNvSpPr>
          <p:nvPr>
            <p:ph type="sldNum" sz="quarter" idx="12"/>
          </p:nvPr>
        </p:nvSpPr>
        <p:spPr/>
        <p:txBody>
          <a:bodyPr/>
          <a:lstStyle/>
          <a:p>
            <a:fld id="{D49547FB-FBF7-49E5-9F3C-8DF58E9D8AFD}" type="slidenum">
              <a:rPr lang="de-DE" smtClean="0"/>
              <a:t>4</a:t>
            </a:fld>
            <a:endParaRPr lang="de-DE" dirty="0"/>
          </a:p>
        </p:txBody>
      </p:sp>
      <p:sp>
        <p:nvSpPr>
          <p:cNvPr id="9" name="Textfeld 8">
            <a:extLst>
              <a:ext uri="{FF2B5EF4-FFF2-40B4-BE49-F238E27FC236}">
                <a16:creationId xmlns:a16="http://schemas.microsoft.com/office/drawing/2014/main" id="{E521530A-D118-4C1F-A941-795F52BCA143}"/>
              </a:ext>
            </a:extLst>
          </p:cNvPr>
          <p:cNvSpPr txBox="1"/>
          <p:nvPr/>
        </p:nvSpPr>
        <p:spPr>
          <a:xfrm>
            <a:off x="163598" y="671271"/>
            <a:ext cx="8394771" cy="641971"/>
          </a:xfrm>
          <a:prstGeom prst="rect">
            <a:avLst/>
          </a:prstGeom>
          <a:noFill/>
        </p:spPr>
        <p:txBody>
          <a:bodyPr wrap="square">
            <a:spAutoFit/>
          </a:bodyPr>
          <a:lstStyle/>
          <a:p>
            <a:pPr marL="180340">
              <a:lnSpc>
                <a:spcPct val="115000"/>
              </a:lnSpc>
              <a:spcAft>
                <a:spcPts val="1000"/>
              </a:spcAft>
            </a:pPr>
            <a:r>
              <a:rPr lang="de-DE" sz="1600" dirty="0">
                <a:effectLst/>
                <a:ea typeface="Calibri" panose="020F0502020204030204" pitchFamily="34" charset="0"/>
                <a:cs typeface="Arial" panose="020B0604020202020204" pitchFamily="34" charset="0"/>
              </a:rPr>
              <a:t>Die kirchenfeindliche Politik des Staates entwickelte sich in </a:t>
            </a:r>
            <a:r>
              <a:rPr lang="de-DE" sz="1600" u="sng" dirty="0">
                <a:effectLst/>
                <a:ea typeface="Calibri" panose="020F0502020204030204" pitchFamily="34" charset="0"/>
                <a:cs typeface="Arial" panose="020B0604020202020204" pitchFamily="34" charset="0"/>
              </a:rPr>
              <a:t>Wellenbewegungen</a:t>
            </a:r>
            <a:r>
              <a:rPr lang="de-DE" sz="1600" dirty="0">
                <a:effectLst/>
                <a:ea typeface="Calibri" panose="020F0502020204030204" pitchFamily="34" charset="0"/>
                <a:cs typeface="Arial" panose="020B0604020202020204" pitchFamily="34" charset="0"/>
              </a:rPr>
              <a:t> von scharf bis „vertrauensvoll“. Flexible Reaktionen der Kirchen.</a:t>
            </a:r>
          </a:p>
        </p:txBody>
      </p:sp>
    </p:spTree>
    <p:extLst>
      <p:ext uri="{BB962C8B-B14F-4D97-AF65-F5344CB8AC3E}">
        <p14:creationId xmlns:p14="http://schemas.microsoft.com/office/powerpoint/2010/main" val="7770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7F745-C7C1-4D89-AB3C-D5FE2E2A46D0}"/>
              </a:ext>
            </a:extLst>
          </p:cNvPr>
          <p:cNvSpPr>
            <a:spLocks noGrp="1"/>
          </p:cNvSpPr>
          <p:nvPr>
            <p:ph type="title"/>
          </p:nvPr>
        </p:nvSpPr>
        <p:spPr>
          <a:xfrm>
            <a:off x="437731" y="272991"/>
            <a:ext cx="7886700" cy="430887"/>
          </a:xfrm>
        </p:spPr>
        <p:txBody>
          <a:bodyPr>
            <a:noAutofit/>
          </a:bodyPr>
          <a:lstStyle/>
          <a:p>
            <a:pPr lvl="0" algn="ctr">
              <a:defRPr/>
            </a:pPr>
            <a:r>
              <a:rPr lang="de-DE" sz="2000" b="1" u="sng" dirty="0">
                <a:latin typeface="+mn-lt"/>
              </a:rPr>
              <a:t>4. Entwicklung </a:t>
            </a:r>
            <a:r>
              <a:rPr lang="de-DE" sz="1800" b="1" u="sng" dirty="0">
                <a:latin typeface="+mn-lt"/>
              </a:rPr>
              <a:t>Widerständiger Kräfte der Kirche</a:t>
            </a:r>
            <a:endParaRPr lang="de-DE" sz="1800" b="1" u="sng" dirty="0">
              <a:effectLst/>
              <a:latin typeface="+mn-lt"/>
            </a:endParaRPr>
          </a:p>
        </p:txBody>
      </p:sp>
      <p:sp>
        <p:nvSpPr>
          <p:cNvPr id="9" name="Textfeld 8">
            <a:extLst>
              <a:ext uri="{FF2B5EF4-FFF2-40B4-BE49-F238E27FC236}">
                <a16:creationId xmlns:a16="http://schemas.microsoft.com/office/drawing/2014/main" id="{A1898C00-A0E1-4669-80B6-F46D9FAA076F}"/>
              </a:ext>
            </a:extLst>
          </p:cNvPr>
          <p:cNvSpPr txBox="1"/>
          <p:nvPr/>
        </p:nvSpPr>
        <p:spPr>
          <a:xfrm>
            <a:off x="140674" y="830462"/>
            <a:ext cx="6139546" cy="2308324"/>
          </a:xfrm>
          <a:prstGeom prst="rect">
            <a:avLst/>
          </a:prstGeom>
          <a:noFill/>
        </p:spPr>
        <p:txBody>
          <a:bodyPr wrap="square">
            <a:spAutoFit/>
          </a:bodyPr>
          <a:lstStyle/>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1962 Einführung der Wehrpflicht; </a:t>
            </a:r>
            <a:r>
              <a:rPr lang="de-DE" sz="1600" dirty="0">
                <a:latin typeface="Calibri" panose="020F0502020204030204" pitchFamily="34" charset="0"/>
                <a:ea typeface="Calibri" panose="020F0502020204030204" pitchFamily="34" charset="0"/>
                <a:cs typeface="Arial" panose="020B0604020202020204" pitchFamily="34" charset="0"/>
              </a:rPr>
              <a:t>1964 Bausoldaten</a:t>
            </a:r>
          </a:p>
          <a:p>
            <a:pPr marL="342900" lvl="0" indent="-342900">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Arial" panose="020B0604020202020204" pitchFamily="34" charset="0"/>
              </a:rPr>
              <a:t>Kirche: Wehrdienstverweigerung </a:t>
            </a:r>
            <a:r>
              <a:rPr lang="de-DE" sz="1600" dirty="0">
                <a:effectLst/>
                <a:latin typeface="Calibri" panose="020F0502020204030204" pitchFamily="34" charset="0"/>
                <a:ea typeface="Calibri" panose="020F0502020204030204" pitchFamily="34" charset="0"/>
                <a:cs typeface="Arial" panose="020B0604020202020204" pitchFamily="34" charset="0"/>
              </a:rPr>
              <a:t>als „</a:t>
            </a:r>
            <a:r>
              <a:rPr lang="de-DE" sz="1600" i="1" dirty="0">
                <a:effectLst/>
                <a:latin typeface="Calibri" panose="020F0502020204030204" pitchFamily="34" charset="0"/>
                <a:ea typeface="Calibri" panose="020F0502020204030204" pitchFamily="34" charset="0"/>
                <a:cs typeface="Arial" panose="020B0604020202020204" pitchFamily="34" charset="0"/>
              </a:rPr>
              <a:t>deutlicheres Zeichen</a:t>
            </a:r>
            <a:r>
              <a:rPr lang="de-DE"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1964 Gespräch Ulbricht - Bischof Mitzenheim; „Thüringer Weg“</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1969 Gründung des Bundes der Ev. Kirche in der DDR</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a:t>
            </a:r>
            <a:r>
              <a:rPr lang="de-DE" sz="1600" i="1" dirty="0">
                <a:effectLst/>
                <a:latin typeface="Calibri" panose="020F0502020204030204" pitchFamily="34" charset="0"/>
                <a:ea typeface="Calibri" panose="020F0502020204030204" pitchFamily="34" charset="0"/>
                <a:cs typeface="Arial" panose="020B0604020202020204" pitchFamily="34" charset="0"/>
              </a:rPr>
              <a:t>Kirche nicht neben, nicht gegen, sondern im Sozialismus</a:t>
            </a:r>
            <a:r>
              <a:rPr lang="de-DE" sz="1600" dirty="0">
                <a:effectLst/>
                <a:latin typeface="Calibri" panose="020F0502020204030204" pitchFamily="34" charset="0"/>
                <a:ea typeface="Calibri" panose="020F0502020204030204" pitchFamily="34" charset="0"/>
                <a:cs typeface="Arial" panose="020B0604020202020204" pitchFamily="34" charset="0"/>
              </a:rPr>
              <a:t>“ </a:t>
            </a:r>
            <a:br>
              <a:rPr lang="de-DE" sz="1600" dirty="0">
                <a:effectLst/>
                <a:latin typeface="Calibri" panose="020F0502020204030204" pitchFamily="34" charset="0"/>
                <a:ea typeface="Calibri" panose="020F0502020204030204" pitchFamily="34" charset="0"/>
                <a:cs typeface="Arial" panose="020B0604020202020204" pitchFamily="34" charset="0"/>
              </a:rPr>
            </a:br>
            <a:r>
              <a:rPr lang="de-DE" sz="1600" dirty="0">
                <a:effectLst/>
                <a:latin typeface="Calibri" panose="020F0502020204030204" pitchFamily="34" charset="0"/>
                <a:ea typeface="Calibri" panose="020F0502020204030204" pitchFamily="34" charset="0"/>
                <a:cs typeface="Arial" panose="020B0604020202020204" pitchFamily="34" charset="0"/>
              </a:rPr>
              <a:t>Falke: „</a:t>
            </a:r>
            <a:r>
              <a:rPr lang="de-DE" sz="1600" i="1" dirty="0">
                <a:effectLst/>
                <a:latin typeface="Calibri" panose="020F0502020204030204" pitchFamily="34" charset="0"/>
                <a:ea typeface="Calibri" panose="020F0502020204030204" pitchFamily="34" charset="0"/>
                <a:cs typeface="Arial" panose="020B0604020202020204" pitchFamily="34" charset="0"/>
              </a:rPr>
              <a:t>verbesserlicher Sozialismus</a:t>
            </a:r>
            <a:r>
              <a:rPr lang="de-DE" sz="1600" dirty="0">
                <a:effectLst/>
                <a:latin typeface="Calibri" panose="020F0502020204030204" pitchFamily="34" charset="0"/>
                <a:ea typeface="Calibri" panose="020F0502020204030204" pitchFamily="34" charset="0"/>
                <a:cs typeface="Arial" panose="020B0604020202020204" pitchFamily="34" charset="0"/>
              </a:rPr>
              <a:t>“ (1972)</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Doppelstrategie des Staates: „vertrauensvolle Zusammenarbeit“, doch intern bleibt Kirche „Klassenfeind“</a:t>
            </a:r>
          </a:p>
          <a:p>
            <a:pPr marL="342900" lvl="0" indent="-342900">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Arial" panose="020B0604020202020204" pitchFamily="34" charset="0"/>
              </a:rPr>
              <a:t>Staat braucht Kirche zur außenpolitischen Reputation, für Devisen...</a:t>
            </a:r>
            <a:endParaRPr lang="de-DE"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A59A3D8B-CCF9-4C8D-BD75-E9A50AFF58EE}"/>
              </a:ext>
            </a:extLst>
          </p:cNvPr>
          <p:cNvSpPr txBox="1"/>
          <p:nvPr/>
        </p:nvSpPr>
        <p:spPr>
          <a:xfrm>
            <a:off x="4059534" y="3429000"/>
            <a:ext cx="4873451" cy="2800767"/>
          </a:xfrm>
          <a:prstGeom prst="rect">
            <a:avLst/>
          </a:prstGeom>
          <a:noFill/>
        </p:spPr>
        <p:txBody>
          <a:bodyPr wrap="square">
            <a:spAutoFit/>
          </a:bodyPr>
          <a:lstStyle/>
          <a:p>
            <a:pPr marL="342900" lvl="0" indent="-342900">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Arial" panose="020B0604020202020204" pitchFamily="34" charset="0"/>
              </a:rPr>
              <a:t>Ab 1</a:t>
            </a:r>
            <a:r>
              <a:rPr lang="de-DE" sz="1600" dirty="0">
                <a:effectLst/>
                <a:latin typeface="Calibri" panose="020F0502020204030204" pitchFamily="34" charset="0"/>
                <a:ea typeface="Calibri" panose="020F0502020204030204" pitchFamily="34" charset="0"/>
                <a:cs typeface="Arial" panose="020B0604020202020204" pitchFamily="34" charset="0"/>
              </a:rPr>
              <a:t>979 Wachsen der „oppositionellen“ Gruppen im Raum der Kirche (Friedens-, Umweltgruppen...) </a:t>
            </a:r>
          </a:p>
          <a:p>
            <a:pPr marL="342900" indent="-342900">
              <a:buFont typeface="Wingdings" panose="05000000000000000000" pitchFamily="2" charset="2"/>
              <a:buChar char=""/>
            </a:pPr>
            <a:r>
              <a:rPr lang="de-DE" sz="1600" dirty="0"/>
              <a:t>In 80ziger Jahren politische Profilierung der ev. Kirche: Friedendekade, „</a:t>
            </a:r>
            <a:r>
              <a:rPr lang="de-DE" sz="1600" i="1" dirty="0"/>
              <a:t>Schwert zu Pflugscharen</a:t>
            </a:r>
            <a:r>
              <a:rPr lang="de-DE" sz="1600" dirty="0"/>
              <a:t>“</a:t>
            </a:r>
          </a:p>
          <a:p>
            <a:pPr marL="342900" indent="-342900">
              <a:buFont typeface="Wingdings" panose="05000000000000000000" pitchFamily="2" charset="2"/>
              <a:buChar char=""/>
            </a:pPr>
            <a:r>
              <a:rPr lang="de-DE" sz="1600" dirty="0"/>
              <a:t>„</a:t>
            </a:r>
            <a:r>
              <a:rPr lang="de-DE" sz="1600" i="1" dirty="0"/>
              <a:t>Absage an Geits, Logik und Praxis der nuklearen Abschreckung</a:t>
            </a:r>
            <a:r>
              <a:rPr lang="de-DE" sz="1600" dirty="0"/>
              <a:t>“ (1987)</a:t>
            </a:r>
          </a:p>
          <a:p>
            <a:pPr marL="342900" indent="-342900">
              <a:buFont typeface="Wingdings" panose="05000000000000000000" pitchFamily="2" charset="2"/>
              <a:buChar char=""/>
            </a:pPr>
            <a:r>
              <a:rPr lang="de-DE" sz="1600" dirty="0"/>
              <a:t>Beschlüsse der Ökumenischen Versammlung </a:t>
            </a:r>
            <a:endParaRPr lang="de-DE"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Massenversammlungen im Herbst 1989 in den Kirchen führen zur Entmachtung des SED-Regimes</a:t>
            </a:r>
          </a:p>
          <a:p>
            <a:pPr marL="342900" lvl="0" indent="-34290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Arial" panose="020B0604020202020204" pitchFamily="34" charset="0"/>
              </a:rPr>
              <a:t>Kirche in Hebammenfunktion der „Friedliche Revolution“.</a:t>
            </a:r>
          </a:p>
        </p:txBody>
      </p:sp>
      <p:pic>
        <p:nvPicPr>
          <p:cNvPr id="4" name="Grafik 3">
            <a:extLst>
              <a:ext uri="{FF2B5EF4-FFF2-40B4-BE49-F238E27FC236}">
                <a16:creationId xmlns:a16="http://schemas.microsoft.com/office/drawing/2014/main" id="{6EB700DE-1253-4BB1-8BC1-BD0BBF5BD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610" y="858340"/>
            <a:ext cx="2642716" cy="2444076"/>
          </a:xfrm>
          <a:prstGeom prst="rect">
            <a:avLst/>
          </a:prstGeom>
          <a:ln>
            <a:solidFill>
              <a:schemeClr val="accent1"/>
            </a:solidFill>
          </a:ln>
        </p:spPr>
      </p:pic>
      <p:pic>
        <p:nvPicPr>
          <p:cNvPr id="14" name="Grafik 13">
            <a:extLst>
              <a:ext uri="{FF2B5EF4-FFF2-40B4-BE49-F238E27FC236}">
                <a16:creationId xmlns:a16="http://schemas.microsoft.com/office/drawing/2014/main" id="{150B59CB-5C6B-477E-977B-A2C1419AD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19" y="3429000"/>
            <a:ext cx="2612236" cy="2648267"/>
          </a:xfrm>
          <a:prstGeom prst="rect">
            <a:avLst/>
          </a:prstGeom>
          <a:ln>
            <a:solidFill>
              <a:schemeClr val="accent1"/>
            </a:solidFill>
          </a:ln>
        </p:spPr>
      </p:pic>
      <p:sp>
        <p:nvSpPr>
          <p:cNvPr id="5" name="Foliennummernplatzhalter 4">
            <a:extLst>
              <a:ext uri="{FF2B5EF4-FFF2-40B4-BE49-F238E27FC236}">
                <a16:creationId xmlns:a16="http://schemas.microsoft.com/office/drawing/2014/main" id="{A3F0FFE1-3C0C-468B-BC1B-361652567014}"/>
              </a:ext>
            </a:extLst>
          </p:cNvPr>
          <p:cNvSpPr>
            <a:spLocks noGrp="1"/>
          </p:cNvSpPr>
          <p:nvPr>
            <p:ph type="sldNum" sz="quarter" idx="12"/>
          </p:nvPr>
        </p:nvSpPr>
        <p:spPr/>
        <p:txBody>
          <a:bodyPr/>
          <a:lstStyle/>
          <a:p>
            <a:fld id="{D49547FB-FBF7-49E5-9F3C-8DF58E9D8AFD}" type="slidenum">
              <a:rPr lang="de-DE" smtClean="0"/>
              <a:t>5</a:t>
            </a:fld>
            <a:endParaRPr lang="de-DE" dirty="0"/>
          </a:p>
        </p:txBody>
      </p:sp>
    </p:spTree>
    <p:extLst>
      <p:ext uri="{BB962C8B-B14F-4D97-AF65-F5344CB8AC3E}">
        <p14:creationId xmlns:p14="http://schemas.microsoft.com/office/powerpoint/2010/main" val="33482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1073A-74EA-470A-866D-86AE30C625B1}"/>
              </a:ext>
            </a:extLst>
          </p:cNvPr>
          <p:cNvSpPr>
            <a:spLocks noGrp="1"/>
          </p:cNvSpPr>
          <p:nvPr>
            <p:ph type="title"/>
          </p:nvPr>
        </p:nvSpPr>
        <p:spPr>
          <a:xfrm>
            <a:off x="628650" y="365127"/>
            <a:ext cx="7886700" cy="499032"/>
          </a:xfrm>
        </p:spPr>
        <p:txBody>
          <a:bodyPr>
            <a:normAutofit/>
          </a:bodyPr>
          <a:lstStyle/>
          <a:p>
            <a:pPr algn="ctr"/>
            <a:r>
              <a:rPr lang="de-DE" sz="2000" b="1" u="sng" kern="1200" dirty="0">
                <a:solidFill>
                  <a:schemeClr val="tx1"/>
                </a:solidFill>
                <a:effectLst/>
                <a:latin typeface="+mn-lt"/>
              </a:rPr>
              <a:t>5. Kurze Statistik zur Mitgliederentwicklung 1946 – 1990 </a:t>
            </a:r>
            <a:endParaRPr lang="de-DE" sz="2000" b="1" dirty="0">
              <a:latin typeface="+mn-lt"/>
            </a:endParaRPr>
          </a:p>
        </p:txBody>
      </p:sp>
      <p:sp>
        <p:nvSpPr>
          <p:cNvPr id="5" name="Textfeld 4">
            <a:extLst>
              <a:ext uri="{FF2B5EF4-FFF2-40B4-BE49-F238E27FC236}">
                <a16:creationId xmlns:a16="http://schemas.microsoft.com/office/drawing/2014/main" id="{94F4C528-3E0B-48D1-8CEE-FDA85048D3F4}"/>
              </a:ext>
            </a:extLst>
          </p:cNvPr>
          <p:cNvSpPr txBox="1"/>
          <p:nvPr/>
        </p:nvSpPr>
        <p:spPr>
          <a:xfrm>
            <a:off x="670728" y="1407074"/>
            <a:ext cx="7802544" cy="3262432"/>
          </a:xfrm>
          <a:prstGeom prst="rect">
            <a:avLst/>
          </a:prstGeom>
          <a:noFill/>
          <a:ln>
            <a:solidFill>
              <a:schemeClr val="accent1"/>
            </a:solidFill>
          </a:ln>
        </p:spPr>
        <p:txBody>
          <a:bodyPr wrap="square">
            <a:spAutoFit/>
          </a:bodyPr>
          <a:lstStyle/>
          <a:p>
            <a:r>
              <a:rPr lang="de-DE" sz="2000" b="1" dirty="0">
                <a:effectLst/>
                <a:latin typeface="Arial" panose="020B0604020202020204" pitchFamily="34" charset="0"/>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algn="ctr"/>
            <a:r>
              <a:rPr lang="de-DE" sz="1600" b="1" dirty="0">
                <a:effectLst/>
                <a:latin typeface="Arial" panose="020B0604020202020204" pitchFamily="34" charset="0"/>
                <a:ea typeface="Calibri" panose="020F0502020204030204" pitchFamily="34" charset="0"/>
                <a:cs typeface="Arial" panose="020B0604020202020204" pitchFamily="34" charset="0"/>
              </a:rPr>
              <a:t>Mitgliederentwicklung in der Ev.-Luth. Kirche in Thüringen </a:t>
            </a:r>
            <a:br>
              <a:rPr lang="de-DE" sz="1600" b="1" dirty="0">
                <a:effectLst/>
                <a:latin typeface="Arial" panose="020B0604020202020204" pitchFamily="34" charset="0"/>
                <a:ea typeface="Calibri" panose="020F0502020204030204" pitchFamily="34" charset="0"/>
                <a:cs typeface="Arial" panose="020B0604020202020204" pitchFamily="34" charset="0"/>
              </a:rPr>
            </a:br>
            <a:r>
              <a:rPr lang="de-DE" sz="1600" b="1" dirty="0">
                <a:effectLst/>
                <a:latin typeface="Arial" panose="020B0604020202020204" pitchFamily="34" charset="0"/>
                <a:ea typeface="Calibri" panose="020F0502020204030204" pitchFamily="34" charset="0"/>
                <a:cs typeface="Arial" panose="020B0604020202020204" pitchFamily="34" charset="0"/>
              </a:rPr>
              <a:t>1946 – 1990</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1946:		79 % Kirchenmitglieder   bei   2.200.000 Einwohnern</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1990:         41 % Kirchenmitglieder   bei   1.812.000 Einwohnern</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Fast die Hälfte der Kirchenmitglieder treten aus !</a:t>
            </a:r>
          </a:p>
          <a:p>
            <a:endParaRPr lang="de-DE"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de-DE"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de-DE" sz="1000" dirty="0">
                <a:latin typeface="Arial" panose="020B0604020202020204" pitchFamily="34" charset="0"/>
                <a:ea typeface="Calibri" panose="020F0502020204030204" pitchFamily="34" charset="0"/>
                <a:cs typeface="Arial" panose="020B0604020202020204" pitchFamily="34" charset="0"/>
              </a:rPr>
              <a:t>Quelle: Landeskirchenarchiv EKM</a:t>
            </a:r>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400" b="1"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50CDACBB-956E-4CE4-9EE9-7B30EA6DF5C4}"/>
              </a:ext>
            </a:extLst>
          </p:cNvPr>
          <p:cNvSpPr>
            <a:spLocks noGrp="1"/>
          </p:cNvSpPr>
          <p:nvPr>
            <p:ph type="sldNum" sz="quarter" idx="12"/>
          </p:nvPr>
        </p:nvSpPr>
        <p:spPr/>
        <p:txBody>
          <a:bodyPr/>
          <a:lstStyle/>
          <a:p>
            <a:fld id="{D49547FB-FBF7-49E5-9F3C-8DF58E9D8AFD}" type="slidenum">
              <a:rPr lang="de-DE" smtClean="0"/>
              <a:t>6</a:t>
            </a:fld>
            <a:endParaRPr lang="de-DE" dirty="0"/>
          </a:p>
        </p:txBody>
      </p:sp>
    </p:spTree>
    <p:extLst>
      <p:ext uri="{BB962C8B-B14F-4D97-AF65-F5344CB8AC3E}">
        <p14:creationId xmlns:p14="http://schemas.microsoft.com/office/powerpoint/2010/main" val="13889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518D0-EE19-4AC3-9A72-2F6C388D67E1}"/>
              </a:ext>
            </a:extLst>
          </p:cNvPr>
          <p:cNvSpPr>
            <a:spLocks noGrp="1"/>
          </p:cNvSpPr>
          <p:nvPr>
            <p:ph type="title"/>
          </p:nvPr>
        </p:nvSpPr>
        <p:spPr>
          <a:xfrm>
            <a:off x="432079" y="365126"/>
            <a:ext cx="8083271" cy="860773"/>
          </a:xfrm>
        </p:spPr>
        <p:txBody>
          <a:bodyPr>
            <a:normAutofit/>
          </a:bodyPr>
          <a:lstStyle/>
          <a:p>
            <a:pPr algn="ctr"/>
            <a:r>
              <a:rPr lang="de-DE" sz="2000" b="1" u="sng" dirty="0">
                <a:latin typeface="+mn-lt"/>
              </a:rPr>
              <a:t>6. Schwund des volkkirchlichen Mainstreams, Verstehensverlust </a:t>
            </a:r>
            <a:br>
              <a:rPr lang="de-DE" sz="2000" b="1" u="sng" dirty="0">
                <a:latin typeface="+mn-lt"/>
              </a:rPr>
            </a:br>
            <a:r>
              <a:rPr lang="de-DE" sz="2000" b="1" u="sng" dirty="0">
                <a:latin typeface="+mn-lt"/>
              </a:rPr>
              <a:t>der christlichen Inhalte </a:t>
            </a:r>
            <a:endParaRPr lang="de-DE" sz="1800" b="1" dirty="0">
              <a:latin typeface="+mn-lt"/>
            </a:endParaRPr>
          </a:p>
        </p:txBody>
      </p:sp>
      <p:sp>
        <p:nvSpPr>
          <p:cNvPr id="5" name="Textfeld 4">
            <a:extLst>
              <a:ext uri="{FF2B5EF4-FFF2-40B4-BE49-F238E27FC236}">
                <a16:creationId xmlns:a16="http://schemas.microsoft.com/office/drawing/2014/main" id="{77B703D5-63E3-4CA9-ACCD-D9D0E3CC9938}"/>
              </a:ext>
            </a:extLst>
          </p:cNvPr>
          <p:cNvSpPr txBox="1"/>
          <p:nvPr/>
        </p:nvSpPr>
        <p:spPr>
          <a:xfrm>
            <a:off x="432079" y="1168551"/>
            <a:ext cx="8083271" cy="646331"/>
          </a:xfrm>
          <a:prstGeom prst="rect">
            <a:avLst/>
          </a:prstGeom>
          <a:noFill/>
        </p:spPr>
        <p:txBody>
          <a:bodyPr wrap="square" rtlCol="0">
            <a:spAutoFit/>
          </a:bodyPr>
          <a:lstStyle/>
          <a:p>
            <a:r>
              <a:rPr lang="de-DE" dirty="0"/>
              <a:t>In Mitte der 70ziger Jahre nur noch ca. 50% der Bevölkerung in Kirche. </a:t>
            </a:r>
            <a:br>
              <a:rPr lang="de-DE" dirty="0"/>
            </a:br>
            <a:r>
              <a:rPr lang="de-DE" u="sng" dirty="0"/>
              <a:t>Rückgang vor allem aus drei Gründen</a:t>
            </a:r>
            <a:r>
              <a:rPr lang="de-DE" dirty="0"/>
              <a:t>:</a:t>
            </a:r>
          </a:p>
        </p:txBody>
      </p:sp>
      <p:sp>
        <p:nvSpPr>
          <p:cNvPr id="6" name="Textfeld 5">
            <a:extLst>
              <a:ext uri="{FF2B5EF4-FFF2-40B4-BE49-F238E27FC236}">
                <a16:creationId xmlns:a16="http://schemas.microsoft.com/office/drawing/2014/main" id="{1604CEF3-539E-4469-BC58-0AF6B81925E5}"/>
              </a:ext>
            </a:extLst>
          </p:cNvPr>
          <p:cNvSpPr txBox="1"/>
          <p:nvPr/>
        </p:nvSpPr>
        <p:spPr>
          <a:xfrm>
            <a:off x="432079" y="1931287"/>
            <a:ext cx="8279842" cy="615553"/>
          </a:xfrm>
          <a:prstGeom prst="rect">
            <a:avLst/>
          </a:prstGeom>
          <a:noFill/>
        </p:spPr>
        <p:txBody>
          <a:bodyPr wrap="square" rtlCol="0">
            <a:spAutoFit/>
          </a:bodyPr>
          <a:lstStyle/>
          <a:p>
            <a:r>
              <a:rPr lang="de-DE" dirty="0"/>
              <a:t>1. Nur z.T. durch politischen Druck </a:t>
            </a:r>
            <a:r>
              <a:rPr lang="de-DE" sz="1600" dirty="0"/>
              <a:t>(wurde zeitweise schwächer, man passt sich an; einige </a:t>
            </a:r>
            <a:br>
              <a:rPr lang="de-DE" sz="1600" dirty="0"/>
            </a:br>
            <a:r>
              <a:rPr lang="de-DE" sz="1600" dirty="0"/>
              <a:t>     nahmen ihn bewusst in Kauf…) </a:t>
            </a:r>
          </a:p>
        </p:txBody>
      </p:sp>
      <p:sp>
        <p:nvSpPr>
          <p:cNvPr id="7" name="Textfeld 6">
            <a:extLst>
              <a:ext uri="{FF2B5EF4-FFF2-40B4-BE49-F238E27FC236}">
                <a16:creationId xmlns:a16="http://schemas.microsoft.com/office/drawing/2014/main" id="{5BBC7235-E983-4257-8DA2-E81EFC964991}"/>
              </a:ext>
            </a:extLst>
          </p:cNvPr>
          <p:cNvSpPr txBox="1"/>
          <p:nvPr/>
        </p:nvSpPr>
        <p:spPr>
          <a:xfrm>
            <a:off x="432079" y="2663245"/>
            <a:ext cx="8279842" cy="615553"/>
          </a:xfrm>
          <a:prstGeom prst="rect">
            <a:avLst/>
          </a:prstGeom>
          <a:noFill/>
        </p:spPr>
        <p:txBody>
          <a:bodyPr wrap="square" rtlCol="0">
            <a:spAutoFit/>
          </a:bodyPr>
          <a:lstStyle/>
          <a:p>
            <a:r>
              <a:rPr lang="de-DE" dirty="0"/>
              <a:t>2. Mehr durch Schwund des volkkirchlichen Mainstreams </a:t>
            </a:r>
            <a:r>
              <a:rPr lang="de-DE" sz="1600" i="1" dirty="0"/>
              <a:t>(„Die andren gehen doch auch</a:t>
            </a:r>
            <a:br>
              <a:rPr lang="de-DE" sz="1600" i="1" dirty="0"/>
            </a:br>
            <a:r>
              <a:rPr lang="de-DE" sz="1600" i="1" dirty="0"/>
              <a:t>     nicht mehr zur Kirche; Kirche, z.B. Taufe, Christenlehre ist heute nicht mehr Mode“…)</a:t>
            </a:r>
          </a:p>
        </p:txBody>
      </p:sp>
      <p:sp>
        <p:nvSpPr>
          <p:cNvPr id="8" name="Textfeld 7">
            <a:extLst>
              <a:ext uri="{FF2B5EF4-FFF2-40B4-BE49-F238E27FC236}">
                <a16:creationId xmlns:a16="http://schemas.microsoft.com/office/drawing/2014/main" id="{9FF68136-6349-41C2-AC16-99BA4FCCCD70}"/>
              </a:ext>
            </a:extLst>
          </p:cNvPr>
          <p:cNvSpPr txBox="1"/>
          <p:nvPr/>
        </p:nvSpPr>
        <p:spPr>
          <a:xfrm>
            <a:off x="432079" y="3430496"/>
            <a:ext cx="4652387" cy="1877437"/>
          </a:xfrm>
          <a:prstGeom prst="rect">
            <a:avLst/>
          </a:prstGeom>
          <a:noFill/>
        </p:spPr>
        <p:txBody>
          <a:bodyPr wrap="square" rtlCol="0">
            <a:spAutoFit/>
          </a:bodyPr>
          <a:lstStyle/>
          <a:p>
            <a:r>
              <a:rPr lang="de-DE" dirty="0"/>
              <a:t>3. Verstehensverlust der biblischen Botschaft</a:t>
            </a:r>
            <a:br>
              <a:rPr lang="de-DE" dirty="0"/>
            </a:br>
            <a:r>
              <a:rPr lang="de-DE" dirty="0"/>
              <a:t>    </a:t>
            </a:r>
            <a:r>
              <a:rPr lang="de-DE" sz="1600" dirty="0"/>
              <a:t>(Reste volkskirchlicher Traditionen „</a:t>
            </a:r>
            <a:r>
              <a:rPr lang="de-DE" sz="1600" i="1" dirty="0"/>
              <a:t>was für Kinder,</a:t>
            </a:r>
            <a:br>
              <a:rPr lang="de-DE" sz="1600" i="1" dirty="0"/>
            </a:br>
            <a:r>
              <a:rPr lang="de-DE" sz="1600" i="1" dirty="0"/>
              <a:t>     für Weihnachten</a:t>
            </a:r>
            <a:r>
              <a:rPr lang="de-DE" sz="1600" dirty="0"/>
              <a:t>“; Bibel bedeuten nichts für </a:t>
            </a:r>
            <a:br>
              <a:rPr lang="de-DE" sz="1600" dirty="0"/>
            </a:br>
            <a:r>
              <a:rPr lang="de-DE" sz="1600" dirty="0"/>
              <a:t>    heutige Leben. „</a:t>
            </a:r>
            <a:r>
              <a:rPr lang="de-DE" sz="1600" i="1" dirty="0"/>
              <a:t>Ich glaube an die Wissenschaft, </a:t>
            </a:r>
            <a:br>
              <a:rPr lang="de-DE" sz="1600" i="1" dirty="0"/>
            </a:br>
            <a:r>
              <a:rPr lang="de-DE" sz="1600" i="1" dirty="0"/>
              <a:t>     nicht an den lieben Gott</a:t>
            </a:r>
            <a:r>
              <a:rPr lang="de-DE" sz="1600" dirty="0"/>
              <a:t>“. </a:t>
            </a:r>
            <a:br>
              <a:rPr lang="de-DE" sz="1600" dirty="0"/>
            </a:br>
            <a:r>
              <a:rPr lang="de-DE" sz="1600" dirty="0"/>
              <a:t>     Die herkömmliche Verkündigung wird nicht als </a:t>
            </a:r>
            <a:br>
              <a:rPr lang="de-DE" sz="1600" dirty="0"/>
            </a:br>
            <a:r>
              <a:rPr lang="de-DE" sz="1600" dirty="0"/>
              <a:t>     Verstehenshilfe erfahren…)</a:t>
            </a:r>
          </a:p>
        </p:txBody>
      </p:sp>
      <p:sp>
        <p:nvSpPr>
          <p:cNvPr id="9" name="Textfeld 8">
            <a:extLst>
              <a:ext uri="{FF2B5EF4-FFF2-40B4-BE49-F238E27FC236}">
                <a16:creationId xmlns:a16="http://schemas.microsoft.com/office/drawing/2014/main" id="{24C936DE-FDC9-4458-BB68-13183D6FA500}"/>
              </a:ext>
            </a:extLst>
          </p:cNvPr>
          <p:cNvSpPr txBox="1"/>
          <p:nvPr/>
        </p:nvSpPr>
        <p:spPr>
          <a:xfrm>
            <a:off x="956791" y="6033185"/>
            <a:ext cx="7230417" cy="646331"/>
          </a:xfrm>
          <a:prstGeom prst="rect">
            <a:avLst/>
          </a:prstGeom>
          <a:noFill/>
          <a:ln>
            <a:solidFill>
              <a:schemeClr val="accent1"/>
            </a:solidFill>
          </a:ln>
        </p:spPr>
        <p:txBody>
          <a:bodyPr wrap="square" rtlCol="0">
            <a:spAutoFit/>
          </a:bodyPr>
          <a:lstStyle/>
          <a:p>
            <a:pPr algn="ctr"/>
            <a:r>
              <a:rPr lang="de-DE" dirty="0"/>
              <a:t>Dies als sich selbst verstärkender Selbstlauf.</a:t>
            </a:r>
            <a:br>
              <a:rPr lang="de-DE" dirty="0"/>
            </a:br>
            <a:r>
              <a:rPr lang="de-DE" dirty="0"/>
              <a:t>Ende der 80ziger Jahre Kirchenmitgliedschaft auf 20 bis 40% gesunken. </a:t>
            </a:r>
          </a:p>
        </p:txBody>
      </p:sp>
      <p:pic>
        <p:nvPicPr>
          <p:cNvPr id="11" name="Grafik 10">
            <a:extLst>
              <a:ext uri="{FF2B5EF4-FFF2-40B4-BE49-F238E27FC236}">
                <a16:creationId xmlns:a16="http://schemas.microsoft.com/office/drawing/2014/main" id="{C2222C5C-898B-4C63-9E8C-1F84331F7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675" y="3306235"/>
            <a:ext cx="3463310" cy="2531857"/>
          </a:xfrm>
          <a:prstGeom prst="rect">
            <a:avLst/>
          </a:prstGeom>
          <a:solidFill>
            <a:schemeClr val="bg1">
              <a:lumMod val="85000"/>
            </a:schemeClr>
          </a:solidFill>
          <a:ln>
            <a:solidFill>
              <a:schemeClr val="accent1"/>
            </a:solidFill>
          </a:ln>
        </p:spPr>
      </p:pic>
      <p:sp>
        <p:nvSpPr>
          <p:cNvPr id="4" name="Foliennummernplatzhalter 3">
            <a:extLst>
              <a:ext uri="{FF2B5EF4-FFF2-40B4-BE49-F238E27FC236}">
                <a16:creationId xmlns:a16="http://schemas.microsoft.com/office/drawing/2014/main" id="{0F9E2428-5A40-4FFE-8BDD-EAF57ECD6B4F}"/>
              </a:ext>
            </a:extLst>
          </p:cNvPr>
          <p:cNvSpPr>
            <a:spLocks noGrp="1"/>
          </p:cNvSpPr>
          <p:nvPr>
            <p:ph type="sldNum" sz="quarter" idx="12"/>
          </p:nvPr>
        </p:nvSpPr>
        <p:spPr/>
        <p:txBody>
          <a:bodyPr/>
          <a:lstStyle/>
          <a:p>
            <a:fld id="{D49547FB-FBF7-49E5-9F3C-8DF58E9D8AFD}" type="slidenum">
              <a:rPr lang="de-DE" smtClean="0"/>
              <a:t>7</a:t>
            </a:fld>
            <a:endParaRPr lang="de-DE" dirty="0"/>
          </a:p>
        </p:txBody>
      </p:sp>
    </p:spTree>
    <p:extLst>
      <p:ext uri="{BB962C8B-B14F-4D97-AF65-F5344CB8AC3E}">
        <p14:creationId xmlns:p14="http://schemas.microsoft.com/office/powerpoint/2010/main" val="42613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55CB1-3F16-4924-B89A-71857E140465}"/>
              </a:ext>
            </a:extLst>
          </p:cNvPr>
          <p:cNvSpPr>
            <a:spLocks noGrp="1"/>
          </p:cNvSpPr>
          <p:nvPr>
            <p:ph type="title"/>
          </p:nvPr>
        </p:nvSpPr>
        <p:spPr>
          <a:xfrm>
            <a:off x="497864" y="136524"/>
            <a:ext cx="7678826" cy="660530"/>
          </a:xfrm>
        </p:spPr>
        <p:txBody>
          <a:bodyPr>
            <a:normAutofit/>
          </a:bodyPr>
          <a:lstStyle/>
          <a:p>
            <a:pPr algn="ctr"/>
            <a:r>
              <a:rPr lang="de-DE" sz="2000" b="1" u="sng" dirty="0">
                <a:latin typeface="+mn-lt"/>
              </a:rPr>
              <a:t>7. Minderheitsbewegung: neue Zuwendung zur Kirche in der DDR</a:t>
            </a:r>
            <a:endParaRPr lang="de-DE" sz="2000" dirty="0">
              <a:latin typeface="+mn-lt"/>
            </a:endParaRPr>
          </a:p>
        </p:txBody>
      </p:sp>
      <p:sp>
        <p:nvSpPr>
          <p:cNvPr id="6" name="Textfeld 5">
            <a:extLst>
              <a:ext uri="{FF2B5EF4-FFF2-40B4-BE49-F238E27FC236}">
                <a16:creationId xmlns:a16="http://schemas.microsoft.com/office/drawing/2014/main" id="{AEDA38B8-976D-4513-BC70-8C6E855257B7}"/>
              </a:ext>
            </a:extLst>
          </p:cNvPr>
          <p:cNvSpPr txBox="1"/>
          <p:nvPr/>
        </p:nvSpPr>
        <p:spPr>
          <a:xfrm>
            <a:off x="252622" y="946641"/>
            <a:ext cx="8638756" cy="830997"/>
          </a:xfrm>
          <a:prstGeom prst="rect">
            <a:avLst/>
          </a:prstGeom>
          <a:noFill/>
        </p:spPr>
        <p:txBody>
          <a:bodyPr wrap="square" rtlCol="0">
            <a:spAutoFit/>
          </a:bodyPr>
          <a:lstStyle/>
          <a:p>
            <a:r>
              <a:rPr lang="de-DE" sz="1600" dirty="0"/>
              <a:t>1. </a:t>
            </a:r>
            <a:r>
              <a:rPr lang="de-DE" sz="1600" u="sng" dirty="0"/>
              <a:t>Erfahrungen moderner Gemeindearbeit</a:t>
            </a:r>
            <a:r>
              <a:rPr lang="de-DE" sz="1600" dirty="0"/>
              <a:t>, überzeugende zeitgemäße Interpretation der biblischen </a:t>
            </a:r>
            <a:br>
              <a:rPr lang="de-DE" sz="1600" dirty="0"/>
            </a:br>
            <a:r>
              <a:rPr lang="de-DE" sz="1600" dirty="0"/>
              <a:t>    Botschaft; neue Gottesdienstformen, Hauskreise, Gemeindeseminare, Erwachsenunterricht und </a:t>
            </a:r>
            <a:br>
              <a:rPr lang="de-DE" sz="1600" dirty="0"/>
            </a:br>
            <a:r>
              <a:rPr lang="de-DE" sz="1600" dirty="0"/>
              <a:t>    Taufen; Gemeinschaft mit ähnlich Suchenden; Zielvorstellung mündiges Christsein</a:t>
            </a:r>
          </a:p>
        </p:txBody>
      </p:sp>
      <p:sp>
        <p:nvSpPr>
          <p:cNvPr id="9" name="Textfeld 8">
            <a:extLst>
              <a:ext uri="{FF2B5EF4-FFF2-40B4-BE49-F238E27FC236}">
                <a16:creationId xmlns:a16="http://schemas.microsoft.com/office/drawing/2014/main" id="{2D94AEA8-0D29-4022-878A-5302054A9A8D}"/>
              </a:ext>
            </a:extLst>
          </p:cNvPr>
          <p:cNvSpPr txBox="1"/>
          <p:nvPr/>
        </p:nvSpPr>
        <p:spPr>
          <a:xfrm>
            <a:off x="252622" y="2570029"/>
            <a:ext cx="8760749" cy="846386"/>
          </a:xfrm>
          <a:prstGeom prst="rect">
            <a:avLst/>
          </a:prstGeom>
          <a:noFill/>
        </p:spPr>
        <p:txBody>
          <a:bodyPr wrap="square" rtlCol="0">
            <a:spAutoFit/>
          </a:bodyPr>
          <a:lstStyle/>
          <a:p>
            <a:r>
              <a:rPr lang="de-DE" sz="1600" dirty="0"/>
              <a:t>3. </a:t>
            </a:r>
            <a:r>
              <a:rPr lang="de-DE" sz="1600" u="sng" dirty="0"/>
              <a:t>Kirche wird mit klarer gesellschaftspolitsicher Botschaft für die Welt</a:t>
            </a:r>
            <a:r>
              <a:rPr lang="de-DE" sz="1600" dirty="0"/>
              <a:t> wahrgenommen, z.B. in</a:t>
            </a:r>
            <a:br>
              <a:rPr lang="de-DE" sz="1600" dirty="0"/>
            </a:br>
            <a:r>
              <a:rPr lang="de-DE" sz="1600" dirty="0"/>
              <a:t>    Ökumenischen Basisgruppen, bei Kirchentagen, im  Konziliaren Prozess, in den „</a:t>
            </a:r>
            <a:r>
              <a:rPr lang="de-DE" sz="1600" i="1" dirty="0"/>
              <a:t>Optionen </a:t>
            </a:r>
            <a:br>
              <a:rPr lang="de-DE" sz="1600" i="1" dirty="0"/>
            </a:br>
            <a:r>
              <a:rPr lang="de-DE" sz="1600" i="1" dirty="0"/>
              <a:t>    für Frieden, Gerechtigkeit, Bewahrung  der Schöpfung</a:t>
            </a:r>
            <a:r>
              <a:rPr lang="de-DE" sz="1600" dirty="0"/>
              <a:t>“. Hier klares Engagement und Aufgabe</a:t>
            </a:r>
            <a:r>
              <a:rPr lang="de-DE" sz="1700" dirty="0"/>
              <a:t>.</a:t>
            </a:r>
          </a:p>
        </p:txBody>
      </p:sp>
      <p:sp>
        <p:nvSpPr>
          <p:cNvPr id="10" name="Textfeld 9">
            <a:extLst>
              <a:ext uri="{FF2B5EF4-FFF2-40B4-BE49-F238E27FC236}">
                <a16:creationId xmlns:a16="http://schemas.microsoft.com/office/drawing/2014/main" id="{8E620009-EB0E-4564-A723-19B6A20BFFB9}"/>
              </a:ext>
            </a:extLst>
          </p:cNvPr>
          <p:cNvSpPr txBox="1"/>
          <p:nvPr/>
        </p:nvSpPr>
        <p:spPr>
          <a:xfrm>
            <a:off x="252622" y="1754615"/>
            <a:ext cx="8638756" cy="830997"/>
          </a:xfrm>
          <a:prstGeom prst="rect">
            <a:avLst/>
          </a:prstGeom>
          <a:noFill/>
        </p:spPr>
        <p:txBody>
          <a:bodyPr wrap="square" rtlCol="0">
            <a:spAutoFit/>
          </a:bodyPr>
          <a:lstStyle/>
          <a:p>
            <a:r>
              <a:rPr lang="de-DE" sz="1600" dirty="0"/>
              <a:t>2. </a:t>
            </a:r>
            <a:r>
              <a:rPr lang="de-DE" sz="1600" u="sng" dirty="0"/>
              <a:t>Ausstieg Einzelner aus Opportunismus und Angst</a:t>
            </a:r>
            <a:r>
              <a:rPr lang="de-DE" sz="1600" dirty="0"/>
              <a:t>; Benachteiligung bewusst in Kauf genommen;</a:t>
            </a:r>
            <a:br>
              <a:rPr lang="de-DE" sz="1600" dirty="0"/>
            </a:br>
            <a:r>
              <a:rPr lang="de-DE" sz="1600" dirty="0"/>
              <a:t>    </a:t>
            </a:r>
            <a:r>
              <a:rPr lang="de-DE" sz="1600" u="sng" dirty="0"/>
              <a:t>Kirche wird als einziger geistiger und politischer Freiraum</a:t>
            </a:r>
            <a:r>
              <a:rPr lang="de-DE" sz="1600" dirty="0"/>
              <a:t> und Schutzraum gefunden.</a:t>
            </a:r>
            <a:br>
              <a:rPr lang="de-DE" sz="1600" dirty="0"/>
            </a:br>
            <a:r>
              <a:rPr lang="de-DE" sz="1600" dirty="0"/>
              <a:t>    Kirche wird als Anwalt der Bedrängten wahrgenommen. Vertrauensvorschuss bei Bevölkerung</a:t>
            </a:r>
          </a:p>
        </p:txBody>
      </p:sp>
      <p:sp>
        <p:nvSpPr>
          <p:cNvPr id="12" name="Textfeld 11">
            <a:extLst>
              <a:ext uri="{FF2B5EF4-FFF2-40B4-BE49-F238E27FC236}">
                <a16:creationId xmlns:a16="http://schemas.microsoft.com/office/drawing/2014/main" id="{172D32D8-5065-462D-B1D1-A924F1A9E69A}"/>
              </a:ext>
            </a:extLst>
          </p:cNvPr>
          <p:cNvSpPr txBox="1"/>
          <p:nvPr/>
        </p:nvSpPr>
        <p:spPr>
          <a:xfrm>
            <a:off x="624160" y="5478249"/>
            <a:ext cx="3897347" cy="877163"/>
          </a:xfrm>
          <a:prstGeom prst="rect">
            <a:avLst/>
          </a:prstGeom>
          <a:noFill/>
          <a:ln>
            <a:solidFill>
              <a:schemeClr val="accent1"/>
            </a:solidFill>
          </a:ln>
        </p:spPr>
        <p:txBody>
          <a:bodyPr wrap="square">
            <a:spAutoFit/>
          </a:bodyPr>
          <a:lstStyle/>
          <a:p>
            <a:pPr algn="ctr"/>
            <a:r>
              <a:rPr lang="de-DE" sz="1700" dirty="0">
                <a:effectLst/>
                <a:latin typeface="Calibri" panose="020F0502020204030204" pitchFamily="34" charset="0"/>
                <a:ea typeface="Calibri" panose="020F0502020204030204" pitchFamily="34" charset="0"/>
                <a:cs typeface="Arial" panose="020B0604020202020204" pitchFamily="34" charset="0"/>
              </a:rPr>
              <a:t>Als die Zeit reif </a:t>
            </a:r>
            <a:r>
              <a:rPr lang="de-DE" sz="1700" dirty="0">
                <a:latin typeface="Calibri" panose="020F0502020204030204" pitchFamily="34" charset="0"/>
                <a:ea typeface="Calibri" panose="020F0502020204030204" pitchFamily="34" charset="0"/>
                <a:cs typeface="Arial" panose="020B0604020202020204" pitchFamily="34" charset="0"/>
              </a:rPr>
              <a:t>war (</a:t>
            </a:r>
            <a:r>
              <a:rPr lang="de-DE" sz="1700" i="1" dirty="0">
                <a:latin typeface="Calibri" panose="020F0502020204030204" pitchFamily="34" charset="0"/>
                <a:ea typeface="Calibri" panose="020F0502020204030204" pitchFamily="34" charset="0"/>
                <a:cs typeface="Arial" panose="020B0604020202020204" pitchFamily="34" charset="0"/>
              </a:rPr>
              <a:t>Kairos</a:t>
            </a:r>
            <a:r>
              <a:rPr lang="de-DE" sz="1700" dirty="0">
                <a:latin typeface="Calibri" panose="020F0502020204030204" pitchFamily="34" charset="0"/>
                <a:ea typeface="Calibri" panose="020F0502020204030204" pitchFamily="34" charset="0"/>
                <a:cs typeface="Arial" panose="020B0604020202020204" pitchFamily="34" charset="0"/>
              </a:rPr>
              <a:t>), </a:t>
            </a:r>
            <a:r>
              <a:rPr lang="de-DE" sz="1700" dirty="0">
                <a:effectLst/>
                <a:latin typeface="Calibri" panose="020F0502020204030204" pitchFamily="34" charset="0"/>
                <a:ea typeface="Calibri" panose="020F0502020204030204" pitchFamily="34" charset="0"/>
                <a:cs typeface="Arial" panose="020B0604020202020204" pitchFamily="34" charset="0"/>
              </a:rPr>
              <a:t>erwuchs aus diesen Kräften die </a:t>
            </a:r>
            <a:br>
              <a:rPr lang="de-DE" sz="1700" dirty="0">
                <a:effectLst/>
                <a:latin typeface="Calibri" panose="020F0502020204030204" pitchFamily="34" charset="0"/>
                <a:ea typeface="Calibri" panose="020F0502020204030204" pitchFamily="34" charset="0"/>
                <a:cs typeface="Arial" panose="020B0604020202020204" pitchFamily="34" charset="0"/>
              </a:rPr>
            </a:br>
            <a:r>
              <a:rPr lang="de-DE" sz="1700" u="sng" dirty="0">
                <a:effectLst/>
                <a:latin typeface="Calibri" panose="020F0502020204030204" pitchFamily="34" charset="0"/>
                <a:ea typeface="Calibri" panose="020F0502020204030204" pitchFamily="34" charset="0"/>
                <a:cs typeface="Arial" panose="020B0604020202020204" pitchFamily="34" charset="0"/>
              </a:rPr>
              <a:t>Friedliche Revolution im Herbst 1989</a:t>
            </a:r>
            <a:r>
              <a:rPr lang="de-DE" sz="1700" dirty="0">
                <a:effectLst/>
                <a:latin typeface="Calibri" panose="020F0502020204030204" pitchFamily="34" charset="0"/>
                <a:ea typeface="Calibri" panose="020F0502020204030204" pitchFamily="34" charset="0"/>
                <a:cs typeface="Arial" panose="020B0604020202020204" pitchFamily="34" charset="0"/>
              </a:rPr>
              <a:t>. </a:t>
            </a:r>
            <a:endParaRPr lang="de-DE" sz="1700" dirty="0"/>
          </a:p>
        </p:txBody>
      </p:sp>
      <p:sp>
        <p:nvSpPr>
          <p:cNvPr id="11" name="Textfeld 10">
            <a:extLst>
              <a:ext uri="{FF2B5EF4-FFF2-40B4-BE49-F238E27FC236}">
                <a16:creationId xmlns:a16="http://schemas.microsoft.com/office/drawing/2014/main" id="{3C33F20E-5D2F-45F4-9D2E-41553F441D13}"/>
              </a:ext>
            </a:extLst>
          </p:cNvPr>
          <p:cNvSpPr txBox="1"/>
          <p:nvPr/>
        </p:nvSpPr>
        <p:spPr>
          <a:xfrm>
            <a:off x="71243" y="3426441"/>
            <a:ext cx="5003180" cy="1952650"/>
          </a:xfrm>
          <a:prstGeom prst="rect">
            <a:avLst/>
          </a:prstGeom>
          <a:noFill/>
        </p:spPr>
        <p:txBody>
          <a:bodyPr wrap="square">
            <a:spAutoFit/>
          </a:bodyPr>
          <a:lstStyle/>
          <a:p>
            <a:pPr marL="180340">
              <a:lnSpc>
                <a:spcPct val="115000"/>
              </a:lnSpc>
              <a:spcAft>
                <a:spcPts val="1000"/>
              </a:spcAft>
            </a:pPr>
            <a:r>
              <a:rPr lang="de-DE" sz="1600" u="sng" dirty="0">
                <a:effectLst/>
                <a:ea typeface="Calibri" panose="020F0502020204030204" pitchFamily="34" charset="0"/>
                <a:cs typeface="Arial" panose="020B0604020202020204" pitchFamily="34" charset="0"/>
              </a:rPr>
              <a:t>These</a:t>
            </a:r>
            <a:r>
              <a:rPr lang="de-DE" sz="1600" dirty="0">
                <a:effectLst/>
                <a:ea typeface="Calibri" panose="020F0502020204030204" pitchFamily="34" charset="0"/>
                <a:cs typeface="Arial" panose="020B0604020202020204" pitchFamily="34" charset="0"/>
              </a:rPr>
              <a:t>: </a:t>
            </a:r>
            <a:r>
              <a:rPr lang="de-DE" sz="1500" b="1" dirty="0">
                <a:effectLst/>
                <a:ea typeface="Calibri" panose="020F0502020204030204" pitchFamily="34" charset="0"/>
                <a:cs typeface="Arial" panose="020B0604020202020204" pitchFamily="34" charset="0"/>
              </a:rPr>
              <a:t>Der SED-Staat hat zwar vielen Christen die volkskirchliche Bindung „</a:t>
            </a:r>
            <a:r>
              <a:rPr lang="de-DE" sz="1500" b="1" i="1" dirty="0">
                <a:effectLst/>
                <a:ea typeface="Calibri" panose="020F0502020204030204" pitchFamily="34" charset="0"/>
                <a:cs typeface="Arial" panose="020B0604020202020204" pitchFamily="34" charset="0"/>
              </a:rPr>
              <a:t>gründlich ausgetrieben</a:t>
            </a:r>
            <a:r>
              <a:rPr lang="de-DE" sz="1500" b="1" dirty="0">
                <a:effectLst/>
                <a:ea typeface="Calibri" panose="020F0502020204030204" pitchFamily="34" charset="0"/>
                <a:cs typeface="Arial" panose="020B0604020202020204" pitchFamily="34" charset="0"/>
              </a:rPr>
              <a:t>“. </a:t>
            </a:r>
            <a:br>
              <a:rPr lang="de-DE" sz="1500" b="1" dirty="0">
                <a:effectLst/>
                <a:ea typeface="Calibri" panose="020F0502020204030204" pitchFamily="34" charset="0"/>
                <a:cs typeface="Arial" panose="020B0604020202020204" pitchFamily="34" charset="0"/>
              </a:rPr>
            </a:br>
            <a:r>
              <a:rPr lang="de-DE" sz="1500" b="1" dirty="0">
                <a:effectLst/>
                <a:ea typeface="Calibri" panose="020F0502020204030204" pitchFamily="34" charset="0"/>
                <a:cs typeface="Arial" panose="020B0604020202020204" pitchFamily="34" charset="0"/>
              </a:rPr>
              <a:t>Aber gerade so lernte die kleingewordene Kirche, ihre Minderheitssituation im kritischen Gegenüber zur nichtchristlichen Umwelt von Gott her positiv anzunehmen und weitgehend ein klares geistliches, missionarisches und politisches Profil zu entwickeln.  </a:t>
            </a:r>
          </a:p>
        </p:txBody>
      </p:sp>
      <p:pic>
        <p:nvPicPr>
          <p:cNvPr id="15" name="Grafik 14">
            <a:extLst>
              <a:ext uri="{FF2B5EF4-FFF2-40B4-BE49-F238E27FC236}">
                <a16:creationId xmlns:a16="http://schemas.microsoft.com/office/drawing/2014/main" id="{0380DAAB-4FFF-4E68-B8B0-7ADD26F8A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674" y="3670957"/>
            <a:ext cx="4135704" cy="2778962"/>
          </a:xfrm>
          <a:prstGeom prst="rect">
            <a:avLst/>
          </a:prstGeom>
          <a:ln>
            <a:solidFill>
              <a:schemeClr val="accent1"/>
            </a:solidFill>
          </a:ln>
        </p:spPr>
      </p:pic>
      <p:sp>
        <p:nvSpPr>
          <p:cNvPr id="3" name="Textfeld 2">
            <a:extLst>
              <a:ext uri="{FF2B5EF4-FFF2-40B4-BE49-F238E27FC236}">
                <a16:creationId xmlns:a16="http://schemas.microsoft.com/office/drawing/2014/main" id="{2AEC7D39-95BD-4E33-8DA1-73B01D7244AC}"/>
              </a:ext>
            </a:extLst>
          </p:cNvPr>
          <p:cNvSpPr txBox="1"/>
          <p:nvPr/>
        </p:nvSpPr>
        <p:spPr>
          <a:xfrm>
            <a:off x="252622" y="631109"/>
            <a:ext cx="1988410" cy="338554"/>
          </a:xfrm>
          <a:prstGeom prst="rect">
            <a:avLst/>
          </a:prstGeom>
          <a:noFill/>
        </p:spPr>
        <p:txBody>
          <a:bodyPr wrap="square" rtlCol="0">
            <a:spAutoFit/>
          </a:bodyPr>
          <a:lstStyle/>
          <a:p>
            <a:r>
              <a:rPr lang="de-DE" sz="1600" u="sng" dirty="0"/>
              <a:t>Motive</a:t>
            </a:r>
          </a:p>
        </p:txBody>
      </p:sp>
      <p:sp>
        <p:nvSpPr>
          <p:cNvPr id="5" name="Foliennummernplatzhalter 4">
            <a:extLst>
              <a:ext uri="{FF2B5EF4-FFF2-40B4-BE49-F238E27FC236}">
                <a16:creationId xmlns:a16="http://schemas.microsoft.com/office/drawing/2014/main" id="{DD1EF2B4-F28B-42B2-9E6B-1DDE022868D5}"/>
              </a:ext>
            </a:extLst>
          </p:cNvPr>
          <p:cNvSpPr>
            <a:spLocks noGrp="1"/>
          </p:cNvSpPr>
          <p:nvPr>
            <p:ph type="sldNum" sz="quarter" idx="12"/>
          </p:nvPr>
        </p:nvSpPr>
        <p:spPr/>
        <p:txBody>
          <a:bodyPr/>
          <a:lstStyle/>
          <a:p>
            <a:fld id="{D49547FB-FBF7-49E5-9F3C-8DF58E9D8AFD}" type="slidenum">
              <a:rPr lang="de-DE" smtClean="0"/>
              <a:t>8</a:t>
            </a:fld>
            <a:endParaRPr lang="de-DE" dirty="0"/>
          </a:p>
        </p:txBody>
      </p:sp>
    </p:spTree>
    <p:extLst>
      <p:ext uri="{BB962C8B-B14F-4D97-AF65-F5344CB8AC3E}">
        <p14:creationId xmlns:p14="http://schemas.microsoft.com/office/powerpoint/2010/main" val="12111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animBg="1"/>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61197-032C-44F6-854B-22AFAF72DF6D}"/>
              </a:ext>
            </a:extLst>
          </p:cNvPr>
          <p:cNvSpPr>
            <a:spLocks noGrp="1"/>
          </p:cNvSpPr>
          <p:nvPr>
            <p:ph type="title"/>
          </p:nvPr>
        </p:nvSpPr>
        <p:spPr>
          <a:xfrm>
            <a:off x="638698" y="234577"/>
            <a:ext cx="7158823" cy="315911"/>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2000" b="1" u="sng" dirty="0">
                <a:latin typeface="+mn-lt"/>
              </a:rPr>
              <a:t>8</a:t>
            </a:r>
            <a:r>
              <a:rPr lang="de-DE" sz="2000" b="1" u="sng" kern="1200" dirty="0">
                <a:solidFill>
                  <a:schemeClr val="tx1"/>
                </a:solidFill>
                <a:effectLst/>
                <a:latin typeface="+mn-lt"/>
              </a:rPr>
              <a:t>. Persönliche Erfahrungen</a:t>
            </a:r>
            <a:r>
              <a:rPr lang="de-DE" sz="2000" kern="1200" dirty="0">
                <a:solidFill>
                  <a:schemeClr val="tx1"/>
                </a:solidFill>
                <a:effectLst/>
                <a:latin typeface="+mn-lt"/>
              </a:rPr>
              <a:t>     </a:t>
            </a:r>
            <a:r>
              <a:rPr lang="de-DE" sz="1600" kern="1200" dirty="0">
                <a:solidFill>
                  <a:schemeClr val="tx1"/>
                </a:solidFill>
                <a:effectLst/>
                <a:latin typeface="+mn-lt"/>
              </a:rPr>
              <a:t>Hans Jürgen Günter</a:t>
            </a:r>
            <a:endParaRPr lang="de-DE" sz="1600" dirty="0"/>
          </a:p>
        </p:txBody>
      </p:sp>
      <p:sp>
        <p:nvSpPr>
          <p:cNvPr id="5" name="Foliennummernplatzhalter 4">
            <a:extLst>
              <a:ext uri="{FF2B5EF4-FFF2-40B4-BE49-F238E27FC236}">
                <a16:creationId xmlns:a16="http://schemas.microsoft.com/office/drawing/2014/main" id="{849E6001-7608-4B5B-9E84-34A110E36A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9547FB-FBF7-49E5-9F3C-8DF58E9D8AFD}"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72B05D97-56A7-4FFE-8BF1-583C97A2DF5E}"/>
              </a:ext>
            </a:extLst>
          </p:cNvPr>
          <p:cNvSpPr txBox="1"/>
          <p:nvPr/>
        </p:nvSpPr>
        <p:spPr>
          <a:xfrm>
            <a:off x="200967" y="550488"/>
            <a:ext cx="8742066"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1. Eine prozentual geringe Kirchenmitgliedschaft von unter 20% in Mitteldeutschland wie ich sie in den letzten 40 Jahren erlebt habe, ist keine dramatische Besonderheit, sondern der Normalfall. Ich habe nie andere Zeiten kennengelernt. Zu Beginn meiner beruflichen Tätigkeit in der damaligen Thüringer Landeskirche war mir diese Tatsache zwar statistisch bewusst, aber sie wirkte nie wie ein sehnsuchtsvoller Blick zurück auf vermeintlich bessere Zeiten oder wie ein ständiger Kampf gegen eine Situation, die ich ohnehin nicht ändern konnte. Ich habe während meiner Tätigkeit als Gemeindepfarrer vorwiegend mit kleinen Gruppen  von 5 – 20 Personen zu tun gehabt. Und das sowohl auf dem Land wie auch in der Stadt. Volkskirchliche Verhältnisse habe ich nie erlebt. Kleine kirchliche Gruppen, wenig Gottesdienstbesucher und eine deutlich geprägte atheistische Umwelt waren und sind bis heute der normale Standard.</a:t>
            </a:r>
          </a:p>
        </p:txBody>
      </p:sp>
      <p:sp>
        <p:nvSpPr>
          <p:cNvPr id="11" name="Textfeld 10">
            <a:extLst>
              <a:ext uri="{FF2B5EF4-FFF2-40B4-BE49-F238E27FC236}">
                <a16:creationId xmlns:a16="http://schemas.microsoft.com/office/drawing/2014/main" id="{E30A9EC6-94E1-4E20-BCC7-23A783FCEB46}"/>
              </a:ext>
            </a:extLst>
          </p:cNvPr>
          <p:cNvSpPr txBox="1"/>
          <p:nvPr/>
        </p:nvSpPr>
        <p:spPr>
          <a:xfrm>
            <a:off x="200967" y="3089712"/>
            <a:ext cx="8742066"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2. Eine statistische Zahl von wenig oder viel Kirchenmitgliedern kann nur sehr oberflächlich auf eine gelebte Christlichkeit von Personen hinweisen. Jegliche zahlenmäßige Angabe darf nicht als ein positives oder negatives Qualitätsmerkmal für den gelebten Glauben von Kirchenmitgliedern gelten. Die volkskirchlich hohe Kirchenmitgliedschaft des vergangenen Jahrhunderts in Deutschland und Europa konnte trotzdem zwei Weltkriege nicht verhindern. Eine geringe Kirchenmitgliedschaft in der damaligen DDR brachte die Leute zu Demonstrationen auf die Straße und hat friedlich zu einer politischen Wende geführt. </a:t>
            </a:r>
          </a:p>
        </p:txBody>
      </p:sp>
      <p:sp>
        <p:nvSpPr>
          <p:cNvPr id="12" name="Textfeld 11">
            <a:extLst>
              <a:ext uri="{FF2B5EF4-FFF2-40B4-BE49-F238E27FC236}">
                <a16:creationId xmlns:a16="http://schemas.microsoft.com/office/drawing/2014/main" id="{8A0044E4-4C20-4EC8-97C9-ADA965B3F5F9}"/>
              </a:ext>
            </a:extLst>
          </p:cNvPr>
          <p:cNvSpPr txBox="1"/>
          <p:nvPr/>
        </p:nvSpPr>
        <p:spPr>
          <a:xfrm>
            <a:off x="200967" y="4905594"/>
            <a:ext cx="8742066"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3. Die These von dem „unheilbaren religiösen Menschen“  ist mehr Wunsch als Realität.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Zu leben ohne einen Glauben an Gott, wird von den meisten Mitmenschen im Gebiet der ehemaligen DDR nicht oder kaum hinterfragt. Auch nicht in besonderen Lebenssituationen wie z.B. bei einem Todesfall in der Familie. Ähnlich ist es in der ehemaligen Tschechoslowakei. „</a:t>
            </a:r>
            <a:r>
              <a:rPr kumimoji="0" lang="de-DE" sz="16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Gott</a:t>
            </a: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ist ein Fremdwort, dessen Sprache kaum Interesse weckt. Mehrheitlich sind meine Mitmenschen in Mitteldeutschland „</a:t>
            </a:r>
            <a:r>
              <a:rPr kumimoji="0" lang="de-DE" sz="16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religiös unmusikalisch</a:t>
            </a: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“(Max Weber). Bei der Frage nach Gott und Kirche reagieren nicht wenige mit: „</a:t>
            </a:r>
            <a:r>
              <a:rPr kumimoji="0" lang="de-DE" sz="16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Ich bin doch normal</a:t>
            </a:r>
            <a:r>
              <a:rPr kumimoji="0" lang="de-DE"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Und das so zu akzeptieren, wie es ist, war für mich ein langer Weg.  </a:t>
            </a:r>
          </a:p>
        </p:txBody>
      </p:sp>
    </p:spTree>
    <p:extLst>
      <p:ext uri="{BB962C8B-B14F-4D97-AF65-F5344CB8AC3E}">
        <p14:creationId xmlns:p14="http://schemas.microsoft.com/office/powerpoint/2010/main" val="322514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2494</Words>
  <Application>Microsoft Office PowerPoint</Application>
  <PresentationFormat>Bildschirmpräsentation (4:3)</PresentationFormat>
  <Paragraphs>195</Paragraphs>
  <Slides>17</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Arial</vt:lpstr>
      <vt:lpstr>Calibri</vt:lpstr>
      <vt:lpstr>Calibri Light</vt:lpstr>
      <vt:lpstr>Times New Roman</vt:lpstr>
      <vt:lpstr>Wingdings</vt:lpstr>
      <vt:lpstr>Office</vt:lpstr>
      <vt:lpstr>Larissa</vt:lpstr>
      <vt:lpstr>Vortrag für Jahresversammlung Glaubensreform 11.6. 2021</vt:lpstr>
      <vt:lpstr>1. Biographischer Hintergrund </vt:lpstr>
      <vt:lpstr>2. Eine ganz kurze Geschichte der EKM </vt:lpstr>
      <vt:lpstr>3. Hintergründe der Entkirchlichung: Antikirchliche Politik des SED-Staates (1)</vt:lpstr>
      <vt:lpstr>4. Entwicklung Widerständiger Kräfte der Kirche</vt:lpstr>
      <vt:lpstr>5. Kurze Statistik zur Mitgliederentwicklung 1946 – 1990 </vt:lpstr>
      <vt:lpstr>6. Schwund des volkkirchlichen Mainstreams, Verstehensverlust  der christlichen Inhalte </vt:lpstr>
      <vt:lpstr>7. Minderheitsbewegung: neue Zuwendung zur Kirche in der DDR</vt:lpstr>
      <vt:lpstr>8. Persönliche Erfahrungen     Hans Jürgen Günter</vt:lpstr>
      <vt:lpstr>9. Austrittswelle nach der Wende</vt:lpstr>
      <vt:lpstr>9. Kirchenmitgliederzahlen in Mitteldeutschland, Sachsen und Anhalt</vt:lpstr>
      <vt:lpstr>Evangelische Kirche in Mitteldeutschland (EKM)</vt:lpstr>
      <vt:lpstr>Mitgliederentwicklung EKM 1997 - 2019</vt:lpstr>
      <vt:lpstr>11. Fazit: Lernerfahrungen aus der DDR-Kirchengeschichte für heute</vt:lpstr>
      <vt:lpstr>Werner Krusche: „Missio Dei“ – Grundlage eines neuen Kirchenbewusstseins</vt:lpstr>
      <vt:lpstr>         </vt:lpstr>
      <vt:lpstr>Ausführlicher Vortrag um Thema: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Kurzvortrag Glaubensreform 11.6. 2021</dc:title>
  <dc:creator>Winkelmann</dc:creator>
  <cp:lastModifiedBy>Winkelmann</cp:lastModifiedBy>
  <cp:revision>109</cp:revision>
  <cp:lastPrinted>2021-06-10T09:44:14Z</cp:lastPrinted>
  <dcterms:created xsi:type="dcterms:W3CDTF">2021-05-28T09:03:34Z</dcterms:created>
  <dcterms:modified xsi:type="dcterms:W3CDTF">2021-06-15T07:19:41Z</dcterms:modified>
</cp:coreProperties>
</file>