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5"/>
  </p:notesMasterIdLst>
  <p:handoutMasterIdLst>
    <p:handoutMasterId r:id="rId26"/>
  </p:handoutMasterIdLst>
  <p:sldIdLst>
    <p:sldId id="256" r:id="rId3"/>
    <p:sldId id="1326" r:id="rId4"/>
    <p:sldId id="530" r:id="rId5"/>
    <p:sldId id="532" r:id="rId6"/>
    <p:sldId id="534" r:id="rId7"/>
    <p:sldId id="1322" r:id="rId8"/>
    <p:sldId id="536" r:id="rId9"/>
    <p:sldId id="518" r:id="rId10"/>
    <p:sldId id="523" r:id="rId11"/>
    <p:sldId id="1274" r:id="rId12"/>
    <p:sldId id="1328" r:id="rId13"/>
    <p:sldId id="521" r:id="rId14"/>
    <p:sldId id="525" r:id="rId15"/>
    <p:sldId id="526" r:id="rId16"/>
    <p:sldId id="1321" r:id="rId17"/>
    <p:sldId id="535" r:id="rId18"/>
    <p:sldId id="1277" r:id="rId19"/>
    <p:sldId id="1275" r:id="rId20"/>
    <p:sldId id="537" r:id="rId21"/>
    <p:sldId id="1276" r:id="rId22"/>
    <p:sldId id="1272" r:id="rId23"/>
    <p:sldId id="383" r:id="rId24"/>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Standardabschnitt" id="{59646BF6-BF57-4B57-8DA7-FF762DE07EA8}">
          <p14:sldIdLst>
            <p14:sldId id="256"/>
            <p14:sldId id="1326"/>
            <p14:sldId id="530"/>
            <p14:sldId id="532"/>
            <p14:sldId id="534"/>
            <p14:sldId id="1322"/>
            <p14:sldId id="536"/>
            <p14:sldId id="518"/>
            <p14:sldId id="523"/>
            <p14:sldId id="1274"/>
            <p14:sldId id="1328"/>
            <p14:sldId id="521"/>
            <p14:sldId id="525"/>
            <p14:sldId id="526"/>
            <p14:sldId id="1321"/>
            <p14:sldId id="535"/>
            <p14:sldId id="1277"/>
            <p14:sldId id="1275"/>
            <p14:sldId id="537"/>
            <p14:sldId id="1276"/>
            <p14:sldId id="1272"/>
            <p14:sldId id="383"/>
          </p14:sldIdLst>
        </p14:section>
        <p14:section name="Abschnitt ohne Titel" id="{8417A780-A5C1-4399-B129-397027DDB74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CCFF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03" autoAdjust="0"/>
    <p:restoredTop sz="96374" autoAdjust="0"/>
  </p:normalViewPr>
  <p:slideViewPr>
    <p:cSldViewPr>
      <p:cViewPr varScale="1">
        <p:scale>
          <a:sx n="107" d="100"/>
          <a:sy n="107" d="100"/>
        </p:scale>
        <p:origin x="6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2945659" cy="49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05" rIns="91412" bIns="45705" numCol="1" anchor="t" anchorCtr="0" compatLnSpc="1">
            <a:prstTxWarp prst="textNoShape">
              <a:avLst/>
            </a:prstTxWarp>
          </a:bodyPr>
          <a:lstStyle>
            <a:lvl1pPr>
              <a:defRPr sz="1300">
                <a:latin typeface="Times New Roman" pitchFamily="18" charset="0"/>
              </a:defRPr>
            </a:lvl1pPr>
          </a:lstStyle>
          <a:p>
            <a:pPr>
              <a:defRPr/>
            </a:pPr>
            <a:endParaRPr lang="de-DE" altLang="de-DE" dirty="0"/>
          </a:p>
        </p:txBody>
      </p:sp>
      <p:sp>
        <p:nvSpPr>
          <p:cNvPr id="29699" name="Rectangle 3"/>
          <p:cNvSpPr>
            <a:spLocks noGrp="1" noChangeArrowheads="1"/>
          </p:cNvSpPr>
          <p:nvPr>
            <p:ph type="dt" sz="quarter" idx="1"/>
          </p:nvPr>
        </p:nvSpPr>
        <p:spPr bwMode="auto">
          <a:xfrm>
            <a:off x="3852016" y="1"/>
            <a:ext cx="2945659" cy="49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05" rIns="91412" bIns="45705" numCol="1" anchor="t" anchorCtr="0" compatLnSpc="1">
            <a:prstTxWarp prst="textNoShape">
              <a:avLst/>
            </a:prstTxWarp>
          </a:bodyPr>
          <a:lstStyle>
            <a:lvl1pPr algn="r">
              <a:defRPr sz="1300">
                <a:latin typeface="Times New Roman" pitchFamily="18" charset="0"/>
              </a:defRPr>
            </a:lvl1pPr>
          </a:lstStyle>
          <a:p>
            <a:pPr>
              <a:defRPr/>
            </a:pPr>
            <a:endParaRPr lang="de-DE" altLang="de-DE" dirty="0"/>
          </a:p>
        </p:txBody>
      </p:sp>
      <p:sp>
        <p:nvSpPr>
          <p:cNvPr id="29700" name="Rectangle 4"/>
          <p:cNvSpPr>
            <a:spLocks noGrp="1" noChangeArrowheads="1"/>
          </p:cNvSpPr>
          <p:nvPr>
            <p:ph type="ftr" sz="quarter" idx="2"/>
          </p:nvPr>
        </p:nvSpPr>
        <p:spPr bwMode="auto">
          <a:xfrm>
            <a:off x="0" y="9429118"/>
            <a:ext cx="2945659" cy="49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05" rIns="91412" bIns="45705" numCol="1" anchor="b" anchorCtr="0" compatLnSpc="1">
            <a:prstTxWarp prst="textNoShape">
              <a:avLst/>
            </a:prstTxWarp>
          </a:bodyPr>
          <a:lstStyle>
            <a:lvl1pPr>
              <a:defRPr sz="1300">
                <a:latin typeface="Times New Roman" pitchFamily="18" charset="0"/>
              </a:defRPr>
            </a:lvl1pPr>
          </a:lstStyle>
          <a:p>
            <a:pPr>
              <a:defRPr/>
            </a:pPr>
            <a:endParaRPr lang="de-DE" altLang="de-DE" dirty="0"/>
          </a:p>
        </p:txBody>
      </p:sp>
      <p:sp>
        <p:nvSpPr>
          <p:cNvPr id="29701" name="Rectangle 5"/>
          <p:cNvSpPr>
            <a:spLocks noGrp="1" noChangeArrowheads="1"/>
          </p:cNvSpPr>
          <p:nvPr>
            <p:ph type="sldNum" sz="quarter" idx="3"/>
          </p:nvPr>
        </p:nvSpPr>
        <p:spPr bwMode="auto">
          <a:xfrm>
            <a:off x="3852016" y="9429118"/>
            <a:ext cx="2945659" cy="49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05" rIns="91412" bIns="45705" numCol="1" anchor="b" anchorCtr="0" compatLnSpc="1">
            <a:prstTxWarp prst="textNoShape">
              <a:avLst/>
            </a:prstTxWarp>
          </a:bodyPr>
          <a:lstStyle>
            <a:lvl1pPr algn="r">
              <a:defRPr sz="1300">
                <a:latin typeface="Times New Roman" pitchFamily="18" charset="0"/>
              </a:defRPr>
            </a:lvl1pPr>
          </a:lstStyle>
          <a:p>
            <a:pPr>
              <a:defRPr/>
            </a:pPr>
            <a:fld id="{A49DC750-DB8D-4559-AB35-FE36B60FC9CE}" type="slidenum">
              <a:rPr lang="de-DE" altLang="de-DE"/>
              <a:pPr>
                <a:defRPr/>
              </a:pPr>
              <a:t>‹Nr.›</a:t>
            </a:fld>
            <a:endParaRPr lang="de-DE" altLang="de-DE" dirty="0"/>
          </a:p>
        </p:txBody>
      </p:sp>
    </p:spTree>
    <p:extLst>
      <p:ext uri="{BB962C8B-B14F-4D97-AF65-F5344CB8AC3E}">
        <p14:creationId xmlns:p14="http://schemas.microsoft.com/office/powerpoint/2010/main" val="161643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1"/>
            <a:ext cx="2945659" cy="49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05" rIns="91412" bIns="45705" numCol="1" anchor="t" anchorCtr="0" compatLnSpc="1">
            <a:prstTxWarp prst="textNoShape">
              <a:avLst/>
            </a:prstTxWarp>
          </a:bodyPr>
          <a:lstStyle>
            <a:lvl1pPr>
              <a:defRPr sz="1300">
                <a:latin typeface="Times New Roman" pitchFamily="18" charset="0"/>
              </a:defRPr>
            </a:lvl1pPr>
          </a:lstStyle>
          <a:p>
            <a:pPr>
              <a:defRPr/>
            </a:pPr>
            <a:endParaRPr lang="de-DE" altLang="de-DE" dirty="0"/>
          </a:p>
        </p:txBody>
      </p:sp>
      <p:sp>
        <p:nvSpPr>
          <p:cNvPr id="18435" name="Rectangle 3"/>
          <p:cNvSpPr>
            <a:spLocks noGrp="1" noChangeArrowheads="1"/>
          </p:cNvSpPr>
          <p:nvPr>
            <p:ph type="dt" idx="1"/>
          </p:nvPr>
        </p:nvSpPr>
        <p:spPr bwMode="auto">
          <a:xfrm>
            <a:off x="3852016" y="1"/>
            <a:ext cx="2945659" cy="49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05" rIns="91412" bIns="45705" numCol="1" anchor="t" anchorCtr="0" compatLnSpc="1">
            <a:prstTxWarp prst="textNoShape">
              <a:avLst/>
            </a:prstTxWarp>
          </a:bodyPr>
          <a:lstStyle>
            <a:lvl1pPr algn="r">
              <a:defRPr sz="1300">
                <a:latin typeface="Times New Roman" pitchFamily="18" charset="0"/>
              </a:defRPr>
            </a:lvl1pPr>
          </a:lstStyle>
          <a:p>
            <a:pPr>
              <a:defRPr/>
            </a:pPr>
            <a:endParaRPr lang="de-DE" altLang="de-DE" dirty="0"/>
          </a:p>
        </p:txBody>
      </p:sp>
      <p:sp>
        <p:nvSpPr>
          <p:cNvPr id="358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06357" y="4715351"/>
            <a:ext cx="4984962" cy="446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05" rIns="91412" bIns="45705"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18438" name="Rectangle 6"/>
          <p:cNvSpPr>
            <a:spLocks noGrp="1" noChangeArrowheads="1"/>
          </p:cNvSpPr>
          <p:nvPr>
            <p:ph type="ftr" sz="quarter" idx="4"/>
          </p:nvPr>
        </p:nvSpPr>
        <p:spPr bwMode="auto">
          <a:xfrm>
            <a:off x="0" y="9429118"/>
            <a:ext cx="2945659" cy="49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05" rIns="91412" bIns="45705" numCol="1" anchor="b" anchorCtr="0" compatLnSpc="1">
            <a:prstTxWarp prst="textNoShape">
              <a:avLst/>
            </a:prstTxWarp>
          </a:bodyPr>
          <a:lstStyle>
            <a:lvl1pPr>
              <a:defRPr sz="1300">
                <a:latin typeface="Times New Roman" pitchFamily="18" charset="0"/>
              </a:defRPr>
            </a:lvl1pPr>
          </a:lstStyle>
          <a:p>
            <a:pPr>
              <a:defRPr/>
            </a:pPr>
            <a:endParaRPr lang="de-DE" altLang="de-DE" dirty="0"/>
          </a:p>
        </p:txBody>
      </p:sp>
      <p:sp>
        <p:nvSpPr>
          <p:cNvPr id="18439" name="Rectangle 7"/>
          <p:cNvSpPr>
            <a:spLocks noGrp="1" noChangeArrowheads="1"/>
          </p:cNvSpPr>
          <p:nvPr>
            <p:ph type="sldNum" sz="quarter" idx="5"/>
          </p:nvPr>
        </p:nvSpPr>
        <p:spPr bwMode="auto">
          <a:xfrm>
            <a:off x="3852016" y="9429118"/>
            <a:ext cx="2945659" cy="49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05" rIns="91412" bIns="45705" numCol="1" anchor="b" anchorCtr="0" compatLnSpc="1">
            <a:prstTxWarp prst="textNoShape">
              <a:avLst/>
            </a:prstTxWarp>
          </a:bodyPr>
          <a:lstStyle>
            <a:lvl1pPr algn="r">
              <a:defRPr sz="1300">
                <a:latin typeface="Times New Roman" pitchFamily="18" charset="0"/>
              </a:defRPr>
            </a:lvl1pPr>
          </a:lstStyle>
          <a:p>
            <a:pPr>
              <a:defRPr/>
            </a:pPr>
            <a:fld id="{6D23876B-ADEC-4BCA-954C-408E65EC3A89}" type="slidenum">
              <a:rPr lang="de-DE" altLang="de-DE"/>
              <a:pPr>
                <a:defRPr/>
              </a:pPr>
              <a:t>‹Nr.›</a:t>
            </a:fld>
            <a:endParaRPr lang="de-DE" altLang="de-DE" dirty="0"/>
          </a:p>
        </p:txBody>
      </p:sp>
    </p:spTree>
    <p:extLst>
      <p:ext uri="{BB962C8B-B14F-4D97-AF65-F5344CB8AC3E}">
        <p14:creationId xmlns:p14="http://schemas.microsoft.com/office/powerpoint/2010/main" val="2685942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p:spPr>
        <p:txBody>
          <a:bodyPr/>
          <a:lstStyle/>
          <a:p>
            <a:endParaRPr lang="de-DE" altLang="de-DE" dirty="0"/>
          </a:p>
        </p:txBody>
      </p:sp>
      <p:sp>
        <p:nvSpPr>
          <p:cNvPr id="3686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544" indent="-284378" eaLnBrk="0" hangingPunct="0">
              <a:spcBef>
                <a:spcPct val="30000"/>
              </a:spcBef>
              <a:defRPr sz="1200">
                <a:solidFill>
                  <a:schemeClr val="tx1"/>
                </a:solidFill>
                <a:latin typeface="Times New Roman" pitchFamily="18" charset="0"/>
              </a:defRPr>
            </a:lvl2pPr>
            <a:lvl3pPr marL="1142254" indent="-227503" eaLnBrk="0" hangingPunct="0">
              <a:spcBef>
                <a:spcPct val="30000"/>
              </a:spcBef>
              <a:defRPr sz="1200">
                <a:solidFill>
                  <a:schemeClr val="tx1"/>
                </a:solidFill>
                <a:latin typeface="Times New Roman" pitchFamily="18" charset="0"/>
              </a:defRPr>
            </a:lvl3pPr>
            <a:lvl4pPr marL="1598839" indent="-227503" eaLnBrk="0" hangingPunct="0">
              <a:spcBef>
                <a:spcPct val="30000"/>
              </a:spcBef>
              <a:defRPr sz="1200">
                <a:solidFill>
                  <a:schemeClr val="tx1"/>
                </a:solidFill>
                <a:latin typeface="Times New Roman" pitchFamily="18" charset="0"/>
              </a:defRPr>
            </a:lvl4pPr>
            <a:lvl5pPr marL="2055424" indent="-227503" eaLnBrk="0" hangingPunct="0">
              <a:spcBef>
                <a:spcPct val="30000"/>
              </a:spcBef>
              <a:defRPr sz="1200">
                <a:solidFill>
                  <a:schemeClr val="tx1"/>
                </a:solidFill>
                <a:latin typeface="Times New Roman" pitchFamily="18" charset="0"/>
              </a:defRPr>
            </a:lvl5pPr>
            <a:lvl6pPr marL="2510430" indent="-227503" eaLnBrk="0" fontAlgn="base" hangingPunct="0">
              <a:spcBef>
                <a:spcPct val="30000"/>
              </a:spcBef>
              <a:spcAft>
                <a:spcPct val="0"/>
              </a:spcAft>
              <a:defRPr sz="1200">
                <a:solidFill>
                  <a:schemeClr val="tx1"/>
                </a:solidFill>
                <a:latin typeface="Times New Roman" pitchFamily="18" charset="0"/>
              </a:defRPr>
            </a:lvl6pPr>
            <a:lvl7pPr marL="2965435" indent="-227503" eaLnBrk="0" fontAlgn="base" hangingPunct="0">
              <a:spcBef>
                <a:spcPct val="30000"/>
              </a:spcBef>
              <a:spcAft>
                <a:spcPct val="0"/>
              </a:spcAft>
              <a:defRPr sz="1200">
                <a:solidFill>
                  <a:schemeClr val="tx1"/>
                </a:solidFill>
                <a:latin typeface="Times New Roman" pitchFamily="18" charset="0"/>
              </a:defRPr>
            </a:lvl7pPr>
            <a:lvl8pPr marL="3420441" indent="-227503" eaLnBrk="0" fontAlgn="base" hangingPunct="0">
              <a:spcBef>
                <a:spcPct val="30000"/>
              </a:spcBef>
              <a:spcAft>
                <a:spcPct val="0"/>
              </a:spcAft>
              <a:defRPr sz="1200">
                <a:solidFill>
                  <a:schemeClr val="tx1"/>
                </a:solidFill>
                <a:latin typeface="Times New Roman" pitchFamily="18" charset="0"/>
              </a:defRPr>
            </a:lvl8pPr>
            <a:lvl9pPr marL="3875446" indent="-22750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D231169-AE3A-4AA0-A912-6EBF2167F993}" type="slidenum">
              <a:rPr lang="de-DE" altLang="de-DE" sz="1300"/>
              <a:pPr eaLnBrk="1" hangingPunct="1">
                <a:spcBef>
                  <a:spcPct val="0"/>
                </a:spcBef>
              </a:pPr>
              <a:t>1</a:t>
            </a:fld>
            <a:endParaRPr lang="de-DE" altLang="de-DE" sz="13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6D23876B-ADEC-4BCA-954C-408E65EC3A89}" type="slidenum">
              <a:rPr lang="de-DE" altLang="de-DE" smtClean="0"/>
              <a:pPr>
                <a:defRPr/>
              </a:pPr>
              <a:t>13</a:t>
            </a:fld>
            <a:endParaRPr lang="de-DE" altLang="de-DE" dirty="0"/>
          </a:p>
        </p:txBody>
      </p:sp>
    </p:spTree>
    <p:extLst>
      <p:ext uri="{BB962C8B-B14F-4D97-AF65-F5344CB8AC3E}">
        <p14:creationId xmlns:p14="http://schemas.microsoft.com/office/powerpoint/2010/main" val="341749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23876B-ADEC-4BCA-954C-408E65EC3A89}" type="slidenum">
              <a:rPr kumimoji="0" lang="de-DE" altLang="de-DE"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de-DE" altLang="de-DE"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61138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6D23876B-ADEC-4BCA-954C-408E65EC3A89}" type="slidenum">
              <a:rPr lang="de-DE" altLang="de-DE" smtClean="0"/>
              <a:pPr>
                <a:defRPr/>
              </a:pPr>
              <a:t>20</a:t>
            </a:fld>
            <a:endParaRPr lang="de-DE" altLang="de-DE" dirty="0"/>
          </a:p>
        </p:txBody>
      </p:sp>
    </p:spTree>
    <p:extLst>
      <p:ext uri="{BB962C8B-B14F-4D97-AF65-F5344CB8AC3E}">
        <p14:creationId xmlns:p14="http://schemas.microsoft.com/office/powerpoint/2010/main" val="1054363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5AFC6-9C4B-4A73-B7E8-97AF90811E4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587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p:spPr>
        <p:txBody>
          <a:bodyPr/>
          <a:lstStyle/>
          <a:p>
            <a:endParaRPr lang="de-DE" altLang="de-DE" dirty="0"/>
          </a:p>
        </p:txBody>
      </p:sp>
      <p:sp>
        <p:nvSpPr>
          <p:cNvPr id="3686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544" indent="-284378" eaLnBrk="0" hangingPunct="0">
              <a:spcBef>
                <a:spcPct val="30000"/>
              </a:spcBef>
              <a:defRPr sz="1200">
                <a:solidFill>
                  <a:schemeClr val="tx1"/>
                </a:solidFill>
                <a:latin typeface="Times New Roman" pitchFamily="18" charset="0"/>
              </a:defRPr>
            </a:lvl2pPr>
            <a:lvl3pPr marL="1142254" indent="-227503" eaLnBrk="0" hangingPunct="0">
              <a:spcBef>
                <a:spcPct val="30000"/>
              </a:spcBef>
              <a:defRPr sz="1200">
                <a:solidFill>
                  <a:schemeClr val="tx1"/>
                </a:solidFill>
                <a:latin typeface="Times New Roman" pitchFamily="18" charset="0"/>
              </a:defRPr>
            </a:lvl3pPr>
            <a:lvl4pPr marL="1598839" indent="-227503" eaLnBrk="0" hangingPunct="0">
              <a:spcBef>
                <a:spcPct val="30000"/>
              </a:spcBef>
              <a:defRPr sz="1200">
                <a:solidFill>
                  <a:schemeClr val="tx1"/>
                </a:solidFill>
                <a:latin typeface="Times New Roman" pitchFamily="18" charset="0"/>
              </a:defRPr>
            </a:lvl4pPr>
            <a:lvl5pPr marL="2055424" indent="-227503" eaLnBrk="0" hangingPunct="0">
              <a:spcBef>
                <a:spcPct val="30000"/>
              </a:spcBef>
              <a:defRPr sz="1200">
                <a:solidFill>
                  <a:schemeClr val="tx1"/>
                </a:solidFill>
                <a:latin typeface="Times New Roman" pitchFamily="18" charset="0"/>
              </a:defRPr>
            </a:lvl5pPr>
            <a:lvl6pPr marL="2510430" indent="-227503" eaLnBrk="0" fontAlgn="base" hangingPunct="0">
              <a:spcBef>
                <a:spcPct val="30000"/>
              </a:spcBef>
              <a:spcAft>
                <a:spcPct val="0"/>
              </a:spcAft>
              <a:defRPr sz="1200">
                <a:solidFill>
                  <a:schemeClr val="tx1"/>
                </a:solidFill>
                <a:latin typeface="Times New Roman" pitchFamily="18" charset="0"/>
              </a:defRPr>
            </a:lvl6pPr>
            <a:lvl7pPr marL="2965435" indent="-227503" eaLnBrk="0" fontAlgn="base" hangingPunct="0">
              <a:spcBef>
                <a:spcPct val="30000"/>
              </a:spcBef>
              <a:spcAft>
                <a:spcPct val="0"/>
              </a:spcAft>
              <a:defRPr sz="1200">
                <a:solidFill>
                  <a:schemeClr val="tx1"/>
                </a:solidFill>
                <a:latin typeface="Times New Roman" pitchFamily="18" charset="0"/>
              </a:defRPr>
            </a:lvl7pPr>
            <a:lvl8pPr marL="3420441" indent="-227503" eaLnBrk="0" fontAlgn="base" hangingPunct="0">
              <a:spcBef>
                <a:spcPct val="30000"/>
              </a:spcBef>
              <a:spcAft>
                <a:spcPct val="0"/>
              </a:spcAft>
              <a:defRPr sz="1200">
                <a:solidFill>
                  <a:schemeClr val="tx1"/>
                </a:solidFill>
                <a:latin typeface="Times New Roman" pitchFamily="18" charset="0"/>
              </a:defRPr>
            </a:lvl8pPr>
            <a:lvl9pPr marL="3875446" indent="-22750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D231169-AE3A-4AA0-A912-6EBF2167F993}" type="slidenum">
              <a:rPr lang="de-DE" altLang="de-DE" sz="1300"/>
              <a:pPr eaLnBrk="1" hangingPunct="1">
                <a:spcBef>
                  <a:spcPct val="0"/>
                </a:spcBef>
              </a:pPr>
              <a:t>2</a:t>
            </a:fld>
            <a:endParaRPr lang="de-DE" altLang="de-DE" sz="1300" dirty="0"/>
          </a:p>
        </p:txBody>
      </p:sp>
    </p:spTree>
    <p:extLst>
      <p:ext uri="{BB962C8B-B14F-4D97-AF65-F5344CB8AC3E}">
        <p14:creationId xmlns:p14="http://schemas.microsoft.com/office/powerpoint/2010/main" val="42789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p:spPr>
        <p:txBody>
          <a:bodyPr/>
          <a:lstStyle/>
          <a:p>
            <a:endParaRPr lang="de-DE" altLang="de-DE" dirty="0"/>
          </a:p>
        </p:txBody>
      </p:sp>
      <p:sp>
        <p:nvSpPr>
          <p:cNvPr id="3686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544" indent="-284378" eaLnBrk="0" hangingPunct="0">
              <a:spcBef>
                <a:spcPct val="30000"/>
              </a:spcBef>
              <a:defRPr sz="1200">
                <a:solidFill>
                  <a:schemeClr val="tx1"/>
                </a:solidFill>
                <a:latin typeface="Times New Roman" pitchFamily="18" charset="0"/>
              </a:defRPr>
            </a:lvl2pPr>
            <a:lvl3pPr marL="1142254" indent="-227503" eaLnBrk="0" hangingPunct="0">
              <a:spcBef>
                <a:spcPct val="30000"/>
              </a:spcBef>
              <a:defRPr sz="1200">
                <a:solidFill>
                  <a:schemeClr val="tx1"/>
                </a:solidFill>
                <a:latin typeface="Times New Roman" pitchFamily="18" charset="0"/>
              </a:defRPr>
            </a:lvl3pPr>
            <a:lvl4pPr marL="1598839" indent="-227503" eaLnBrk="0" hangingPunct="0">
              <a:spcBef>
                <a:spcPct val="30000"/>
              </a:spcBef>
              <a:defRPr sz="1200">
                <a:solidFill>
                  <a:schemeClr val="tx1"/>
                </a:solidFill>
                <a:latin typeface="Times New Roman" pitchFamily="18" charset="0"/>
              </a:defRPr>
            </a:lvl4pPr>
            <a:lvl5pPr marL="2055424" indent="-227503" eaLnBrk="0" hangingPunct="0">
              <a:spcBef>
                <a:spcPct val="30000"/>
              </a:spcBef>
              <a:defRPr sz="1200">
                <a:solidFill>
                  <a:schemeClr val="tx1"/>
                </a:solidFill>
                <a:latin typeface="Times New Roman" pitchFamily="18" charset="0"/>
              </a:defRPr>
            </a:lvl5pPr>
            <a:lvl6pPr marL="2510430" indent="-227503" eaLnBrk="0" fontAlgn="base" hangingPunct="0">
              <a:spcBef>
                <a:spcPct val="30000"/>
              </a:spcBef>
              <a:spcAft>
                <a:spcPct val="0"/>
              </a:spcAft>
              <a:defRPr sz="1200">
                <a:solidFill>
                  <a:schemeClr val="tx1"/>
                </a:solidFill>
                <a:latin typeface="Times New Roman" pitchFamily="18" charset="0"/>
              </a:defRPr>
            </a:lvl6pPr>
            <a:lvl7pPr marL="2965435" indent="-227503" eaLnBrk="0" fontAlgn="base" hangingPunct="0">
              <a:spcBef>
                <a:spcPct val="30000"/>
              </a:spcBef>
              <a:spcAft>
                <a:spcPct val="0"/>
              </a:spcAft>
              <a:defRPr sz="1200">
                <a:solidFill>
                  <a:schemeClr val="tx1"/>
                </a:solidFill>
                <a:latin typeface="Times New Roman" pitchFamily="18" charset="0"/>
              </a:defRPr>
            </a:lvl7pPr>
            <a:lvl8pPr marL="3420441" indent="-227503" eaLnBrk="0" fontAlgn="base" hangingPunct="0">
              <a:spcBef>
                <a:spcPct val="30000"/>
              </a:spcBef>
              <a:spcAft>
                <a:spcPct val="0"/>
              </a:spcAft>
              <a:defRPr sz="1200">
                <a:solidFill>
                  <a:schemeClr val="tx1"/>
                </a:solidFill>
                <a:latin typeface="Times New Roman" pitchFamily="18" charset="0"/>
              </a:defRPr>
            </a:lvl8pPr>
            <a:lvl9pPr marL="3875446" indent="-22750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D231169-AE3A-4AA0-A912-6EBF2167F993}" type="slidenum">
              <a:rPr lang="de-DE" altLang="de-DE" sz="1300"/>
              <a:pPr eaLnBrk="1" hangingPunct="1">
                <a:spcBef>
                  <a:spcPct val="0"/>
                </a:spcBef>
              </a:pPr>
              <a:t>3</a:t>
            </a:fld>
            <a:endParaRPr lang="de-DE" altLang="de-DE" sz="1300" dirty="0"/>
          </a:p>
        </p:txBody>
      </p:sp>
    </p:spTree>
    <p:extLst>
      <p:ext uri="{BB962C8B-B14F-4D97-AF65-F5344CB8AC3E}">
        <p14:creationId xmlns:p14="http://schemas.microsoft.com/office/powerpoint/2010/main" val="328633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p:spPr>
        <p:txBody>
          <a:bodyPr/>
          <a:lstStyle/>
          <a:p>
            <a:endParaRPr lang="de-DE" altLang="de-DE" dirty="0"/>
          </a:p>
        </p:txBody>
      </p:sp>
      <p:sp>
        <p:nvSpPr>
          <p:cNvPr id="3686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544" indent="-284378" eaLnBrk="0" hangingPunct="0">
              <a:spcBef>
                <a:spcPct val="30000"/>
              </a:spcBef>
              <a:defRPr sz="1200">
                <a:solidFill>
                  <a:schemeClr val="tx1"/>
                </a:solidFill>
                <a:latin typeface="Times New Roman" pitchFamily="18" charset="0"/>
              </a:defRPr>
            </a:lvl2pPr>
            <a:lvl3pPr marL="1142254" indent="-227503" eaLnBrk="0" hangingPunct="0">
              <a:spcBef>
                <a:spcPct val="30000"/>
              </a:spcBef>
              <a:defRPr sz="1200">
                <a:solidFill>
                  <a:schemeClr val="tx1"/>
                </a:solidFill>
                <a:latin typeface="Times New Roman" pitchFamily="18" charset="0"/>
              </a:defRPr>
            </a:lvl3pPr>
            <a:lvl4pPr marL="1598839" indent="-227503" eaLnBrk="0" hangingPunct="0">
              <a:spcBef>
                <a:spcPct val="30000"/>
              </a:spcBef>
              <a:defRPr sz="1200">
                <a:solidFill>
                  <a:schemeClr val="tx1"/>
                </a:solidFill>
                <a:latin typeface="Times New Roman" pitchFamily="18" charset="0"/>
              </a:defRPr>
            </a:lvl4pPr>
            <a:lvl5pPr marL="2055424" indent="-227503" eaLnBrk="0" hangingPunct="0">
              <a:spcBef>
                <a:spcPct val="30000"/>
              </a:spcBef>
              <a:defRPr sz="1200">
                <a:solidFill>
                  <a:schemeClr val="tx1"/>
                </a:solidFill>
                <a:latin typeface="Times New Roman" pitchFamily="18" charset="0"/>
              </a:defRPr>
            </a:lvl5pPr>
            <a:lvl6pPr marL="2510430" indent="-227503" eaLnBrk="0" fontAlgn="base" hangingPunct="0">
              <a:spcBef>
                <a:spcPct val="30000"/>
              </a:spcBef>
              <a:spcAft>
                <a:spcPct val="0"/>
              </a:spcAft>
              <a:defRPr sz="1200">
                <a:solidFill>
                  <a:schemeClr val="tx1"/>
                </a:solidFill>
                <a:latin typeface="Times New Roman" pitchFamily="18" charset="0"/>
              </a:defRPr>
            </a:lvl6pPr>
            <a:lvl7pPr marL="2965435" indent="-227503" eaLnBrk="0" fontAlgn="base" hangingPunct="0">
              <a:spcBef>
                <a:spcPct val="30000"/>
              </a:spcBef>
              <a:spcAft>
                <a:spcPct val="0"/>
              </a:spcAft>
              <a:defRPr sz="1200">
                <a:solidFill>
                  <a:schemeClr val="tx1"/>
                </a:solidFill>
                <a:latin typeface="Times New Roman" pitchFamily="18" charset="0"/>
              </a:defRPr>
            </a:lvl7pPr>
            <a:lvl8pPr marL="3420441" indent="-227503" eaLnBrk="0" fontAlgn="base" hangingPunct="0">
              <a:spcBef>
                <a:spcPct val="30000"/>
              </a:spcBef>
              <a:spcAft>
                <a:spcPct val="0"/>
              </a:spcAft>
              <a:defRPr sz="1200">
                <a:solidFill>
                  <a:schemeClr val="tx1"/>
                </a:solidFill>
                <a:latin typeface="Times New Roman" pitchFamily="18" charset="0"/>
              </a:defRPr>
            </a:lvl8pPr>
            <a:lvl9pPr marL="3875446" indent="-22750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D231169-AE3A-4AA0-A912-6EBF2167F993}" type="slidenum">
              <a:rPr lang="de-DE" altLang="de-DE" sz="1300"/>
              <a:pPr eaLnBrk="1" hangingPunct="1">
                <a:spcBef>
                  <a:spcPct val="0"/>
                </a:spcBef>
              </a:pPr>
              <a:t>4</a:t>
            </a:fld>
            <a:endParaRPr lang="de-DE" altLang="de-DE" sz="1300" dirty="0"/>
          </a:p>
        </p:txBody>
      </p:sp>
    </p:spTree>
    <p:extLst>
      <p:ext uri="{BB962C8B-B14F-4D97-AF65-F5344CB8AC3E}">
        <p14:creationId xmlns:p14="http://schemas.microsoft.com/office/powerpoint/2010/main" val="381304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p:spPr>
        <p:txBody>
          <a:bodyPr/>
          <a:lstStyle/>
          <a:p>
            <a:endParaRPr lang="de-DE" altLang="de-DE" dirty="0"/>
          </a:p>
        </p:txBody>
      </p:sp>
      <p:sp>
        <p:nvSpPr>
          <p:cNvPr id="3686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544" indent="-284378" eaLnBrk="0" hangingPunct="0">
              <a:spcBef>
                <a:spcPct val="30000"/>
              </a:spcBef>
              <a:defRPr sz="1200">
                <a:solidFill>
                  <a:schemeClr val="tx1"/>
                </a:solidFill>
                <a:latin typeface="Times New Roman" pitchFamily="18" charset="0"/>
              </a:defRPr>
            </a:lvl2pPr>
            <a:lvl3pPr marL="1142254" indent="-227503" eaLnBrk="0" hangingPunct="0">
              <a:spcBef>
                <a:spcPct val="30000"/>
              </a:spcBef>
              <a:defRPr sz="1200">
                <a:solidFill>
                  <a:schemeClr val="tx1"/>
                </a:solidFill>
                <a:latin typeface="Times New Roman" pitchFamily="18" charset="0"/>
              </a:defRPr>
            </a:lvl3pPr>
            <a:lvl4pPr marL="1598839" indent="-227503" eaLnBrk="0" hangingPunct="0">
              <a:spcBef>
                <a:spcPct val="30000"/>
              </a:spcBef>
              <a:defRPr sz="1200">
                <a:solidFill>
                  <a:schemeClr val="tx1"/>
                </a:solidFill>
                <a:latin typeface="Times New Roman" pitchFamily="18" charset="0"/>
              </a:defRPr>
            </a:lvl4pPr>
            <a:lvl5pPr marL="2055424" indent="-227503" eaLnBrk="0" hangingPunct="0">
              <a:spcBef>
                <a:spcPct val="30000"/>
              </a:spcBef>
              <a:defRPr sz="1200">
                <a:solidFill>
                  <a:schemeClr val="tx1"/>
                </a:solidFill>
                <a:latin typeface="Times New Roman" pitchFamily="18" charset="0"/>
              </a:defRPr>
            </a:lvl5pPr>
            <a:lvl6pPr marL="2510430" indent="-227503" eaLnBrk="0" fontAlgn="base" hangingPunct="0">
              <a:spcBef>
                <a:spcPct val="30000"/>
              </a:spcBef>
              <a:spcAft>
                <a:spcPct val="0"/>
              </a:spcAft>
              <a:defRPr sz="1200">
                <a:solidFill>
                  <a:schemeClr val="tx1"/>
                </a:solidFill>
                <a:latin typeface="Times New Roman" pitchFamily="18" charset="0"/>
              </a:defRPr>
            </a:lvl6pPr>
            <a:lvl7pPr marL="2965435" indent="-227503" eaLnBrk="0" fontAlgn="base" hangingPunct="0">
              <a:spcBef>
                <a:spcPct val="30000"/>
              </a:spcBef>
              <a:spcAft>
                <a:spcPct val="0"/>
              </a:spcAft>
              <a:defRPr sz="1200">
                <a:solidFill>
                  <a:schemeClr val="tx1"/>
                </a:solidFill>
                <a:latin typeface="Times New Roman" pitchFamily="18" charset="0"/>
              </a:defRPr>
            </a:lvl7pPr>
            <a:lvl8pPr marL="3420441" indent="-227503" eaLnBrk="0" fontAlgn="base" hangingPunct="0">
              <a:spcBef>
                <a:spcPct val="30000"/>
              </a:spcBef>
              <a:spcAft>
                <a:spcPct val="0"/>
              </a:spcAft>
              <a:defRPr sz="1200">
                <a:solidFill>
                  <a:schemeClr val="tx1"/>
                </a:solidFill>
                <a:latin typeface="Times New Roman" pitchFamily="18" charset="0"/>
              </a:defRPr>
            </a:lvl8pPr>
            <a:lvl9pPr marL="3875446" indent="-22750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D231169-AE3A-4AA0-A912-6EBF2167F993}" type="slidenum">
              <a:rPr lang="de-DE" altLang="de-DE" sz="1300"/>
              <a:pPr eaLnBrk="1" hangingPunct="1">
                <a:spcBef>
                  <a:spcPct val="0"/>
                </a:spcBef>
              </a:pPr>
              <a:t>5</a:t>
            </a:fld>
            <a:endParaRPr lang="de-DE" altLang="de-DE" sz="1300" dirty="0"/>
          </a:p>
        </p:txBody>
      </p:sp>
    </p:spTree>
    <p:extLst>
      <p:ext uri="{BB962C8B-B14F-4D97-AF65-F5344CB8AC3E}">
        <p14:creationId xmlns:p14="http://schemas.microsoft.com/office/powerpoint/2010/main" val="184503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6D23876B-ADEC-4BCA-954C-408E65EC3A89}" type="slidenum">
              <a:rPr lang="de-DE" altLang="de-DE" smtClean="0"/>
              <a:pPr>
                <a:defRPr/>
              </a:pPr>
              <a:t>9</a:t>
            </a:fld>
            <a:endParaRPr lang="de-DE" altLang="de-DE" dirty="0"/>
          </a:p>
        </p:txBody>
      </p:sp>
    </p:spTree>
    <p:extLst>
      <p:ext uri="{BB962C8B-B14F-4D97-AF65-F5344CB8AC3E}">
        <p14:creationId xmlns:p14="http://schemas.microsoft.com/office/powerpoint/2010/main" val="91554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6D23876B-ADEC-4BCA-954C-408E65EC3A89}" type="slidenum">
              <a:rPr lang="de-DE" altLang="de-DE" smtClean="0"/>
              <a:pPr>
                <a:defRPr/>
              </a:pPr>
              <a:t>10</a:t>
            </a:fld>
            <a:endParaRPr lang="de-DE" altLang="de-DE" dirty="0"/>
          </a:p>
        </p:txBody>
      </p:sp>
    </p:spTree>
    <p:extLst>
      <p:ext uri="{BB962C8B-B14F-4D97-AF65-F5344CB8AC3E}">
        <p14:creationId xmlns:p14="http://schemas.microsoft.com/office/powerpoint/2010/main" val="299349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6D23876B-ADEC-4BCA-954C-408E65EC3A89}" type="slidenum">
              <a:rPr lang="de-DE" altLang="de-DE" smtClean="0"/>
              <a:pPr>
                <a:defRPr/>
              </a:pPr>
              <a:t>11</a:t>
            </a:fld>
            <a:endParaRPr lang="de-DE" altLang="de-DE" dirty="0"/>
          </a:p>
        </p:txBody>
      </p:sp>
    </p:spTree>
    <p:extLst>
      <p:ext uri="{BB962C8B-B14F-4D97-AF65-F5344CB8AC3E}">
        <p14:creationId xmlns:p14="http://schemas.microsoft.com/office/powerpoint/2010/main" val="64951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6D23876B-ADEC-4BCA-954C-408E65EC3A89}" type="slidenum">
              <a:rPr lang="de-DE" altLang="de-DE" smtClean="0"/>
              <a:pPr>
                <a:defRPr/>
              </a:pPr>
              <a:t>12</a:t>
            </a:fld>
            <a:endParaRPr lang="de-DE" altLang="de-DE" dirty="0"/>
          </a:p>
        </p:txBody>
      </p:sp>
    </p:spTree>
    <p:extLst>
      <p:ext uri="{BB962C8B-B14F-4D97-AF65-F5344CB8AC3E}">
        <p14:creationId xmlns:p14="http://schemas.microsoft.com/office/powerpoint/2010/main" val="414001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endParaRPr lang="de-DE" altLang="de-DE" dirty="0"/>
          </a:p>
        </p:txBody>
      </p:sp>
      <p:sp>
        <p:nvSpPr>
          <p:cNvPr id="5" name="Fußzeilenplatzhalter 4"/>
          <p:cNvSpPr>
            <a:spLocks noGrp="1"/>
          </p:cNvSpPr>
          <p:nvPr>
            <p:ph type="ftr" sz="quarter" idx="11"/>
          </p:nvPr>
        </p:nvSpPr>
        <p:spPr/>
        <p:txBody>
          <a:bodyPr/>
          <a:lstStyle>
            <a:lvl1pPr>
              <a:defRPr/>
            </a:lvl1pPr>
          </a:lstStyle>
          <a:p>
            <a:pPr>
              <a:defRPr/>
            </a:pPr>
            <a:endParaRPr lang="de-DE" altLang="de-DE" dirty="0"/>
          </a:p>
        </p:txBody>
      </p:sp>
      <p:sp>
        <p:nvSpPr>
          <p:cNvPr id="6" name="Foliennummernplatzhalter 5"/>
          <p:cNvSpPr>
            <a:spLocks noGrp="1"/>
          </p:cNvSpPr>
          <p:nvPr>
            <p:ph type="sldNum" sz="quarter" idx="12"/>
          </p:nvPr>
        </p:nvSpPr>
        <p:spPr/>
        <p:txBody>
          <a:bodyPr/>
          <a:lstStyle>
            <a:lvl1pPr>
              <a:defRPr/>
            </a:lvl1pPr>
          </a:lstStyle>
          <a:p>
            <a:pPr>
              <a:defRPr/>
            </a:pPr>
            <a:fld id="{76FECB1E-5425-4E95-9316-5D4099841BE7}" type="slidenum">
              <a:rPr lang="de-DE" altLang="de-DE"/>
              <a:pPr>
                <a:defRPr/>
              </a:pPr>
              <a:t>‹Nr.›</a:t>
            </a:fld>
            <a:endParaRPr lang="de-DE" altLang="de-DE" dirty="0"/>
          </a:p>
        </p:txBody>
      </p:sp>
    </p:spTree>
    <p:extLst>
      <p:ext uri="{BB962C8B-B14F-4D97-AF65-F5344CB8AC3E}">
        <p14:creationId xmlns:p14="http://schemas.microsoft.com/office/powerpoint/2010/main" val="420180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endParaRPr lang="de-DE" altLang="de-DE" dirty="0"/>
          </a:p>
        </p:txBody>
      </p:sp>
      <p:sp>
        <p:nvSpPr>
          <p:cNvPr id="5" name="Fußzeilenplatzhalter 4"/>
          <p:cNvSpPr>
            <a:spLocks noGrp="1"/>
          </p:cNvSpPr>
          <p:nvPr>
            <p:ph type="ftr" sz="quarter" idx="11"/>
          </p:nvPr>
        </p:nvSpPr>
        <p:spPr/>
        <p:txBody>
          <a:bodyPr/>
          <a:lstStyle>
            <a:lvl1pPr>
              <a:defRPr/>
            </a:lvl1pPr>
          </a:lstStyle>
          <a:p>
            <a:pPr>
              <a:defRPr/>
            </a:pPr>
            <a:endParaRPr lang="de-DE" altLang="de-DE" dirty="0"/>
          </a:p>
        </p:txBody>
      </p:sp>
      <p:sp>
        <p:nvSpPr>
          <p:cNvPr id="6" name="Foliennummernplatzhalter 5"/>
          <p:cNvSpPr>
            <a:spLocks noGrp="1"/>
          </p:cNvSpPr>
          <p:nvPr>
            <p:ph type="sldNum" sz="quarter" idx="12"/>
          </p:nvPr>
        </p:nvSpPr>
        <p:spPr/>
        <p:txBody>
          <a:bodyPr/>
          <a:lstStyle>
            <a:lvl1pPr>
              <a:defRPr/>
            </a:lvl1pPr>
          </a:lstStyle>
          <a:p>
            <a:pPr>
              <a:defRPr/>
            </a:pPr>
            <a:fld id="{9DA2152B-FC6D-4F22-8286-A0EB038068D2}" type="slidenum">
              <a:rPr lang="de-DE" altLang="de-DE"/>
              <a:pPr>
                <a:defRPr/>
              </a:pPr>
              <a:t>‹Nr.›</a:t>
            </a:fld>
            <a:endParaRPr lang="de-DE" altLang="de-DE" dirty="0"/>
          </a:p>
        </p:txBody>
      </p:sp>
    </p:spTree>
    <p:extLst>
      <p:ext uri="{BB962C8B-B14F-4D97-AF65-F5344CB8AC3E}">
        <p14:creationId xmlns:p14="http://schemas.microsoft.com/office/powerpoint/2010/main" val="4075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endParaRPr lang="de-DE" altLang="de-DE" dirty="0"/>
          </a:p>
        </p:txBody>
      </p:sp>
      <p:sp>
        <p:nvSpPr>
          <p:cNvPr id="5" name="Fußzeilenplatzhalter 4"/>
          <p:cNvSpPr>
            <a:spLocks noGrp="1"/>
          </p:cNvSpPr>
          <p:nvPr>
            <p:ph type="ftr" sz="quarter" idx="11"/>
          </p:nvPr>
        </p:nvSpPr>
        <p:spPr/>
        <p:txBody>
          <a:bodyPr/>
          <a:lstStyle>
            <a:lvl1pPr>
              <a:defRPr/>
            </a:lvl1pPr>
          </a:lstStyle>
          <a:p>
            <a:pPr>
              <a:defRPr/>
            </a:pPr>
            <a:endParaRPr lang="de-DE" altLang="de-DE" dirty="0"/>
          </a:p>
        </p:txBody>
      </p:sp>
      <p:sp>
        <p:nvSpPr>
          <p:cNvPr id="6" name="Foliennummernplatzhalter 5"/>
          <p:cNvSpPr>
            <a:spLocks noGrp="1"/>
          </p:cNvSpPr>
          <p:nvPr>
            <p:ph type="sldNum" sz="quarter" idx="12"/>
          </p:nvPr>
        </p:nvSpPr>
        <p:spPr/>
        <p:txBody>
          <a:bodyPr/>
          <a:lstStyle>
            <a:lvl1pPr>
              <a:defRPr/>
            </a:lvl1pPr>
          </a:lstStyle>
          <a:p>
            <a:pPr>
              <a:defRPr/>
            </a:pPr>
            <a:fld id="{B637BF4A-5A15-44C2-BE06-8CA5C08C3707}" type="slidenum">
              <a:rPr lang="de-DE" altLang="de-DE"/>
              <a:pPr>
                <a:defRPr/>
              </a:pPr>
              <a:t>‹Nr.›</a:t>
            </a:fld>
            <a:endParaRPr lang="de-DE" altLang="de-DE" dirty="0"/>
          </a:p>
        </p:txBody>
      </p:sp>
    </p:spTree>
    <p:extLst>
      <p:ext uri="{BB962C8B-B14F-4D97-AF65-F5344CB8AC3E}">
        <p14:creationId xmlns:p14="http://schemas.microsoft.com/office/powerpoint/2010/main" val="1005916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FB1D41B-41EB-406C-871E-AB7E60DF39E7}" type="datetime1">
              <a:rPr lang="de-DE" smtClean="0"/>
              <a:t>20.02.2023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1502B5CD-0DB0-4E8B-8B96-E21DA13E9AF7}" type="slidenum">
              <a:rPr lang="de-DE" smtClean="0"/>
              <a:t>‹Nr.›</a:t>
            </a:fld>
            <a:endParaRPr lang="de-DE" dirty="0"/>
          </a:p>
        </p:txBody>
      </p:sp>
    </p:spTree>
    <p:extLst>
      <p:ext uri="{BB962C8B-B14F-4D97-AF65-F5344CB8AC3E}">
        <p14:creationId xmlns:p14="http://schemas.microsoft.com/office/powerpoint/2010/main" val="2724699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2BBF1BB-1460-43D3-B081-E656A9CDB127}" type="datetime1">
              <a:rPr lang="de-DE" smtClean="0"/>
              <a:t>20.02.2023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1502B5CD-0DB0-4E8B-8B96-E21DA13E9AF7}" type="slidenum">
              <a:rPr lang="de-DE" smtClean="0"/>
              <a:t>‹Nr.›</a:t>
            </a:fld>
            <a:endParaRPr lang="de-DE" dirty="0"/>
          </a:p>
        </p:txBody>
      </p:sp>
    </p:spTree>
    <p:extLst>
      <p:ext uri="{BB962C8B-B14F-4D97-AF65-F5344CB8AC3E}">
        <p14:creationId xmlns:p14="http://schemas.microsoft.com/office/powerpoint/2010/main" val="3938226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18E2A9F1-F353-47DE-8D4A-7900B4A83BDA}" type="datetime1">
              <a:rPr lang="de-DE" smtClean="0"/>
              <a:t>20.02.2023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1502B5CD-0DB0-4E8B-8B96-E21DA13E9AF7}" type="slidenum">
              <a:rPr lang="de-DE" smtClean="0"/>
              <a:t>‹Nr.›</a:t>
            </a:fld>
            <a:endParaRPr lang="de-DE" dirty="0"/>
          </a:p>
        </p:txBody>
      </p:sp>
    </p:spTree>
    <p:extLst>
      <p:ext uri="{BB962C8B-B14F-4D97-AF65-F5344CB8AC3E}">
        <p14:creationId xmlns:p14="http://schemas.microsoft.com/office/powerpoint/2010/main" val="1690704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119BC01-74E3-48CC-9823-461FC11D3A6A}" type="datetime1">
              <a:rPr lang="de-DE" smtClean="0"/>
              <a:t>20.02.2023</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1502B5CD-0DB0-4E8B-8B96-E21DA13E9AF7}" type="slidenum">
              <a:rPr lang="de-DE" smtClean="0"/>
              <a:t>‹Nr.›</a:t>
            </a:fld>
            <a:endParaRPr lang="de-DE" dirty="0"/>
          </a:p>
        </p:txBody>
      </p:sp>
    </p:spTree>
    <p:extLst>
      <p:ext uri="{BB962C8B-B14F-4D97-AF65-F5344CB8AC3E}">
        <p14:creationId xmlns:p14="http://schemas.microsoft.com/office/powerpoint/2010/main" val="246194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FD333BC-A5E1-451B-97B6-3AF7109B8434}" type="datetime1">
              <a:rPr lang="de-DE" smtClean="0"/>
              <a:t>20.02.2023</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1502B5CD-0DB0-4E8B-8B96-E21DA13E9AF7}" type="slidenum">
              <a:rPr lang="de-DE" smtClean="0"/>
              <a:t>‹Nr.›</a:t>
            </a:fld>
            <a:endParaRPr lang="de-DE" dirty="0"/>
          </a:p>
        </p:txBody>
      </p:sp>
    </p:spTree>
    <p:extLst>
      <p:ext uri="{BB962C8B-B14F-4D97-AF65-F5344CB8AC3E}">
        <p14:creationId xmlns:p14="http://schemas.microsoft.com/office/powerpoint/2010/main" val="941752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AAF171F7-525C-4AEB-9C93-FB7D02A67C99}" type="datetime1">
              <a:rPr lang="de-DE" smtClean="0"/>
              <a:t>20.02.2023</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1502B5CD-0DB0-4E8B-8B96-E21DA13E9AF7}" type="slidenum">
              <a:rPr lang="de-DE" smtClean="0"/>
              <a:t>‹Nr.›</a:t>
            </a:fld>
            <a:endParaRPr lang="de-DE" dirty="0"/>
          </a:p>
        </p:txBody>
      </p:sp>
    </p:spTree>
    <p:extLst>
      <p:ext uri="{BB962C8B-B14F-4D97-AF65-F5344CB8AC3E}">
        <p14:creationId xmlns:p14="http://schemas.microsoft.com/office/powerpoint/2010/main" val="380383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286C86B-4EFD-4BE3-B2D0-06EF3140185F}" type="datetime1">
              <a:rPr lang="de-DE" smtClean="0"/>
              <a:t>20.02.2023</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1502B5CD-0DB0-4E8B-8B96-E21DA13E9AF7}" type="slidenum">
              <a:rPr lang="de-DE" smtClean="0"/>
              <a:t>‹Nr.›</a:t>
            </a:fld>
            <a:endParaRPr lang="de-DE" dirty="0"/>
          </a:p>
        </p:txBody>
      </p:sp>
    </p:spTree>
    <p:extLst>
      <p:ext uri="{BB962C8B-B14F-4D97-AF65-F5344CB8AC3E}">
        <p14:creationId xmlns:p14="http://schemas.microsoft.com/office/powerpoint/2010/main" val="2772587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5611AAD-9964-483D-BB5A-406CD9260FAF}" type="datetime1">
              <a:rPr lang="de-DE" smtClean="0"/>
              <a:t>20.02.2023</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1502B5CD-0DB0-4E8B-8B96-E21DA13E9AF7}" type="slidenum">
              <a:rPr lang="de-DE" smtClean="0"/>
              <a:t>‹Nr.›</a:t>
            </a:fld>
            <a:endParaRPr lang="de-DE" dirty="0"/>
          </a:p>
        </p:txBody>
      </p:sp>
    </p:spTree>
    <p:extLst>
      <p:ext uri="{BB962C8B-B14F-4D97-AF65-F5344CB8AC3E}">
        <p14:creationId xmlns:p14="http://schemas.microsoft.com/office/powerpoint/2010/main" val="52306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endParaRPr lang="de-DE" altLang="de-DE" dirty="0"/>
          </a:p>
        </p:txBody>
      </p:sp>
      <p:sp>
        <p:nvSpPr>
          <p:cNvPr id="5" name="Fußzeilenplatzhalter 4"/>
          <p:cNvSpPr>
            <a:spLocks noGrp="1"/>
          </p:cNvSpPr>
          <p:nvPr>
            <p:ph type="ftr" sz="quarter" idx="11"/>
          </p:nvPr>
        </p:nvSpPr>
        <p:spPr/>
        <p:txBody>
          <a:bodyPr/>
          <a:lstStyle>
            <a:lvl1pPr>
              <a:defRPr/>
            </a:lvl1pPr>
          </a:lstStyle>
          <a:p>
            <a:pPr>
              <a:defRPr/>
            </a:pPr>
            <a:endParaRPr lang="de-DE" altLang="de-DE" dirty="0"/>
          </a:p>
        </p:txBody>
      </p:sp>
      <p:sp>
        <p:nvSpPr>
          <p:cNvPr id="6" name="Foliennummernplatzhalter 5"/>
          <p:cNvSpPr>
            <a:spLocks noGrp="1"/>
          </p:cNvSpPr>
          <p:nvPr>
            <p:ph type="sldNum" sz="quarter" idx="12"/>
          </p:nvPr>
        </p:nvSpPr>
        <p:spPr/>
        <p:txBody>
          <a:bodyPr/>
          <a:lstStyle>
            <a:lvl1pPr>
              <a:defRPr/>
            </a:lvl1pPr>
          </a:lstStyle>
          <a:p>
            <a:pPr>
              <a:defRPr/>
            </a:pPr>
            <a:fld id="{804D639F-C6F2-43B9-B1D7-F2899501B2CB}" type="slidenum">
              <a:rPr lang="de-DE" altLang="de-DE"/>
              <a:pPr>
                <a:defRPr/>
              </a:pPr>
              <a:t>‹Nr.›</a:t>
            </a:fld>
            <a:endParaRPr lang="de-DE" altLang="de-DE" dirty="0"/>
          </a:p>
        </p:txBody>
      </p:sp>
    </p:spTree>
    <p:extLst>
      <p:ext uri="{BB962C8B-B14F-4D97-AF65-F5344CB8AC3E}">
        <p14:creationId xmlns:p14="http://schemas.microsoft.com/office/powerpoint/2010/main" val="3127437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2FFDE974-059E-4F5A-80F0-1E440D5E71B9}" type="datetime1">
              <a:rPr lang="de-DE" smtClean="0"/>
              <a:t>20.02.2023</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1502B5CD-0DB0-4E8B-8B96-E21DA13E9AF7}" type="slidenum">
              <a:rPr lang="de-DE" smtClean="0"/>
              <a:t>‹Nr.›</a:t>
            </a:fld>
            <a:endParaRPr lang="de-DE" dirty="0"/>
          </a:p>
        </p:txBody>
      </p:sp>
    </p:spTree>
    <p:extLst>
      <p:ext uri="{BB962C8B-B14F-4D97-AF65-F5344CB8AC3E}">
        <p14:creationId xmlns:p14="http://schemas.microsoft.com/office/powerpoint/2010/main" val="3884179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7734AE6-58BA-4B8E-87C4-529077731420}" type="datetime1">
              <a:rPr lang="de-DE" smtClean="0"/>
              <a:t>20.02.2023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1502B5CD-0DB0-4E8B-8B96-E21DA13E9AF7}" type="slidenum">
              <a:rPr lang="de-DE" smtClean="0"/>
              <a:t>‹Nr.›</a:t>
            </a:fld>
            <a:endParaRPr lang="de-DE" dirty="0"/>
          </a:p>
        </p:txBody>
      </p:sp>
    </p:spTree>
    <p:extLst>
      <p:ext uri="{BB962C8B-B14F-4D97-AF65-F5344CB8AC3E}">
        <p14:creationId xmlns:p14="http://schemas.microsoft.com/office/powerpoint/2010/main" val="2810275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29D0245-E221-40E4-978F-A83B256A4F63}" type="datetime1">
              <a:rPr lang="de-DE" smtClean="0"/>
              <a:t>20.02.2023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1502B5CD-0DB0-4E8B-8B96-E21DA13E9AF7}" type="slidenum">
              <a:rPr lang="de-DE" smtClean="0"/>
              <a:t>‹Nr.›</a:t>
            </a:fld>
            <a:endParaRPr lang="de-DE" dirty="0"/>
          </a:p>
        </p:txBody>
      </p:sp>
    </p:spTree>
    <p:extLst>
      <p:ext uri="{BB962C8B-B14F-4D97-AF65-F5344CB8AC3E}">
        <p14:creationId xmlns:p14="http://schemas.microsoft.com/office/powerpoint/2010/main" val="312057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endParaRPr lang="de-DE" altLang="de-DE" dirty="0"/>
          </a:p>
        </p:txBody>
      </p:sp>
      <p:sp>
        <p:nvSpPr>
          <p:cNvPr id="5" name="Fußzeilenplatzhalter 4"/>
          <p:cNvSpPr>
            <a:spLocks noGrp="1"/>
          </p:cNvSpPr>
          <p:nvPr>
            <p:ph type="ftr" sz="quarter" idx="11"/>
          </p:nvPr>
        </p:nvSpPr>
        <p:spPr/>
        <p:txBody>
          <a:bodyPr/>
          <a:lstStyle>
            <a:lvl1pPr>
              <a:defRPr/>
            </a:lvl1pPr>
          </a:lstStyle>
          <a:p>
            <a:pPr>
              <a:defRPr/>
            </a:pPr>
            <a:endParaRPr lang="de-DE" altLang="de-DE" dirty="0"/>
          </a:p>
        </p:txBody>
      </p:sp>
      <p:sp>
        <p:nvSpPr>
          <p:cNvPr id="6" name="Foliennummernplatzhalter 5"/>
          <p:cNvSpPr>
            <a:spLocks noGrp="1"/>
          </p:cNvSpPr>
          <p:nvPr>
            <p:ph type="sldNum" sz="quarter" idx="12"/>
          </p:nvPr>
        </p:nvSpPr>
        <p:spPr/>
        <p:txBody>
          <a:bodyPr/>
          <a:lstStyle>
            <a:lvl1pPr>
              <a:defRPr/>
            </a:lvl1pPr>
          </a:lstStyle>
          <a:p>
            <a:pPr>
              <a:defRPr/>
            </a:pPr>
            <a:fld id="{548B4457-6125-40D3-8FDF-374527835EBB}" type="slidenum">
              <a:rPr lang="de-DE" altLang="de-DE"/>
              <a:pPr>
                <a:defRPr/>
              </a:pPr>
              <a:t>‹Nr.›</a:t>
            </a:fld>
            <a:endParaRPr lang="de-DE" altLang="de-DE" dirty="0"/>
          </a:p>
        </p:txBody>
      </p:sp>
    </p:spTree>
    <p:extLst>
      <p:ext uri="{BB962C8B-B14F-4D97-AF65-F5344CB8AC3E}">
        <p14:creationId xmlns:p14="http://schemas.microsoft.com/office/powerpoint/2010/main" val="403477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endParaRPr lang="de-DE" altLang="de-DE" dirty="0"/>
          </a:p>
        </p:txBody>
      </p:sp>
      <p:sp>
        <p:nvSpPr>
          <p:cNvPr id="6" name="Fußzeilenplatzhalter 4"/>
          <p:cNvSpPr>
            <a:spLocks noGrp="1"/>
          </p:cNvSpPr>
          <p:nvPr>
            <p:ph type="ftr" sz="quarter" idx="11"/>
          </p:nvPr>
        </p:nvSpPr>
        <p:spPr/>
        <p:txBody>
          <a:bodyPr/>
          <a:lstStyle>
            <a:lvl1pPr>
              <a:defRPr/>
            </a:lvl1pPr>
          </a:lstStyle>
          <a:p>
            <a:pPr>
              <a:defRPr/>
            </a:pPr>
            <a:endParaRPr lang="de-DE" altLang="de-DE" dirty="0"/>
          </a:p>
        </p:txBody>
      </p:sp>
      <p:sp>
        <p:nvSpPr>
          <p:cNvPr id="7" name="Foliennummernplatzhalter 5"/>
          <p:cNvSpPr>
            <a:spLocks noGrp="1"/>
          </p:cNvSpPr>
          <p:nvPr>
            <p:ph type="sldNum" sz="quarter" idx="12"/>
          </p:nvPr>
        </p:nvSpPr>
        <p:spPr/>
        <p:txBody>
          <a:bodyPr/>
          <a:lstStyle>
            <a:lvl1pPr>
              <a:defRPr/>
            </a:lvl1pPr>
          </a:lstStyle>
          <a:p>
            <a:pPr>
              <a:defRPr/>
            </a:pPr>
            <a:fld id="{D367B92A-8B65-4E45-8A4A-7FEBFDAE6200}" type="slidenum">
              <a:rPr lang="de-DE" altLang="de-DE"/>
              <a:pPr>
                <a:defRPr/>
              </a:pPr>
              <a:t>‹Nr.›</a:t>
            </a:fld>
            <a:endParaRPr lang="de-DE" altLang="de-DE" dirty="0"/>
          </a:p>
        </p:txBody>
      </p:sp>
    </p:spTree>
    <p:extLst>
      <p:ext uri="{BB962C8B-B14F-4D97-AF65-F5344CB8AC3E}">
        <p14:creationId xmlns:p14="http://schemas.microsoft.com/office/powerpoint/2010/main" val="16752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endParaRPr lang="de-DE" altLang="de-DE" dirty="0"/>
          </a:p>
        </p:txBody>
      </p:sp>
      <p:sp>
        <p:nvSpPr>
          <p:cNvPr id="8" name="Fußzeilenplatzhalter 4"/>
          <p:cNvSpPr>
            <a:spLocks noGrp="1"/>
          </p:cNvSpPr>
          <p:nvPr>
            <p:ph type="ftr" sz="quarter" idx="11"/>
          </p:nvPr>
        </p:nvSpPr>
        <p:spPr/>
        <p:txBody>
          <a:bodyPr/>
          <a:lstStyle>
            <a:lvl1pPr>
              <a:defRPr/>
            </a:lvl1pPr>
          </a:lstStyle>
          <a:p>
            <a:pPr>
              <a:defRPr/>
            </a:pPr>
            <a:endParaRPr lang="de-DE" altLang="de-DE" dirty="0"/>
          </a:p>
        </p:txBody>
      </p:sp>
      <p:sp>
        <p:nvSpPr>
          <p:cNvPr id="9" name="Foliennummernplatzhalter 5"/>
          <p:cNvSpPr>
            <a:spLocks noGrp="1"/>
          </p:cNvSpPr>
          <p:nvPr>
            <p:ph type="sldNum" sz="quarter" idx="12"/>
          </p:nvPr>
        </p:nvSpPr>
        <p:spPr/>
        <p:txBody>
          <a:bodyPr/>
          <a:lstStyle>
            <a:lvl1pPr>
              <a:defRPr/>
            </a:lvl1pPr>
          </a:lstStyle>
          <a:p>
            <a:pPr>
              <a:defRPr/>
            </a:pPr>
            <a:fld id="{27DA06A0-0EB7-42BD-A4CD-720FAED064C6}" type="slidenum">
              <a:rPr lang="de-DE" altLang="de-DE"/>
              <a:pPr>
                <a:defRPr/>
              </a:pPr>
              <a:t>‹Nr.›</a:t>
            </a:fld>
            <a:endParaRPr lang="de-DE" altLang="de-DE" dirty="0"/>
          </a:p>
        </p:txBody>
      </p:sp>
    </p:spTree>
    <p:extLst>
      <p:ext uri="{BB962C8B-B14F-4D97-AF65-F5344CB8AC3E}">
        <p14:creationId xmlns:p14="http://schemas.microsoft.com/office/powerpoint/2010/main" val="98446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endParaRPr lang="de-DE" altLang="de-DE" dirty="0"/>
          </a:p>
        </p:txBody>
      </p:sp>
      <p:sp>
        <p:nvSpPr>
          <p:cNvPr id="4" name="Fußzeilenplatzhalter 4"/>
          <p:cNvSpPr>
            <a:spLocks noGrp="1"/>
          </p:cNvSpPr>
          <p:nvPr>
            <p:ph type="ftr" sz="quarter" idx="11"/>
          </p:nvPr>
        </p:nvSpPr>
        <p:spPr/>
        <p:txBody>
          <a:bodyPr/>
          <a:lstStyle>
            <a:lvl1pPr>
              <a:defRPr/>
            </a:lvl1pPr>
          </a:lstStyle>
          <a:p>
            <a:pPr>
              <a:defRPr/>
            </a:pPr>
            <a:endParaRPr lang="de-DE" altLang="de-DE" dirty="0"/>
          </a:p>
        </p:txBody>
      </p:sp>
      <p:sp>
        <p:nvSpPr>
          <p:cNvPr id="5" name="Foliennummernplatzhalter 5"/>
          <p:cNvSpPr>
            <a:spLocks noGrp="1"/>
          </p:cNvSpPr>
          <p:nvPr>
            <p:ph type="sldNum" sz="quarter" idx="12"/>
          </p:nvPr>
        </p:nvSpPr>
        <p:spPr/>
        <p:txBody>
          <a:bodyPr/>
          <a:lstStyle>
            <a:lvl1pPr>
              <a:defRPr/>
            </a:lvl1pPr>
          </a:lstStyle>
          <a:p>
            <a:pPr>
              <a:defRPr/>
            </a:pPr>
            <a:fld id="{6E1CA9BC-4522-4DF7-BC81-D394E92D8823}" type="slidenum">
              <a:rPr lang="de-DE" altLang="de-DE"/>
              <a:pPr>
                <a:defRPr/>
              </a:pPr>
              <a:t>‹Nr.›</a:t>
            </a:fld>
            <a:endParaRPr lang="de-DE" altLang="de-DE" dirty="0"/>
          </a:p>
        </p:txBody>
      </p:sp>
    </p:spTree>
    <p:extLst>
      <p:ext uri="{BB962C8B-B14F-4D97-AF65-F5344CB8AC3E}">
        <p14:creationId xmlns:p14="http://schemas.microsoft.com/office/powerpoint/2010/main" val="88321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ltLang="de-DE" dirty="0"/>
          </a:p>
        </p:txBody>
      </p:sp>
      <p:sp>
        <p:nvSpPr>
          <p:cNvPr id="3" name="Fußzeilenplatzhalter 4"/>
          <p:cNvSpPr>
            <a:spLocks noGrp="1"/>
          </p:cNvSpPr>
          <p:nvPr>
            <p:ph type="ftr" sz="quarter" idx="11"/>
          </p:nvPr>
        </p:nvSpPr>
        <p:spPr/>
        <p:txBody>
          <a:bodyPr/>
          <a:lstStyle>
            <a:lvl1pPr>
              <a:defRPr/>
            </a:lvl1pPr>
          </a:lstStyle>
          <a:p>
            <a:pPr>
              <a:defRPr/>
            </a:pPr>
            <a:endParaRPr lang="de-DE" altLang="de-DE" dirty="0"/>
          </a:p>
        </p:txBody>
      </p:sp>
      <p:sp>
        <p:nvSpPr>
          <p:cNvPr id="4" name="Foliennummernplatzhalter 5"/>
          <p:cNvSpPr>
            <a:spLocks noGrp="1"/>
          </p:cNvSpPr>
          <p:nvPr>
            <p:ph type="sldNum" sz="quarter" idx="12"/>
          </p:nvPr>
        </p:nvSpPr>
        <p:spPr/>
        <p:txBody>
          <a:bodyPr/>
          <a:lstStyle>
            <a:lvl1pPr>
              <a:defRPr/>
            </a:lvl1pPr>
          </a:lstStyle>
          <a:p>
            <a:pPr>
              <a:defRPr/>
            </a:pPr>
            <a:fld id="{62BE4F02-1CF9-4137-A301-37E7DE7DEF6A}" type="slidenum">
              <a:rPr lang="de-DE" altLang="de-DE"/>
              <a:pPr>
                <a:defRPr/>
              </a:pPr>
              <a:t>‹Nr.›</a:t>
            </a:fld>
            <a:endParaRPr lang="de-DE" altLang="de-DE" dirty="0"/>
          </a:p>
        </p:txBody>
      </p:sp>
    </p:spTree>
    <p:extLst>
      <p:ext uri="{BB962C8B-B14F-4D97-AF65-F5344CB8AC3E}">
        <p14:creationId xmlns:p14="http://schemas.microsoft.com/office/powerpoint/2010/main" val="41856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endParaRPr lang="de-DE" altLang="de-DE" dirty="0"/>
          </a:p>
        </p:txBody>
      </p:sp>
      <p:sp>
        <p:nvSpPr>
          <p:cNvPr id="6" name="Fußzeilenplatzhalter 4"/>
          <p:cNvSpPr>
            <a:spLocks noGrp="1"/>
          </p:cNvSpPr>
          <p:nvPr>
            <p:ph type="ftr" sz="quarter" idx="11"/>
          </p:nvPr>
        </p:nvSpPr>
        <p:spPr/>
        <p:txBody>
          <a:bodyPr/>
          <a:lstStyle>
            <a:lvl1pPr>
              <a:defRPr/>
            </a:lvl1pPr>
          </a:lstStyle>
          <a:p>
            <a:pPr>
              <a:defRPr/>
            </a:pPr>
            <a:endParaRPr lang="de-DE" altLang="de-DE" dirty="0"/>
          </a:p>
        </p:txBody>
      </p:sp>
      <p:sp>
        <p:nvSpPr>
          <p:cNvPr id="7" name="Foliennummernplatzhalter 5"/>
          <p:cNvSpPr>
            <a:spLocks noGrp="1"/>
          </p:cNvSpPr>
          <p:nvPr>
            <p:ph type="sldNum" sz="quarter" idx="12"/>
          </p:nvPr>
        </p:nvSpPr>
        <p:spPr/>
        <p:txBody>
          <a:bodyPr/>
          <a:lstStyle>
            <a:lvl1pPr>
              <a:defRPr/>
            </a:lvl1pPr>
          </a:lstStyle>
          <a:p>
            <a:pPr>
              <a:defRPr/>
            </a:pPr>
            <a:fld id="{8EBACCF5-448E-483D-8A86-B37AE4B342CE}" type="slidenum">
              <a:rPr lang="de-DE" altLang="de-DE"/>
              <a:pPr>
                <a:defRPr/>
              </a:pPr>
              <a:t>‹Nr.›</a:t>
            </a:fld>
            <a:endParaRPr lang="de-DE" altLang="de-DE" dirty="0"/>
          </a:p>
        </p:txBody>
      </p:sp>
    </p:spTree>
    <p:extLst>
      <p:ext uri="{BB962C8B-B14F-4D97-AF65-F5344CB8AC3E}">
        <p14:creationId xmlns:p14="http://schemas.microsoft.com/office/powerpoint/2010/main" val="390258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endParaRPr lang="de-DE" altLang="de-DE" dirty="0"/>
          </a:p>
        </p:txBody>
      </p:sp>
      <p:sp>
        <p:nvSpPr>
          <p:cNvPr id="6" name="Fußzeilenplatzhalter 4"/>
          <p:cNvSpPr>
            <a:spLocks noGrp="1"/>
          </p:cNvSpPr>
          <p:nvPr>
            <p:ph type="ftr" sz="quarter" idx="11"/>
          </p:nvPr>
        </p:nvSpPr>
        <p:spPr/>
        <p:txBody>
          <a:bodyPr/>
          <a:lstStyle>
            <a:lvl1pPr>
              <a:defRPr/>
            </a:lvl1pPr>
          </a:lstStyle>
          <a:p>
            <a:pPr>
              <a:defRPr/>
            </a:pPr>
            <a:endParaRPr lang="de-DE" altLang="de-DE" dirty="0"/>
          </a:p>
        </p:txBody>
      </p:sp>
      <p:sp>
        <p:nvSpPr>
          <p:cNvPr id="7" name="Foliennummernplatzhalter 5"/>
          <p:cNvSpPr>
            <a:spLocks noGrp="1"/>
          </p:cNvSpPr>
          <p:nvPr>
            <p:ph type="sldNum" sz="quarter" idx="12"/>
          </p:nvPr>
        </p:nvSpPr>
        <p:spPr/>
        <p:txBody>
          <a:bodyPr/>
          <a:lstStyle>
            <a:lvl1pPr>
              <a:defRPr/>
            </a:lvl1pPr>
          </a:lstStyle>
          <a:p>
            <a:pPr>
              <a:defRPr/>
            </a:pPr>
            <a:fld id="{8B49148D-51F5-4C9B-9653-51853E11ACFA}" type="slidenum">
              <a:rPr lang="de-DE" altLang="de-DE"/>
              <a:pPr>
                <a:defRPr/>
              </a:pPr>
              <a:t>‹Nr.›</a:t>
            </a:fld>
            <a:endParaRPr lang="de-DE" altLang="de-DE" dirty="0"/>
          </a:p>
        </p:txBody>
      </p:sp>
    </p:spTree>
    <p:extLst>
      <p:ext uri="{BB962C8B-B14F-4D97-AF65-F5344CB8AC3E}">
        <p14:creationId xmlns:p14="http://schemas.microsoft.com/office/powerpoint/2010/main" val="53692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endParaRPr lang="de-DE" alt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pPr>
              <a:defRPr/>
            </a:pPr>
            <a:endParaRPr lang="de-DE" alt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pPr>
              <a:defRPr/>
            </a:pPr>
            <a:fld id="{7DC9023B-BF88-4253-8AC6-CAFC65E7ABF4}" type="slidenum">
              <a:rPr lang="de-DE" altLang="de-DE"/>
              <a:pPr>
                <a:defRPr/>
              </a:pPr>
              <a:t>‹Nr.›</a:t>
            </a:fld>
            <a:endParaRPr lang="de-DE" altLang="de-D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A0FE1-C9C8-4AE4-97F6-A0B7FC515C82}" type="datetime1">
              <a:rPr lang="de-DE" smtClean="0"/>
              <a:t>20.02.2023</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2B5CD-0DB0-4E8B-8B96-E21DA13E9AF7}" type="slidenum">
              <a:rPr lang="de-DE" smtClean="0"/>
              <a:t>‹Nr.›</a:t>
            </a:fld>
            <a:endParaRPr lang="de-DE" dirty="0"/>
          </a:p>
        </p:txBody>
      </p:sp>
    </p:spTree>
    <p:extLst>
      <p:ext uri="{BB962C8B-B14F-4D97-AF65-F5344CB8AC3E}">
        <p14:creationId xmlns:p14="http://schemas.microsoft.com/office/powerpoint/2010/main" val="23343286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hyperlink" Target="https://www.google.de/url?sa=i&amp;rct=j&amp;q=&amp;esrc=s&amp;source=images&amp;cd=&amp;cad=rja&amp;uact=8&amp;ved=&amp;url=https://web.de/magazine/panorama/greta-thunberg/greta-thunberg-klima-prophetin-33618410&amp;psig=AOvVaw16ULf-ZQ6ovwS6K7guC4tI&amp;ust=1574502839523164"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C754624-1B34-454B-B2FC-6CA377D0D99C}" type="slidenum">
              <a:rPr lang="de-DE" altLang="de-DE" sz="1400" smtClean="0">
                <a:latin typeface="Times New Roman" pitchFamily="18" charset="0"/>
              </a:rPr>
              <a:pPr eaLnBrk="1" hangingPunct="1">
                <a:spcBef>
                  <a:spcPct val="0"/>
                </a:spcBef>
                <a:buFontTx/>
                <a:buNone/>
              </a:pPr>
              <a:t>1</a:t>
            </a:fld>
            <a:endParaRPr lang="de-DE" altLang="de-DE" sz="1400" dirty="0">
              <a:latin typeface="Times New Roman" pitchFamily="18" charset="0"/>
            </a:endParaRPr>
          </a:p>
        </p:txBody>
      </p:sp>
      <p:sp>
        <p:nvSpPr>
          <p:cNvPr id="2051" name="Rectangle 2"/>
          <p:cNvSpPr>
            <a:spLocks noGrp="1" noChangeArrowheads="1"/>
          </p:cNvSpPr>
          <p:nvPr>
            <p:ph type="title" idx="4294967295"/>
          </p:nvPr>
        </p:nvSpPr>
        <p:spPr>
          <a:xfrm>
            <a:off x="370159" y="510984"/>
            <a:ext cx="8386763" cy="603756"/>
          </a:xfrm>
        </p:spPr>
        <p:txBody>
          <a:bodyPr/>
          <a:lstStyle/>
          <a:p>
            <a:pPr eaLnBrk="1" hangingPunct="1">
              <a:defRPr/>
            </a:pPr>
            <a:r>
              <a:rPr lang="de-DE" altLang="de-DE" sz="2000" b="1" u="sng" dirty="0">
                <a:latin typeface="+mn-lt"/>
              </a:rPr>
              <a:t>Zum begonnenen und gefährdeten Paradigmenwechsel in unserer Zeit</a:t>
            </a:r>
            <a:endParaRPr lang="de-DE" altLang="de-DE" sz="2000" dirty="0">
              <a:latin typeface="+mn-lt"/>
            </a:endParaRPr>
          </a:p>
        </p:txBody>
      </p:sp>
      <p:sp>
        <p:nvSpPr>
          <p:cNvPr id="2052" name="Textfeld 3"/>
          <p:cNvSpPr txBox="1">
            <a:spLocks noChangeArrowheads="1"/>
          </p:cNvSpPr>
          <p:nvPr/>
        </p:nvSpPr>
        <p:spPr bwMode="auto">
          <a:xfrm>
            <a:off x="370160" y="172430"/>
            <a:ext cx="8535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tabLst>
                <a:tab pos="2151063" algn="l"/>
              </a:tabLst>
            </a:pPr>
            <a:r>
              <a:rPr lang="de-DE" altLang="de-DE" sz="1400" dirty="0">
                <a:latin typeface="Times New Roman" pitchFamily="18" charset="0"/>
              </a:rPr>
              <a:t>Bernd Winkelmann, Tagung der Akademie Solidarische Ökonomie, Göttingen, 18.2. 2023 // Bearbeitung 20.2. 2023</a:t>
            </a:r>
          </a:p>
        </p:txBody>
      </p:sp>
      <p:sp>
        <p:nvSpPr>
          <p:cNvPr id="2" name="Textfeld 1">
            <a:extLst>
              <a:ext uri="{FF2B5EF4-FFF2-40B4-BE49-F238E27FC236}">
                <a16:creationId xmlns:a16="http://schemas.microsoft.com/office/drawing/2014/main" id="{14E22658-6621-E7B7-1FAC-7B162D45F258}"/>
              </a:ext>
            </a:extLst>
          </p:cNvPr>
          <p:cNvSpPr txBox="1"/>
          <p:nvPr/>
        </p:nvSpPr>
        <p:spPr>
          <a:xfrm>
            <a:off x="238832" y="1423020"/>
            <a:ext cx="8666336" cy="4770537"/>
          </a:xfrm>
          <a:prstGeom prst="rect">
            <a:avLst/>
          </a:prstGeom>
          <a:noFill/>
          <a:ln>
            <a:noFill/>
          </a:ln>
          <a:scene3d>
            <a:camera prst="orthographicFront">
              <a:rot lat="0" lon="0" rev="0"/>
            </a:camera>
            <a:lightRig rig="threePt" dir="t"/>
          </a:scene3d>
        </p:spPr>
        <p:txBody>
          <a:bodyPr wrap="square" rtlCol="0">
            <a:spAutoFit/>
          </a:bodyPr>
          <a:lstStyle/>
          <a:p>
            <a:r>
              <a:rPr lang="de-DE" sz="1600" b="1" u="sng" dirty="0"/>
              <a:t>Vorbemerkung:</a:t>
            </a:r>
            <a:br>
              <a:rPr lang="de-DE" sz="1600" b="1" u="sng" dirty="0"/>
            </a:br>
            <a:r>
              <a:rPr lang="de-DE" sz="1600" dirty="0"/>
              <a:t>Diese Power-Point-Show ist die Kurzfassung eines Vortrages zum benannten Thema. </a:t>
            </a:r>
            <a:br>
              <a:rPr lang="de-DE" sz="1600" dirty="0"/>
            </a:br>
            <a:r>
              <a:rPr lang="de-DE" sz="1600" dirty="0"/>
              <a:t>In ihm geht es darum, die Herausforderungen unserer Zeit in einem tieferen Zusammenhang zu sehen: Es geht nicht nur um diese und jene besseren politischen Handlungen, sondern um eine grundlegende Veränderung der Leitvorstellungen unseres Lebens und aller Politik (Paradigmen). </a:t>
            </a:r>
            <a:br>
              <a:rPr lang="de-DE" sz="1600" dirty="0"/>
            </a:br>
            <a:r>
              <a:rPr lang="de-DE" sz="1600" dirty="0"/>
              <a:t>Dabei ist zu sehen, dass wir uns heuten in einer Schwellensituation befinden: die alten Paradigmen führen ökologisch, ökonomisch, friedenspolitisch und in den Wertvorstellungen eines guten Lebens in eine zivilisatorische Sackgasse hinein, die das Ende der menschlichen Zivilisation sein könnte. </a:t>
            </a:r>
            <a:br>
              <a:rPr lang="de-DE" sz="1600" dirty="0"/>
            </a:br>
            <a:r>
              <a:rPr lang="de-DE" sz="1600" dirty="0"/>
              <a:t>Doch haben sich längst neue Leitvorstellungen entwickelt, die unsere Zivilisation auf ein höheres, zukunftsfähiges Niveau führen können. Diese sind  allerdings durch verschiedenen Stagnationen, Regressionen und Widerstände gegenwärtig sehr gefährdet.  </a:t>
            </a:r>
            <a:br>
              <a:rPr lang="de-DE" sz="1600" dirty="0"/>
            </a:br>
            <a:r>
              <a:rPr lang="de-DE" sz="1600" dirty="0"/>
              <a:t>Ich will hier im Rückblick auf die gesamte Zivilisationsgeschichte der Menschheit zeigen, dass es in ihr ein ständiges Ringen um lebensförderliche Leitvorstellungen gab, hier immer wieder auch massiver Widersprüche und Einbrüche, aber im Ganzen eine erstaunliche Aufwärtsentwicklung. </a:t>
            </a:r>
            <a:br>
              <a:rPr lang="de-DE" sz="1600" dirty="0"/>
            </a:br>
            <a:r>
              <a:rPr lang="de-DE" sz="1600" dirty="0"/>
              <a:t>Und ich will zeigen, dass es hier schon vor Jahrtausenden Erfahrungen und Erkenntnisse gab, die heute höchst aktuell und hilfreich sein können.</a:t>
            </a:r>
          </a:p>
          <a:p>
            <a:r>
              <a:rPr lang="de-DE" sz="1600" dirty="0"/>
              <a:t>Es ist klar, dass ich in diesem zivilisatorischen Rückblick mit stichwortartigen Texten und einigen Bildern nur exemplarische Beispiele benennen kann. Sie sollen den Leser und Hörer anregen, diese durch Konkretionen zu füllen nach weiteren zu fragen.</a:t>
            </a:r>
            <a:endParaRPr lang="de-DE" sz="2000" b="1" u="sng" dirty="0"/>
          </a:p>
        </p:txBody>
      </p:sp>
      <p:sp>
        <p:nvSpPr>
          <p:cNvPr id="10" name="Textfeld 9">
            <a:extLst>
              <a:ext uri="{FF2B5EF4-FFF2-40B4-BE49-F238E27FC236}">
                <a16:creationId xmlns:a16="http://schemas.microsoft.com/office/drawing/2014/main" id="{A8C267DF-7610-28A7-F31A-B51C314A7DE2}"/>
              </a:ext>
            </a:extLst>
          </p:cNvPr>
          <p:cNvSpPr txBox="1"/>
          <p:nvPr/>
        </p:nvSpPr>
        <p:spPr>
          <a:xfrm>
            <a:off x="2123728" y="945463"/>
            <a:ext cx="4572000" cy="338554"/>
          </a:xfrm>
          <a:prstGeom prst="rect">
            <a:avLst/>
          </a:prstGeom>
          <a:noFill/>
          <a:ln>
            <a:noFill/>
          </a:ln>
          <a:scene3d>
            <a:camera prst="orthographicFront">
              <a:rot lat="0" lon="0" rev="0"/>
            </a:camera>
            <a:lightRig rig="threePt" dir="t"/>
          </a:scene3d>
        </p:spPr>
        <p:txBody>
          <a:bodyPr wrap="square">
            <a:spAutoFit/>
          </a:bodyPr>
          <a:lstStyle/>
          <a:p>
            <a:pPr algn="ctr"/>
            <a:r>
              <a:rPr lang="de-DE" altLang="de-DE" sz="1600" dirty="0">
                <a:latin typeface="+mn-lt"/>
              </a:rPr>
              <a:t>Stichworte und Erinnerungen </a:t>
            </a:r>
            <a:endParaRPr lang="de-DE"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47FFFD5-D625-327A-3112-5F1E70923750}"/>
              </a:ext>
            </a:extLst>
          </p:cNvPr>
          <p:cNvSpPr>
            <a:spLocks noGrp="1"/>
          </p:cNvSpPr>
          <p:nvPr>
            <p:ph type="sldNum" sz="quarter" idx="12"/>
          </p:nvPr>
        </p:nvSpPr>
        <p:spPr>
          <a:xfrm>
            <a:off x="6553200" y="6326653"/>
            <a:ext cx="2133600" cy="365125"/>
          </a:xfrm>
        </p:spPr>
        <p:txBody>
          <a:bodyPr/>
          <a:lstStyle/>
          <a:p>
            <a:pPr>
              <a:defRPr/>
            </a:pPr>
            <a:fld id="{62BE4F02-1CF9-4137-A301-37E7DE7DEF6A}" type="slidenum">
              <a:rPr lang="de-DE" altLang="de-DE" smtClean="0"/>
              <a:pPr>
                <a:defRPr/>
              </a:pPr>
              <a:t>10</a:t>
            </a:fld>
            <a:endParaRPr lang="de-DE" altLang="de-DE" dirty="0"/>
          </a:p>
        </p:txBody>
      </p:sp>
      <p:sp>
        <p:nvSpPr>
          <p:cNvPr id="3" name="Titel 2">
            <a:extLst>
              <a:ext uri="{FF2B5EF4-FFF2-40B4-BE49-F238E27FC236}">
                <a16:creationId xmlns:a16="http://schemas.microsoft.com/office/drawing/2014/main" id="{D4DED0AD-BC85-6F89-858B-8CBDE0C024D1}"/>
              </a:ext>
            </a:extLst>
          </p:cNvPr>
          <p:cNvSpPr>
            <a:spLocks noGrp="1"/>
          </p:cNvSpPr>
          <p:nvPr>
            <p:ph type="title" idx="4294967295"/>
          </p:nvPr>
        </p:nvSpPr>
        <p:spPr>
          <a:xfrm>
            <a:off x="392109" y="128535"/>
            <a:ext cx="8229600" cy="413504"/>
          </a:xfrm>
        </p:spPr>
        <p:txBody>
          <a:bodyPr/>
          <a:lstStyle/>
          <a:p>
            <a:pPr algn="l"/>
            <a:r>
              <a:rPr lang="de-DE" sz="1800" b="1" u="sng" dirty="0">
                <a:latin typeface="+mn-lt"/>
              </a:rPr>
              <a:t>Weitere Paradigmenwechsel in der Neuzeit</a:t>
            </a:r>
            <a:r>
              <a:rPr lang="de-DE" sz="1800" b="1" dirty="0">
                <a:latin typeface="+mn-lt"/>
              </a:rPr>
              <a:t>  </a:t>
            </a:r>
            <a:r>
              <a:rPr lang="de-DE" sz="1400" dirty="0"/>
              <a:t>(2)</a:t>
            </a:r>
          </a:p>
        </p:txBody>
      </p:sp>
      <p:sp>
        <p:nvSpPr>
          <p:cNvPr id="11" name="Textfeld 10">
            <a:extLst>
              <a:ext uri="{FF2B5EF4-FFF2-40B4-BE49-F238E27FC236}">
                <a16:creationId xmlns:a16="http://schemas.microsoft.com/office/drawing/2014/main" id="{0AC04A26-9B50-32EA-B86D-44005FD9353B}"/>
              </a:ext>
            </a:extLst>
          </p:cNvPr>
          <p:cNvSpPr txBox="1"/>
          <p:nvPr/>
        </p:nvSpPr>
        <p:spPr>
          <a:xfrm>
            <a:off x="249424" y="660896"/>
            <a:ext cx="6176315" cy="338554"/>
          </a:xfrm>
          <a:prstGeom prst="rect">
            <a:avLst/>
          </a:prstGeom>
          <a:noFill/>
          <a:ln>
            <a:noFill/>
          </a:ln>
          <a:scene3d>
            <a:camera prst="orthographicFront">
              <a:rot lat="0" lon="0" rev="0"/>
            </a:camera>
            <a:lightRig rig="threePt" dir="t"/>
          </a:scene3d>
        </p:spPr>
        <p:txBody>
          <a:bodyPr wrap="square" rtlCol="0">
            <a:spAutoFit/>
          </a:bodyPr>
          <a:lstStyle/>
          <a:p>
            <a:pPr marL="285750" indent="-285750" algn="r">
              <a:buFont typeface="Wingdings" panose="05000000000000000000" pitchFamily="2" charset="2"/>
              <a:buChar char="Ø"/>
            </a:pPr>
            <a:r>
              <a:rPr lang="de-DE" sz="1600" dirty="0"/>
              <a:t>Überwindung und </a:t>
            </a:r>
            <a:r>
              <a:rPr lang="de-DE" sz="1600" u="sng" dirty="0"/>
              <a:t>Verbot der Sklaverei</a:t>
            </a:r>
            <a:r>
              <a:rPr lang="de-DE" sz="1600" dirty="0"/>
              <a:t> ab 1794, endgültig 1848</a:t>
            </a:r>
          </a:p>
        </p:txBody>
      </p:sp>
      <p:sp>
        <p:nvSpPr>
          <p:cNvPr id="13" name="Textfeld 12">
            <a:extLst>
              <a:ext uri="{FF2B5EF4-FFF2-40B4-BE49-F238E27FC236}">
                <a16:creationId xmlns:a16="http://schemas.microsoft.com/office/drawing/2014/main" id="{7D73B30B-18B9-1C35-682A-A169DB9E3D37}"/>
              </a:ext>
            </a:extLst>
          </p:cNvPr>
          <p:cNvSpPr txBox="1"/>
          <p:nvPr/>
        </p:nvSpPr>
        <p:spPr>
          <a:xfrm>
            <a:off x="947549" y="1085027"/>
            <a:ext cx="5522763" cy="338554"/>
          </a:xfrm>
          <a:prstGeom prst="rect">
            <a:avLst/>
          </a:prstGeom>
          <a:noFill/>
          <a:ln>
            <a:noFill/>
          </a:ln>
          <a:scene3d>
            <a:camera prst="orthographicFront">
              <a:rot lat="0" lon="0" rev="0"/>
            </a:camera>
            <a:lightRig rig="threePt" dir="t"/>
          </a:scene3d>
        </p:spPr>
        <p:txBody>
          <a:bodyPr wrap="square" rtlCol="0">
            <a:spAutoFit/>
          </a:bodyPr>
          <a:lstStyle/>
          <a:p>
            <a:pPr marL="285750" indent="-285750" algn="r">
              <a:buFont typeface="Wingdings" panose="05000000000000000000" pitchFamily="2" charset="2"/>
              <a:buChar char="Ø"/>
            </a:pPr>
            <a:r>
              <a:rPr lang="de-DE" sz="1600" u="sng" dirty="0"/>
              <a:t>Verbot der Leibeigenschaft</a:t>
            </a:r>
            <a:r>
              <a:rPr lang="de-DE" sz="1600" dirty="0"/>
              <a:t> ab 1794, endgültig 1861 </a:t>
            </a:r>
          </a:p>
        </p:txBody>
      </p:sp>
      <p:sp>
        <p:nvSpPr>
          <p:cNvPr id="14" name="Textfeld 13">
            <a:extLst>
              <a:ext uri="{FF2B5EF4-FFF2-40B4-BE49-F238E27FC236}">
                <a16:creationId xmlns:a16="http://schemas.microsoft.com/office/drawing/2014/main" id="{6C842D51-D850-E5D4-2AA9-5C65C3BA486B}"/>
              </a:ext>
            </a:extLst>
          </p:cNvPr>
          <p:cNvSpPr txBox="1"/>
          <p:nvPr/>
        </p:nvSpPr>
        <p:spPr>
          <a:xfrm>
            <a:off x="2915816" y="3415625"/>
            <a:ext cx="4135014" cy="584775"/>
          </a:xfrm>
          <a:prstGeom prst="rect">
            <a:avLst/>
          </a:prstGeom>
          <a:noFill/>
          <a:ln>
            <a:noFill/>
          </a:ln>
          <a:scene3d>
            <a:camera prst="orthographicFront">
              <a:rot lat="0" lon="0" rev="0"/>
            </a:camera>
            <a:lightRig rig="threePt" dir="t"/>
          </a:scene3d>
        </p:spPr>
        <p:txBody>
          <a:bodyPr wrap="square" rtlCol="0">
            <a:spAutoFit/>
          </a:bodyPr>
          <a:lstStyle/>
          <a:p>
            <a:pPr marL="285750" indent="-285750" algn="r">
              <a:buFont typeface="Wingdings" panose="05000000000000000000" pitchFamily="2" charset="2"/>
              <a:buChar char="Ø"/>
            </a:pPr>
            <a:r>
              <a:rPr lang="de-DE" sz="1600" u="sng" dirty="0"/>
              <a:t>Feministische Bewegung, </a:t>
            </a:r>
            <a:br>
              <a:rPr lang="de-DE" sz="1600" u="sng" dirty="0"/>
            </a:br>
            <a:r>
              <a:rPr lang="de-DE" sz="1600" u="sng" dirty="0"/>
              <a:t>Überwindung des Patriarchats</a:t>
            </a:r>
            <a:r>
              <a:rPr lang="de-DE" sz="1600" dirty="0"/>
              <a:t> (ab 1872</a:t>
            </a:r>
            <a:r>
              <a:rPr lang="de-DE" sz="1600" u="sng" dirty="0"/>
              <a:t>)</a:t>
            </a:r>
            <a:r>
              <a:rPr lang="de-DE" sz="1600" dirty="0"/>
              <a:t> </a:t>
            </a:r>
          </a:p>
        </p:txBody>
      </p:sp>
      <p:sp>
        <p:nvSpPr>
          <p:cNvPr id="17" name="Textfeld 16">
            <a:extLst>
              <a:ext uri="{FF2B5EF4-FFF2-40B4-BE49-F238E27FC236}">
                <a16:creationId xmlns:a16="http://schemas.microsoft.com/office/drawing/2014/main" id="{C939A642-6F93-6D8F-91CE-9810C7D7B10A}"/>
              </a:ext>
            </a:extLst>
          </p:cNvPr>
          <p:cNvSpPr txBox="1"/>
          <p:nvPr/>
        </p:nvSpPr>
        <p:spPr>
          <a:xfrm>
            <a:off x="3435694" y="2525107"/>
            <a:ext cx="4608512" cy="584775"/>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u="sng" dirty="0"/>
              <a:t>Ablösung der Monarchie </a:t>
            </a:r>
            <a:r>
              <a:rPr lang="de-DE" sz="1600" dirty="0"/>
              <a:t>durch republikanische / demokratische Staatsverfassung</a:t>
            </a:r>
          </a:p>
        </p:txBody>
      </p:sp>
      <p:pic>
        <p:nvPicPr>
          <p:cNvPr id="2052" name="Picture 4" descr="Sklaverei in den USA: Schwarze Frauen, wie leibeigene Huren gehalten - WELT">
            <a:extLst>
              <a:ext uri="{FF2B5EF4-FFF2-40B4-BE49-F238E27FC236}">
                <a16:creationId xmlns:a16="http://schemas.microsoft.com/office/drawing/2014/main" id="{61F6C41A-783A-3446-FBA8-1A79B77809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8424" y="247392"/>
            <a:ext cx="2084180" cy="2037488"/>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2054" name="Picture 6" descr="1918: Ende des Ersten Weltkriegs - &quot;Situation für uns nachvollziehbar ...">
            <a:extLst>
              <a:ext uri="{FF2B5EF4-FFF2-40B4-BE49-F238E27FC236}">
                <a16:creationId xmlns:a16="http://schemas.microsoft.com/office/drawing/2014/main" id="{0CD407E6-BAE8-F583-21E6-9A298660E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596" y="1750965"/>
            <a:ext cx="2978986" cy="16717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455DC9C-BB77-1CC4-1463-A0B8CA0C88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6174" y="2899493"/>
            <a:ext cx="1324258" cy="186346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88E6215D-33C6-B1F7-0F22-E466F132BFA8}"/>
              </a:ext>
            </a:extLst>
          </p:cNvPr>
          <p:cNvSpPr txBox="1"/>
          <p:nvPr/>
        </p:nvSpPr>
        <p:spPr>
          <a:xfrm>
            <a:off x="3108850" y="4909284"/>
            <a:ext cx="6084002" cy="1569660"/>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u="sng" dirty="0"/>
              <a:t>Entwicklung eines gesetzlich verankertes Sozialsystems </a:t>
            </a:r>
            <a:br>
              <a:rPr lang="de-DE" sz="1600" dirty="0"/>
            </a:br>
            <a:r>
              <a:rPr lang="de-DE" sz="1400" dirty="0"/>
              <a:t>(Bismarck'sche Sozialgesetzgebung, 1883-1889) </a:t>
            </a:r>
            <a:br>
              <a:rPr lang="de-DE" sz="1400" dirty="0"/>
            </a:br>
            <a:r>
              <a:rPr lang="de-DE" sz="1600" dirty="0"/>
              <a:t>&gt; Unfall-, Invaliden- und Altersversicherung,</a:t>
            </a:r>
            <a:br>
              <a:rPr lang="de-DE" sz="1600" dirty="0"/>
            </a:br>
            <a:r>
              <a:rPr lang="de-DE" sz="1600" dirty="0"/>
              <a:t>&gt; Krankenversicherung,</a:t>
            </a:r>
            <a:br>
              <a:rPr lang="de-DE" sz="1600" dirty="0"/>
            </a:br>
            <a:r>
              <a:rPr lang="de-DE" sz="1600" dirty="0"/>
              <a:t>&gt; Paritätisches Steuerprinzip,</a:t>
            </a:r>
            <a:br>
              <a:rPr lang="de-DE" sz="1600" dirty="0"/>
            </a:br>
            <a:r>
              <a:rPr lang="de-DE" sz="1600" dirty="0"/>
              <a:t>= Grundlagen des Sozialstaates, der Sozialen Marktwirtschaft</a:t>
            </a:r>
          </a:p>
        </p:txBody>
      </p:sp>
      <p:pic>
        <p:nvPicPr>
          <p:cNvPr id="9" name="Grafik 8">
            <a:extLst>
              <a:ext uri="{FF2B5EF4-FFF2-40B4-BE49-F238E27FC236}">
                <a16:creationId xmlns:a16="http://schemas.microsoft.com/office/drawing/2014/main" id="{7925469F-C709-9960-B359-2AC3717BC3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521" y="4146731"/>
            <a:ext cx="2991329" cy="2224999"/>
          </a:xfrm>
          <a:prstGeom prst="rect">
            <a:avLst/>
          </a:prstGeom>
        </p:spPr>
      </p:pic>
    </p:spTree>
    <p:extLst>
      <p:ext uri="{BB962C8B-B14F-4D97-AF65-F5344CB8AC3E}">
        <p14:creationId xmlns:p14="http://schemas.microsoft.com/office/powerpoint/2010/main" val="16577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randombar(horizontal)">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randombar(horizontal)">
                                      <p:cBhvr>
                                        <p:cTn id="27" dur="500"/>
                                        <p:tgtEl>
                                          <p:spTgt spid="205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randombar(horizontal)">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47FFFD5-D625-327A-3112-5F1E70923750}"/>
              </a:ext>
            </a:extLst>
          </p:cNvPr>
          <p:cNvSpPr>
            <a:spLocks noGrp="1"/>
          </p:cNvSpPr>
          <p:nvPr>
            <p:ph type="sldNum" sz="quarter" idx="12"/>
          </p:nvPr>
        </p:nvSpPr>
        <p:spPr>
          <a:xfrm>
            <a:off x="6553200" y="6326653"/>
            <a:ext cx="2133600" cy="365125"/>
          </a:xfrm>
        </p:spPr>
        <p:txBody>
          <a:bodyPr/>
          <a:lstStyle/>
          <a:p>
            <a:pPr>
              <a:defRPr/>
            </a:pPr>
            <a:fld id="{62BE4F02-1CF9-4137-A301-37E7DE7DEF6A}" type="slidenum">
              <a:rPr lang="de-DE" altLang="de-DE" smtClean="0"/>
              <a:pPr>
                <a:defRPr/>
              </a:pPr>
              <a:t>11</a:t>
            </a:fld>
            <a:endParaRPr lang="de-DE" altLang="de-DE" dirty="0"/>
          </a:p>
        </p:txBody>
      </p:sp>
      <p:sp>
        <p:nvSpPr>
          <p:cNvPr id="3" name="Titel 2">
            <a:extLst>
              <a:ext uri="{FF2B5EF4-FFF2-40B4-BE49-F238E27FC236}">
                <a16:creationId xmlns:a16="http://schemas.microsoft.com/office/drawing/2014/main" id="{D4DED0AD-BC85-6F89-858B-8CBDE0C024D1}"/>
              </a:ext>
            </a:extLst>
          </p:cNvPr>
          <p:cNvSpPr>
            <a:spLocks noGrp="1"/>
          </p:cNvSpPr>
          <p:nvPr>
            <p:ph type="title" idx="4294967295"/>
          </p:nvPr>
        </p:nvSpPr>
        <p:spPr>
          <a:xfrm>
            <a:off x="457200" y="154958"/>
            <a:ext cx="8229600" cy="553998"/>
          </a:xfrm>
        </p:spPr>
        <p:txBody>
          <a:bodyPr/>
          <a:lstStyle/>
          <a:p>
            <a:pPr algn="l"/>
            <a:r>
              <a:rPr lang="de-DE" sz="1800" b="1" u="sng" dirty="0">
                <a:latin typeface="+mn-lt"/>
              </a:rPr>
              <a:t>Der wichtigste Paradigmenwechsel der Neuzeit</a:t>
            </a:r>
            <a:r>
              <a:rPr lang="de-DE" sz="1800" b="1" dirty="0">
                <a:latin typeface="+mn-lt"/>
              </a:rPr>
              <a:t> </a:t>
            </a:r>
            <a:endParaRPr lang="de-DE" sz="1400" dirty="0"/>
          </a:p>
        </p:txBody>
      </p:sp>
      <p:sp>
        <p:nvSpPr>
          <p:cNvPr id="4" name="Textfeld 3">
            <a:extLst>
              <a:ext uri="{FF2B5EF4-FFF2-40B4-BE49-F238E27FC236}">
                <a16:creationId xmlns:a16="http://schemas.microsoft.com/office/drawing/2014/main" id="{03AC35D5-ED35-9205-DC4B-934FFEDC5EE4}"/>
              </a:ext>
            </a:extLst>
          </p:cNvPr>
          <p:cNvSpPr txBox="1"/>
          <p:nvPr/>
        </p:nvSpPr>
        <p:spPr>
          <a:xfrm>
            <a:off x="323528" y="3210087"/>
            <a:ext cx="5760640" cy="2631490"/>
          </a:xfrm>
          <a:prstGeom prst="rect">
            <a:avLst/>
          </a:prstGeom>
          <a:noFill/>
          <a:ln>
            <a:solidFill>
              <a:srgbClr val="000000"/>
            </a:solidFill>
          </a:ln>
          <a:scene3d>
            <a:camera prst="orthographicFront">
              <a:rot lat="0" lon="0" rev="0"/>
            </a:camera>
            <a:lightRig rig="threePt" dir="t"/>
          </a:scene3d>
        </p:spPr>
        <p:txBody>
          <a:bodyPr wrap="square" rtlCol="0">
            <a:spAutoFit/>
          </a:bodyPr>
          <a:lstStyle/>
          <a:p>
            <a:pPr algn="ctr"/>
            <a:r>
              <a:rPr lang="de-DE" sz="1600" b="1" dirty="0"/>
              <a:t>Beachte! </a:t>
            </a:r>
          </a:p>
          <a:p>
            <a:r>
              <a:rPr lang="de-DE" sz="1600" i="1" dirty="0"/>
              <a:t>Seit den ältesten Anfängen der Menschheit gab es immer nur eine partikulare, exklusive Gleichheit und Solidarität nur mit den „Meinen“ und den Ausschluss aller, die nicht zu meiner Art, Klasse, zu meinem Stand oder meiner Nation gehören. </a:t>
            </a:r>
            <a:br>
              <a:rPr lang="de-DE" sz="1600" i="1" dirty="0"/>
            </a:br>
            <a:r>
              <a:rPr lang="de-DE" sz="1400" i="1" dirty="0"/>
              <a:t>(„Liebe deinen Nächsten, hasse deinen Feind“).</a:t>
            </a:r>
          </a:p>
          <a:p>
            <a:r>
              <a:rPr lang="de-DE" sz="500" i="1" dirty="0"/>
              <a:t>   </a:t>
            </a:r>
            <a:br>
              <a:rPr lang="de-DE" sz="500" i="1" dirty="0"/>
            </a:br>
            <a:r>
              <a:rPr lang="de-DE" sz="1600" i="1" dirty="0"/>
              <a:t>Seit 250 Jahren ist der wohl </a:t>
            </a:r>
            <a:r>
              <a:rPr lang="de-DE" sz="1600" i="1" u="sng" dirty="0"/>
              <a:t>tiefgreifendste Paradigmenwechsel </a:t>
            </a:r>
            <a:br>
              <a:rPr lang="de-DE" sz="1600" i="1" u="sng" dirty="0"/>
            </a:br>
            <a:r>
              <a:rPr lang="de-DE" sz="1600" i="1" u="sng" dirty="0"/>
              <a:t>der Menschheit</a:t>
            </a:r>
            <a:r>
              <a:rPr lang="de-DE" sz="1600" i="1" dirty="0"/>
              <a:t> im Kommen: </a:t>
            </a:r>
          </a:p>
          <a:p>
            <a:pPr algn="ctr"/>
            <a:r>
              <a:rPr lang="de-DE" sz="1600" i="1" dirty="0"/>
              <a:t>die </a:t>
            </a:r>
            <a:r>
              <a:rPr lang="de-DE" sz="1600" b="1" i="1" dirty="0"/>
              <a:t>Erkenntnis und Anerkennung eine universelle, inklusive Gleichwertigkeit aller Menschen.</a:t>
            </a:r>
            <a:r>
              <a:rPr lang="de-DE" sz="500" b="1" i="1" dirty="0"/>
              <a:t>  </a:t>
            </a:r>
          </a:p>
        </p:txBody>
      </p:sp>
      <p:pic>
        <p:nvPicPr>
          <p:cNvPr id="7" name="Picture 8" descr="Vier Übersetzungen der Allgemeinen Erklärung der Menschenrechte ...">
            <a:extLst>
              <a:ext uri="{FF2B5EF4-FFF2-40B4-BE49-F238E27FC236}">
                <a16:creationId xmlns:a16="http://schemas.microsoft.com/office/drawing/2014/main" id="{82910CB9-B90D-E1CC-BD9F-F92F1C396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74" y="828286"/>
            <a:ext cx="2579797" cy="202465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A3A3CC76-62C1-69B1-47C2-D1ADD1DA9E42}"/>
              </a:ext>
            </a:extLst>
          </p:cNvPr>
          <p:cNvSpPr txBox="1"/>
          <p:nvPr/>
        </p:nvSpPr>
        <p:spPr>
          <a:xfrm>
            <a:off x="2751925" y="972926"/>
            <a:ext cx="6483401" cy="1323439"/>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dirty="0"/>
              <a:t>Erkenntnis </a:t>
            </a:r>
            <a:r>
              <a:rPr lang="de-DE" sz="1600" u="sng" dirty="0"/>
              <a:t>der grundsätzlichen Gleichheit  a l l e r  Menschen</a:t>
            </a:r>
            <a:r>
              <a:rPr lang="de-DE" sz="1600" dirty="0"/>
              <a:t>: </a:t>
            </a:r>
            <a:br>
              <a:rPr lang="de-DE" sz="1600" dirty="0"/>
            </a:br>
            <a:r>
              <a:rPr lang="de-DE" sz="1600" dirty="0"/>
              <a:t>&gt; Proklamation der amerikanische Verfassung 1787</a:t>
            </a:r>
            <a:br>
              <a:rPr lang="de-DE" sz="1600" dirty="0"/>
            </a:br>
            <a:r>
              <a:rPr lang="de-DE" sz="1600" dirty="0"/>
              <a:t>&gt; Französische Revolution </a:t>
            </a:r>
            <a:r>
              <a:rPr lang="de-DE" sz="1600" i="1" dirty="0"/>
              <a:t>„Freiheit, Gleichheit, Brüderlichkeit</a:t>
            </a:r>
            <a:r>
              <a:rPr lang="de-DE" sz="1600" dirty="0"/>
              <a:t>“ (1789)</a:t>
            </a:r>
            <a:br>
              <a:rPr lang="de-DE" sz="1600" dirty="0"/>
            </a:br>
            <a:r>
              <a:rPr lang="de-DE" sz="1600" dirty="0"/>
              <a:t>&gt; „</a:t>
            </a:r>
            <a:r>
              <a:rPr lang="de-DE" sz="1600" b="1" i="1" dirty="0"/>
              <a:t>Allgemeine Erklärung der Menschenrechte</a:t>
            </a:r>
            <a:r>
              <a:rPr lang="de-DE" sz="1600" dirty="0"/>
              <a:t>“ (1948)</a:t>
            </a:r>
            <a:br>
              <a:rPr lang="de-DE" sz="1600" dirty="0"/>
            </a:br>
            <a:r>
              <a:rPr lang="de-DE" sz="1600" dirty="0"/>
              <a:t>    </a:t>
            </a:r>
            <a:r>
              <a:rPr lang="de-DE" sz="1400" dirty="0"/>
              <a:t>(In der Jesuanischen Ethik vorgeprägt)   </a:t>
            </a:r>
          </a:p>
        </p:txBody>
      </p:sp>
      <p:pic>
        <p:nvPicPr>
          <p:cNvPr id="6" name="Grafik 5">
            <a:extLst>
              <a:ext uri="{FF2B5EF4-FFF2-40B4-BE49-F238E27FC236}">
                <a16:creationId xmlns:a16="http://schemas.microsoft.com/office/drawing/2014/main" id="{4A4B4B25-36EB-9382-0BDD-6500FD002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7173" y="2640956"/>
            <a:ext cx="2788971" cy="2516236"/>
          </a:xfrm>
          <a:prstGeom prst="rect">
            <a:avLst/>
          </a:prstGeom>
          <a:ln>
            <a:solidFill>
              <a:schemeClr val="tx1"/>
            </a:solidFill>
          </a:ln>
        </p:spPr>
      </p:pic>
      <p:sp>
        <p:nvSpPr>
          <p:cNvPr id="12" name="Textfeld 11">
            <a:extLst>
              <a:ext uri="{FF2B5EF4-FFF2-40B4-BE49-F238E27FC236}">
                <a16:creationId xmlns:a16="http://schemas.microsoft.com/office/drawing/2014/main" id="{60690113-8110-94C5-2781-890038A69238}"/>
              </a:ext>
            </a:extLst>
          </p:cNvPr>
          <p:cNvSpPr txBox="1"/>
          <p:nvPr/>
        </p:nvSpPr>
        <p:spPr>
          <a:xfrm>
            <a:off x="1763688" y="5844477"/>
            <a:ext cx="5256584" cy="584775"/>
          </a:xfrm>
          <a:prstGeom prst="rect">
            <a:avLst/>
          </a:prstGeom>
          <a:noFill/>
          <a:ln>
            <a:noFill/>
          </a:ln>
          <a:scene3d>
            <a:camera prst="orthographicFront">
              <a:rot lat="0" lon="0" rev="0"/>
            </a:camera>
            <a:lightRig rig="threePt" dir="t"/>
          </a:scene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u="none" strike="noStrike" kern="1200" cap="none" spc="0" normalizeH="0" baseline="0" noProof="0" dirty="0">
                <a:ln>
                  <a:noFill/>
                </a:ln>
                <a:solidFill>
                  <a:prstClr val="black"/>
                </a:solidFill>
                <a:effectLst/>
                <a:uLnTx/>
                <a:uFillTx/>
                <a:latin typeface="Times New Roman" pitchFamily="18" charset="0"/>
                <a:ea typeface="+mn-ea"/>
                <a:cs typeface="+mn-cs"/>
              </a:rPr>
              <a:t>Heute geht es darum, diesen Paradigmenwechsel zu sichern und seine Realisierung weltweit durchzusetzen.</a:t>
            </a:r>
          </a:p>
        </p:txBody>
      </p:sp>
    </p:spTree>
    <p:extLst>
      <p:ext uri="{BB962C8B-B14F-4D97-AF65-F5344CB8AC3E}">
        <p14:creationId xmlns:p14="http://schemas.microsoft.com/office/powerpoint/2010/main" val="210683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47FFFD5-D625-327A-3112-5F1E70923750}"/>
              </a:ext>
            </a:extLst>
          </p:cNvPr>
          <p:cNvSpPr>
            <a:spLocks noGrp="1"/>
          </p:cNvSpPr>
          <p:nvPr>
            <p:ph type="sldNum" sz="quarter" idx="12"/>
          </p:nvPr>
        </p:nvSpPr>
        <p:spPr/>
        <p:txBody>
          <a:bodyPr/>
          <a:lstStyle/>
          <a:p>
            <a:pPr>
              <a:defRPr/>
            </a:pPr>
            <a:fld id="{62BE4F02-1CF9-4137-A301-37E7DE7DEF6A}" type="slidenum">
              <a:rPr lang="de-DE" altLang="de-DE" smtClean="0"/>
              <a:pPr>
                <a:defRPr/>
              </a:pPr>
              <a:t>12</a:t>
            </a:fld>
            <a:endParaRPr lang="de-DE" altLang="de-DE" dirty="0"/>
          </a:p>
        </p:txBody>
      </p:sp>
      <p:sp>
        <p:nvSpPr>
          <p:cNvPr id="3" name="Titel 2">
            <a:extLst>
              <a:ext uri="{FF2B5EF4-FFF2-40B4-BE49-F238E27FC236}">
                <a16:creationId xmlns:a16="http://schemas.microsoft.com/office/drawing/2014/main" id="{D4DED0AD-BC85-6F89-858B-8CBDE0C024D1}"/>
              </a:ext>
            </a:extLst>
          </p:cNvPr>
          <p:cNvSpPr>
            <a:spLocks noGrp="1"/>
          </p:cNvSpPr>
          <p:nvPr>
            <p:ph type="title" idx="4294967295"/>
          </p:nvPr>
        </p:nvSpPr>
        <p:spPr>
          <a:xfrm>
            <a:off x="322715" y="227448"/>
            <a:ext cx="8229600" cy="470834"/>
          </a:xfrm>
        </p:spPr>
        <p:txBody>
          <a:bodyPr/>
          <a:lstStyle/>
          <a:p>
            <a:pPr algn="l"/>
            <a:r>
              <a:rPr lang="de-DE" sz="1800" b="1" u="sng" dirty="0"/>
              <a:t>2.3. In der Moderne</a:t>
            </a:r>
            <a:endParaRPr lang="de-DE" sz="1800" b="1" dirty="0"/>
          </a:p>
        </p:txBody>
      </p:sp>
      <p:sp>
        <p:nvSpPr>
          <p:cNvPr id="7" name="Textfeld 6">
            <a:extLst>
              <a:ext uri="{FF2B5EF4-FFF2-40B4-BE49-F238E27FC236}">
                <a16:creationId xmlns:a16="http://schemas.microsoft.com/office/drawing/2014/main" id="{96AA3E96-E48D-3201-2AE4-4D7E0C50096B}"/>
              </a:ext>
            </a:extLst>
          </p:cNvPr>
          <p:cNvSpPr txBox="1"/>
          <p:nvPr/>
        </p:nvSpPr>
        <p:spPr>
          <a:xfrm>
            <a:off x="207109" y="646177"/>
            <a:ext cx="8516141" cy="830997"/>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dirty="0"/>
              <a:t>Infragestellung / </a:t>
            </a:r>
            <a:r>
              <a:rPr lang="de-DE" sz="1600" u="sng" dirty="0"/>
              <a:t>Überwindung des mechanistischen Weltbildes</a:t>
            </a:r>
            <a:r>
              <a:rPr lang="de-DE" sz="1600" dirty="0"/>
              <a:t> durch eine </a:t>
            </a:r>
            <a:r>
              <a:rPr lang="de-DE" sz="1600" u="sng" dirty="0"/>
              <a:t>ganzheitliches, holistisches Weltbild in Physik und Philosophie</a:t>
            </a:r>
            <a:br>
              <a:rPr lang="de-DE" sz="1600" u="sng" dirty="0"/>
            </a:br>
            <a:r>
              <a:rPr lang="de-DE" sz="1600" dirty="0"/>
              <a:t>&gt; durch Einsteins Relativitätstheorie; Quantentheorie; Heisenbergs Unschärferelation…</a:t>
            </a:r>
            <a:endParaRPr lang="de-DE" sz="1600" u="sng" dirty="0"/>
          </a:p>
        </p:txBody>
      </p:sp>
      <p:sp>
        <p:nvSpPr>
          <p:cNvPr id="9" name="Textfeld 8">
            <a:extLst>
              <a:ext uri="{FF2B5EF4-FFF2-40B4-BE49-F238E27FC236}">
                <a16:creationId xmlns:a16="http://schemas.microsoft.com/office/drawing/2014/main" id="{78867B7B-3EFD-D687-76B0-13EBF8A164E0}"/>
              </a:ext>
            </a:extLst>
          </p:cNvPr>
          <p:cNvSpPr txBox="1"/>
          <p:nvPr/>
        </p:nvSpPr>
        <p:spPr>
          <a:xfrm>
            <a:off x="207109" y="1523420"/>
            <a:ext cx="5197025" cy="1323439"/>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dirty="0"/>
              <a:t>Erkenntnisse der </a:t>
            </a:r>
            <a:r>
              <a:rPr lang="de-DE" sz="1600" u="sng" dirty="0"/>
              <a:t>Systemtheorie</a:t>
            </a:r>
            <a:r>
              <a:rPr lang="de-DE" sz="1600" dirty="0"/>
              <a:t>: alles ist miteinander vernetzt, wirkt aufeinander ein; </a:t>
            </a:r>
            <a:br>
              <a:rPr lang="de-DE" sz="1600" dirty="0"/>
            </a:br>
            <a:r>
              <a:rPr lang="de-DE" sz="1600" dirty="0"/>
              <a:t>das Ganze ist mehr als seine Teile;</a:t>
            </a:r>
            <a:br>
              <a:rPr lang="de-DE" sz="1600" dirty="0"/>
            </a:br>
            <a:r>
              <a:rPr lang="de-DE" sz="1600" dirty="0"/>
              <a:t>die Funktionen „</a:t>
            </a:r>
            <a:r>
              <a:rPr lang="de-DE" sz="1600" i="1" dirty="0"/>
              <a:t>dazwischen</a:t>
            </a:r>
            <a:r>
              <a:rPr lang="de-DE" sz="1600" dirty="0"/>
              <a:t>“, die „</a:t>
            </a:r>
            <a:r>
              <a:rPr lang="de-DE" sz="1600" i="1" dirty="0"/>
              <a:t>Resonanzen</a:t>
            </a:r>
            <a:r>
              <a:rPr lang="de-DE" sz="1600" dirty="0"/>
              <a:t>“</a:t>
            </a:r>
            <a:br>
              <a:rPr lang="de-DE" sz="1600" dirty="0"/>
            </a:br>
            <a:r>
              <a:rPr lang="de-DE" sz="1600" dirty="0"/>
              <a:t>und das Ganze sind wichtiger als das Einzelne…</a:t>
            </a:r>
          </a:p>
        </p:txBody>
      </p:sp>
      <p:sp>
        <p:nvSpPr>
          <p:cNvPr id="12" name="Textfeld 11">
            <a:extLst>
              <a:ext uri="{FF2B5EF4-FFF2-40B4-BE49-F238E27FC236}">
                <a16:creationId xmlns:a16="http://schemas.microsoft.com/office/drawing/2014/main" id="{9F7745FA-B2A8-A196-B272-86CBBD002A9B}"/>
              </a:ext>
            </a:extLst>
          </p:cNvPr>
          <p:cNvSpPr txBox="1"/>
          <p:nvPr/>
        </p:nvSpPr>
        <p:spPr>
          <a:xfrm>
            <a:off x="202754" y="3004144"/>
            <a:ext cx="5187163" cy="1323439"/>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u="sng" dirty="0"/>
              <a:t>Erkenntnisse in der Evolutionstheorie, Biologie und Sozialwissenschaften: </a:t>
            </a:r>
            <a:br>
              <a:rPr lang="de-DE" sz="1600" u="sng" dirty="0"/>
            </a:br>
            <a:r>
              <a:rPr lang="de-DE" sz="1600" dirty="0"/>
              <a:t>Nicht Konkurrenz und das Gegeneinander, </a:t>
            </a:r>
            <a:br>
              <a:rPr lang="de-DE" sz="1600" dirty="0"/>
            </a:br>
            <a:r>
              <a:rPr lang="de-DE" sz="1600" dirty="0"/>
              <a:t>sondern Kooperation, Austausch, Symbiose, Koevolution sind  die entscheidenden Triebkräfte der Evolution.</a:t>
            </a:r>
          </a:p>
        </p:txBody>
      </p:sp>
      <p:sp>
        <p:nvSpPr>
          <p:cNvPr id="14" name="Textfeld 13">
            <a:extLst>
              <a:ext uri="{FF2B5EF4-FFF2-40B4-BE49-F238E27FC236}">
                <a16:creationId xmlns:a16="http://schemas.microsoft.com/office/drawing/2014/main" id="{CD950896-30E0-799A-64DB-E88109FA22A7}"/>
              </a:ext>
            </a:extLst>
          </p:cNvPr>
          <p:cNvSpPr txBox="1"/>
          <p:nvPr/>
        </p:nvSpPr>
        <p:spPr>
          <a:xfrm>
            <a:off x="2339752" y="4915738"/>
            <a:ext cx="6549646" cy="1323439"/>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u="sng" dirty="0"/>
              <a:t>Neues ganzheitliches Menschenbild: </a:t>
            </a:r>
            <a:br>
              <a:rPr lang="de-DE" sz="1600" u="sng" dirty="0"/>
            </a:br>
            <a:r>
              <a:rPr lang="de-DE" sz="1600" dirty="0"/>
              <a:t>an die Stelle des materialistich-sozialdarwinistischen Menschenbildes tritt das ganzheitliche Menschenbild: der Mensch als bipolares Sozialwesen: Autonomie und Gemeinschaft; sinn- und werteorientiert, kooperations- und empathiefähig, spirituelle Transzendenzerfahrungen… </a:t>
            </a:r>
          </a:p>
        </p:txBody>
      </p:sp>
      <p:pic>
        <p:nvPicPr>
          <p:cNvPr id="10" name="Picture 7" descr="D:\Winkelmann-Bilder\Grafiken\Ökologie\Netz3.jpg">
            <a:extLst>
              <a:ext uri="{FF2B5EF4-FFF2-40B4-BE49-F238E27FC236}">
                <a16:creationId xmlns:a16="http://schemas.microsoft.com/office/drawing/2014/main" id="{08C390F9-043D-17F1-6DCA-F9B9EEE5E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442" y="2004406"/>
            <a:ext cx="2680487" cy="25820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88E3FB81-553E-FC43-7338-DE48068CE8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327583"/>
            <a:ext cx="1800200" cy="2360409"/>
          </a:xfrm>
          <a:prstGeom prst="rect">
            <a:avLst/>
          </a:prstGeom>
          <a:ln>
            <a:solidFill>
              <a:srgbClr val="000000"/>
            </a:solidFill>
          </a:ln>
        </p:spPr>
      </p:pic>
    </p:spTree>
    <p:extLst>
      <p:ext uri="{BB962C8B-B14F-4D97-AF65-F5344CB8AC3E}">
        <p14:creationId xmlns:p14="http://schemas.microsoft.com/office/powerpoint/2010/main" val="187936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9391889-E5AD-664D-C2F3-BC6A6ED64B45}"/>
              </a:ext>
            </a:extLst>
          </p:cNvPr>
          <p:cNvSpPr>
            <a:spLocks noGrp="1"/>
          </p:cNvSpPr>
          <p:nvPr>
            <p:ph type="sldNum" sz="quarter" idx="12"/>
          </p:nvPr>
        </p:nvSpPr>
        <p:spPr/>
        <p:txBody>
          <a:bodyPr/>
          <a:lstStyle/>
          <a:p>
            <a:pPr>
              <a:defRPr/>
            </a:pPr>
            <a:fld id="{62BE4F02-1CF9-4137-A301-37E7DE7DEF6A}" type="slidenum">
              <a:rPr lang="de-DE" altLang="de-DE" smtClean="0"/>
              <a:pPr>
                <a:defRPr/>
              </a:pPr>
              <a:t>13</a:t>
            </a:fld>
            <a:endParaRPr lang="de-DE" altLang="de-DE" dirty="0"/>
          </a:p>
        </p:txBody>
      </p:sp>
      <p:sp>
        <p:nvSpPr>
          <p:cNvPr id="4" name="Textfeld 3">
            <a:extLst>
              <a:ext uri="{FF2B5EF4-FFF2-40B4-BE49-F238E27FC236}">
                <a16:creationId xmlns:a16="http://schemas.microsoft.com/office/drawing/2014/main" id="{0F69BDC2-8763-9B1E-4CF4-A2442FCDFB9A}"/>
              </a:ext>
            </a:extLst>
          </p:cNvPr>
          <p:cNvSpPr txBox="1"/>
          <p:nvPr/>
        </p:nvSpPr>
        <p:spPr>
          <a:xfrm>
            <a:off x="242107" y="1756658"/>
            <a:ext cx="8764288" cy="1569660"/>
          </a:xfrm>
          <a:prstGeom prst="rect">
            <a:avLst/>
          </a:prstGeom>
          <a:noFill/>
          <a:ln>
            <a:noFill/>
          </a:ln>
          <a:scene3d>
            <a:camera prst="orthographicFront">
              <a:rot lat="0" lon="0" rev="0"/>
            </a:camera>
            <a:lightRig rig="threePt" dir="t"/>
          </a:scene3d>
        </p:spPr>
        <p:txBody>
          <a:bodyPr wrap="square" rtlCol="0">
            <a:spAutoFit/>
          </a:bodyPr>
          <a:lstStyle/>
          <a:p>
            <a:r>
              <a:rPr lang="de-DE" sz="1600" b="1" u="sng" dirty="0"/>
              <a:t>Das neue Paradigma</a:t>
            </a:r>
            <a:r>
              <a:rPr lang="de-DE" sz="1600" dirty="0"/>
              <a:t>: </a:t>
            </a:r>
            <a:br>
              <a:rPr lang="de-DE" sz="1600" dirty="0"/>
            </a:br>
            <a:r>
              <a:rPr lang="de-DE" sz="1600" dirty="0"/>
              <a:t>&gt; Die Ausbeutung der Natur im Ökosystem Erde ist begrenzt und erschöpflich.</a:t>
            </a:r>
            <a:br>
              <a:rPr lang="de-DE" sz="1600" dirty="0"/>
            </a:br>
            <a:r>
              <a:rPr lang="de-DE" sz="1600" dirty="0"/>
              <a:t>&gt; Die </a:t>
            </a:r>
            <a:r>
              <a:rPr lang="de-DE" sz="1600" dirty="0">
                <a:solidFill>
                  <a:prstClr val="black"/>
                </a:solidFill>
              </a:rPr>
              <a:t>Menschheit hat in ihrer Wirtschafts- und Lebensweise die ökologische Verträglichkeit </a:t>
            </a:r>
            <a:br>
              <a:rPr lang="de-DE" sz="1600" dirty="0">
                <a:solidFill>
                  <a:prstClr val="black"/>
                </a:solidFill>
              </a:rPr>
            </a:br>
            <a:r>
              <a:rPr lang="de-DE" sz="1600" dirty="0">
                <a:solidFill>
                  <a:prstClr val="black"/>
                </a:solidFill>
              </a:rPr>
              <a:t>   unserer Erde um das 2- bis 4-Fache überschritten </a:t>
            </a:r>
            <a:r>
              <a:rPr lang="de-DE" sz="1400" dirty="0">
                <a:solidFill>
                  <a:prstClr val="black"/>
                </a:solidFill>
              </a:rPr>
              <a:t>(ökologischer Fußabdruck).</a:t>
            </a:r>
            <a:br>
              <a:rPr lang="de-DE" sz="1600" dirty="0"/>
            </a:br>
            <a:r>
              <a:rPr lang="de-DE" sz="1600" dirty="0"/>
              <a:t>&gt; Die Menschheit wird nur Bestand haben, wenn sie dem „</a:t>
            </a:r>
            <a:r>
              <a:rPr lang="de-DE" sz="1600" i="1" dirty="0"/>
              <a:t>ökologischen Imperativ</a:t>
            </a:r>
            <a:r>
              <a:rPr lang="de-DE" sz="1600" dirty="0"/>
              <a:t>“ gehorcht und in</a:t>
            </a:r>
            <a:br>
              <a:rPr lang="de-DE" sz="1600" dirty="0"/>
            </a:br>
            <a:r>
              <a:rPr lang="de-DE" sz="1600" dirty="0"/>
              <a:t>    kürzester Zeit die Übernutzung des Ökosystems Erde zurückfährt.</a:t>
            </a:r>
            <a:endParaRPr lang="de-DE" sz="1400" b="1" u="sng" dirty="0"/>
          </a:p>
        </p:txBody>
      </p:sp>
      <p:sp>
        <p:nvSpPr>
          <p:cNvPr id="6" name="Textfeld 5">
            <a:extLst>
              <a:ext uri="{FF2B5EF4-FFF2-40B4-BE49-F238E27FC236}">
                <a16:creationId xmlns:a16="http://schemas.microsoft.com/office/drawing/2014/main" id="{6D9B9DBB-0D5A-CE21-BECA-AA5C37992143}"/>
              </a:ext>
            </a:extLst>
          </p:cNvPr>
          <p:cNvSpPr txBox="1"/>
          <p:nvPr/>
        </p:nvSpPr>
        <p:spPr>
          <a:xfrm>
            <a:off x="215153" y="3442639"/>
            <a:ext cx="8471647" cy="2062103"/>
          </a:xfrm>
          <a:prstGeom prst="rect">
            <a:avLst/>
          </a:prstGeom>
          <a:noFill/>
          <a:ln>
            <a:noFill/>
          </a:ln>
          <a:scene3d>
            <a:camera prst="orthographicFront">
              <a:rot lat="0" lon="0" rev="0"/>
            </a:camera>
            <a:lightRig rig="threePt" dir="t"/>
          </a:scene3d>
        </p:spPr>
        <p:txBody>
          <a:bodyPr wrap="square" rtlCol="0">
            <a:spAutoFit/>
          </a:bodyPr>
          <a:lstStyle/>
          <a:p>
            <a:r>
              <a:rPr lang="de-DE" sz="1600" u="sng" dirty="0"/>
              <a:t>Die ökologische Sackgasse kann überwunden werden</a:t>
            </a:r>
            <a:r>
              <a:rPr lang="de-DE" sz="1600" dirty="0"/>
              <a:t>:</a:t>
            </a:r>
            <a:br>
              <a:rPr lang="de-DE" sz="1600" dirty="0"/>
            </a:br>
            <a:r>
              <a:rPr lang="de-DE" sz="1600" dirty="0"/>
              <a:t>&gt; durch das Runterfahren des Material- und Energiedurchsatzes auf unter 100% des ökologischen</a:t>
            </a:r>
            <a:br>
              <a:rPr lang="de-DE" sz="1600" dirty="0"/>
            </a:br>
            <a:r>
              <a:rPr lang="de-DE" sz="1600" dirty="0"/>
              <a:t>   Fußabdrucks;</a:t>
            </a:r>
            <a:br>
              <a:rPr lang="de-DE" sz="1600" dirty="0"/>
            </a:br>
            <a:r>
              <a:rPr lang="de-DE" sz="1600" dirty="0"/>
              <a:t>&gt; durch Besinnung der Menschen auf die ganzheitliche Werte seines Lebens und die Bereitschaft </a:t>
            </a:r>
            <a:br>
              <a:rPr lang="de-DE" sz="1600" dirty="0"/>
            </a:br>
            <a:r>
              <a:rPr lang="de-DE" sz="1600" dirty="0"/>
              <a:t>   zum materiellen Verzicht;</a:t>
            </a:r>
            <a:br>
              <a:rPr lang="de-DE" sz="1600" dirty="0"/>
            </a:br>
            <a:r>
              <a:rPr lang="de-DE" sz="1600" dirty="0"/>
              <a:t>&gt; durch gerechtes Teilen der materiellen Güter mit allen Menschen und Völkern; </a:t>
            </a:r>
            <a:br>
              <a:rPr lang="de-DE" sz="1600" dirty="0"/>
            </a:br>
            <a:r>
              <a:rPr lang="de-DE" sz="1600" dirty="0"/>
              <a:t>&gt; durch ganzheitliches Wahrnehmen und emotionales Erleben der Natur;</a:t>
            </a:r>
            <a:br>
              <a:rPr lang="de-DE" sz="1600" dirty="0"/>
            </a:br>
            <a:r>
              <a:rPr lang="de-DE" sz="1600" dirty="0"/>
              <a:t>&gt; durch Überwindung des wachstumsgetriebenen kapitalistischen Wirtschaftssystems.</a:t>
            </a:r>
            <a:endParaRPr lang="de-DE" sz="1600" i="1" dirty="0"/>
          </a:p>
        </p:txBody>
      </p:sp>
      <p:sp>
        <p:nvSpPr>
          <p:cNvPr id="7" name="Textfeld 6">
            <a:extLst>
              <a:ext uri="{FF2B5EF4-FFF2-40B4-BE49-F238E27FC236}">
                <a16:creationId xmlns:a16="http://schemas.microsoft.com/office/drawing/2014/main" id="{B1752D31-4EBD-06C5-177C-BC98721B37DF}"/>
              </a:ext>
            </a:extLst>
          </p:cNvPr>
          <p:cNvSpPr txBox="1"/>
          <p:nvPr/>
        </p:nvSpPr>
        <p:spPr>
          <a:xfrm>
            <a:off x="395536" y="5638158"/>
            <a:ext cx="7704856" cy="584775"/>
          </a:xfrm>
          <a:prstGeom prst="rect">
            <a:avLst/>
          </a:prstGeom>
          <a:noFill/>
          <a:ln>
            <a:solidFill>
              <a:srgbClr val="000000"/>
            </a:solidFill>
          </a:ln>
          <a:scene3d>
            <a:camera prst="orthographicFront">
              <a:rot lat="0" lon="0" rev="0"/>
            </a:camera>
            <a:lightRig rig="threePt" dir="t"/>
          </a:scene3d>
        </p:spPr>
        <p:txBody>
          <a:bodyPr wrap="square" rtlCol="0">
            <a:spAutoFit/>
          </a:bodyPr>
          <a:lstStyle/>
          <a:p>
            <a:pPr algn="ctr"/>
            <a:r>
              <a:rPr lang="de-DE" sz="1600" i="1" dirty="0"/>
              <a:t>Seit dem Bericht des Club of Rome „Grenzen des Wachstums“ 1972 stehen wir mitten drin in diesen sich entwickelnden und umkämpften Paradigmenwechsel!</a:t>
            </a:r>
          </a:p>
        </p:txBody>
      </p:sp>
      <p:sp>
        <p:nvSpPr>
          <p:cNvPr id="12" name="Textfeld 11">
            <a:extLst>
              <a:ext uri="{FF2B5EF4-FFF2-40B4-BE49-F238E27FC236}">
                <a16:creationId xmlns:a16="http://schemas.microsoft.com/office/drawing/2014/main" id="{FE51364D-269C-2B89-8349-D6B558FDB06E}"/>
              </a:ext>
            </a:extLst>
          </p:cNvPr>
          <p:cNvSpPr txBox="1"/>
          <p:nvPr/>
        </p:nvSpPr>
        <p:spPr>
          <a:xfrm>
            <a:off x="242107" y="1083804"/>
            <a:ext cx="7658000" cy="584775"/>
          </a:xfrm>
          <a:prstGeom prst="rect">
            <a:avLst/>
          </a:prstGeom>
          <a:noFill/>
          <a:ln>
            <a:noFill/>
          </a:ln>
          <a:scene3d>
            <a:camera prst="orthographicFront">
              <a:rot lat="0" lon="0" rev="0"/>
            </a:camera>
            <a:lightRig rig="threePt" dir="t"/>
          </a:scene3d>
        </p:spPr>
        <p:txBody>
          <a:bodyPr wrap="square">
            <a:spAutoFit/>
          </a:bodyPr>
          <a:lstStyle/>
          <a:p>
            <a:r>
              <a:rPr lang="de-DE" sz="1600" b="1" u="sng" dirty="0"/>
              <a:t>Das alte Paradigma</a:t>
            </a:r>
            <a:r>
              <a:rPr lang="de-DE" sz="1600" dirty="0"/>
              <a:t>: „</a:t>
            </a:r>
            <a:r>
              <a:rPr lang="de-DE" sz="1600" i="1" dirty="0"/>
              <a:t>Der Mensch soll die Natur sich gefügig und zur Sklavin machen, sie auf die Folter spannen, bis sie all Ihre Reichtümer preis gibt.“ </a:t>
            </a:r>
            <a:r>
              <a:rPr lang="de-DE" sz="1400" dirty="0"/>
              <a:t>(nach Francis Bacon, *1561)</a:t>
            </a:r>
          </a:p>
        </p:txBody>
      </p:sp>
      <p:sp>
        <p:nvSpPr>
          <p:cNvPr id="19" name="Titel 18">
            <a:extLst>
              <a:ext uri="{FF2B5EF4-FFF2-40B4-BE49-F238E27FC236}">
                <a16:creationId xmlns:a16="http://schemas.microsoft.com/office/drawing/2014/main" id="{D122A92C-E2AE-694E-F982-EC4C087751AB}"/>
              </a:ext>
            </a:extLst>
          </p:cNvPr>
          <p:cNvSpPr>
            <a:spLocks noGrp="1"/>
          </p:cNvSpPr>
          <p:nvPr>
            <p:ph type="title" idx="4294967295"/>
          </p:nvPr>
        </p:nvSpPr>
        <p:spPr>
          <a:xfrm>
            <a:off x="229105" y="59421"/>
            <a:ext cx="8229600" cy="549864"/>
          </a:xfrm>
        </p:spPr>
        <p:txBody>
          <a:bodyPr/>
          <a:lstStyle/>
          <a:p>
            <a:r>
              <a:rPr lang="de-DE" sz="1800" b="1" u="sng" dirty="0"/>
              <a:t>3</a:t>
            </a:r>
            <a:r>
              <a:rPr lang="de-DE" sz="2000" b="1" u="sng" dirty="0"/>
              <a:t>. Der begonnene und gefährdete Paradigmenwechsel heute</a:t>
            </a:r>
            <a:endParaRPr lang="de-DE" sz="1600" u="sng" dirty="0"/>
          </a:p>
        </p:txBody>
      </p:sp>
      <p:sp>
        <p:nvSpPr>
          <p:cNvPr id="21" name="Textfeld 20">
            <a:extLst>
              <a:ext uri="{FF2B5EF4-FFF2-40B4-BE49-F238E27FC236}">
                <a16:creationId xmlns:a16="http://schemas.microsoft.com/office/drawing/2014/main" id="{9EF05F9A-DDF0-C201-E0E5-2A322023D4F6}"/>
              </a:ext>
            </a:extLst>
          </p:cNvPr>
          <p:cNvSpPr txBox="1"/>
          <p:nvPr/>
        </p:nvSpPr>
        <p:spPr>
          <a:xfrm>
            <a:off x="249817" y="626393"/>
            <a:ext cx="4572000" cy="369332"/>
          </a:xfrm>
          <a:prstGeom prst="rect">
            <a:avLst/>
          </a:prstGeom>
          <a:noFill/>
          <a:ln>
            <a:noFill/>
          </a:ln>
          <a:scene3d>
            <a:camera prst="orthographicFront">
              <a:rot lat="0" lon="0" rev="0"/>
            </a:camera>
            <a:lightRig rig="threePt" dir="t"/>
          </a:scene3d>
        </p:spPr>
        <p:txBody>
          <a:bodyPr wrap="square">
            <a:spAutoFit/>
          </a:bodyPr>
          <a:lstStyle/>
          <a:p>
            <a:r>
              <a:rPr lang="de-DE" sz="1800" b="1" u="sng" dirty="0"/>
              <a:t>3.1. Der ökologische Paradigmenwechsel</a:t>
            </a:r>
            <a:endParaRPr lang="de-DE" sz="1800" dirty="0"/>
          </a:p>
        </p:txBody>
      </p:sp>
    </p:spTree>
    <p:extLst>
      <p:ext uri="{BB962C8B-B14F-4D97-AF65-F5344CB8AC3E}">
        <p14:creationId xmlns:p14="http://schemas.microsoft.com/office/powerpoint/2010/main" val="186326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12"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840E013-98B9-4EF4-DB85-B6375A44BDA5}"/>
              </a:ext>
            </a:extLst>
          </p:cNvPr>
          <p:cNvSpPr>
            <a:spLocks noGrp="1"/>
          </p:cNvSpPr>
          <p:nvPr>
            <p:ph type="sldNum" sz="quarter" idx="12"/>
          </p:nvPr>
        </p:nvSpPr>
        <p:spPr/>
        <p:txBody>
          <a:bodyPr/>
          <a:lstStyle/>
          <a:p>
            <a:pPr>
              <a:defRPr/>
            </a:pPr>
            <a:fld id="{62BE4F02-1CF9-4137-A301-37E7DE7DEF6A}" type="slidenum">
              <a:rPr lang="de-DE" altLang="de-DE" smtClean="0"/>
              <a:pPr>
                <a:defRPr/>
              </a:pPr>
              <a:t>14</a:t>
            </a:fld>
            <a:endParaRPr lang="de-DE" altLang="de-DE" dirty="0"/>
          </a:p>
        </p:txBody>
      </p:sp>
      <p:sp>
        <p:nvSpPr>
          <p:cNvPr id="3" name="Textfeld 2">
            <a:extLst>
              <a:ext uri="{FF2B5EF4-FFF2-40B4-BE49-F238E27FC236}">
                <a16:creationId xmlns:a16="http://schemas.microsoft.com/office/drawing/2014/main" id="{149DFEA6-E3BE-C623-19F3-04326D5AB8BF}"/>
              </a:ext>
            </a:extLst>
          </p:cNvPr>
          <p:cNvSpPr txBox="1"/>
          <p:nvPr/>
        </p:nvSpPr>
        <p:spPr>
          <a:xfrm>
            <a:off x="189716" y="429304"/>
            <a:ext cx="8928992" cy="369332"/>
          </a:xfrm>
          <a:prstGeom prst="rect">
            <a:avLst/>
          </a:prstGeom>
          <a:noFill/>
          <a:ln>
            <a:noFill/>
          </a:ln>
          <a:scene3d>
            <a:camera prst="orthographicFront">
              <a:rot lat="0" lon="0" rev="0"/>
            </a:camera>
            <a:lightRig rig="threePt" dir="t"/>
          </a:scene3d>
        </p:spPr>
        <p:txBody>
          <a:bodyPr wrap="square" rtlCol="0">
            <a:spAutoFit/>
          </a:bodyPr>
          <a:lstStyle/>
          <a:p>
            <a:endParaRPr lang="de-DE" sz="1800" dirty="0"/>
          </a:p>
        </p:txBody>
      </p:sp>
      <p:sp>
        <p:nvSpPr>
          <p:cNvPr id="4" name="Titel 3">
            <a:extLst>
              <a:ext uri="{FF2B5EF4-FFF2-40B4-BE49-F238E27FC236}">
                <a16:creationId xmlns:a16="http://schemas.microsoft.com/office/drawing/2014/main" id="{D093A73E-4B39-830D-D72C-50E709A54C4A}"/>
              </a:ext>
            </a:extLst>
          </p:cNvPr>
          <p:cNvSpPr>
            <a:spLocks noGrp="1"/>
          </p:cNvSpPr>
          <p:nvPr>
            <p:ph type="title" idx="4294967295"/>
          </p:nvPr>
        </p:nvSpPr>
        <p:spPr>
          <a:xfrm>
            <a:off x="159911" y="224803"/>
            <a:ext cx="8465289" cy="516166"/>
          </a:xfrm>
        </p:spPr>
        <p:txBody>
          <a:bodyPr/>
          <a:lstStyle/>
          <a:p>
            <a:pPr algn="l"/>
            <a:r>
              <a:rPr lang="de-DE" sz="1800" b="1" u="sng" dirty="0"/>
              <a:t>3.2. Der ökonomische Paradigmenwechsel</a:t>
            </a:r>
            <a:endParaRPr lang="de-DE" sz="1800" b="1" dirty="0"/>
          </a:p>
        </p:txBody>
      </p:sp>
      <p:sp>
        <p:nvSpPr>
          <p:cNvPr id="6" name="Textfeld 5">
            <a:extLst>
              <a:ext uri="{FF2B5EF4-FFF2-40B4-BE49-F238E27FC236}">
                <a16:creationId xmlns:a16="http://schemas.microsoft.com/office/drawing/2014/main" id="{D98CE5E0-0F19-BD05-2631-BF55E216922A}"/>
              </a:ext>
            </a:extLst>
          </p:cNvPr>
          <p:cNvSpPr txBox="1"/>
          <p:nvPr/>
        </p:nvSpPr>
        <p:spPr>
          <a:xfrm>
            <a:off x="136537" y="2354254"/>
            <a:ext cx="8579296" cy="3293209"/>
          </a:xfrm>
          <a:prstGeom prst="rect">
            <a:avLst/>
          </a:prstGeom>
          <a:noFill/>
          <a:ln>
            <a:noFill/>
          </a:ln>
          <a:scene3d>
            <a:camera prst="orthographicFront">
              <a:rot lat="0" lon="0" rev="0"/>
            </a:camera>
            <a:lightRig rig="threePt" dir="t"/>
          </a:scene3d>
        </p:spPr>
        <p:txBody>
          <a:bodyPr wrap="square">
            <a:spAutoFit/>
          </a:bodyPr>
          <a:lstStyle/>
          <a:p>
            <a:r>
              <a:rPr lang="de-DE" sz="1600" b="1" u="sng" dirty="0"/>
              <a:t>Das neue ökonomische Paradigma</a:t>
            </a:r>
            <a:r>
              <a:rPr lang="de-DE" sz="1600" dirty="0"/>
              <a:t>: </a:t>
            </a:r>
          </a:p>
          <a:p>
            <a:pPr marL="285750" indent="-285750">
              <a:buFont typeface="Wingdings" panose="05000000000000000000" pitchFamily="2" charset="2"/>
              <a:buChar char="Ø"/>
            </a:pPr>
            <a:r>
              <a:rPr lang="de-DE" sz="1600" dirty="0"/>
              <a:t>Nötig und im Kommen ist eine „</a:t>
            </a:r>
            <a:r>
              <a:rPr lang="de-DE" sz="1600" i="1" dirty="0"/>
              <a:t>Solidarische Ökonomie</a:t>
            </a:r>
            <a:r>
              <a:rPr lang="de-DE" sz="1600" dirty="0"/>
              <a:t>“, die die ökologischen Grenzen einhält, die Anteilhabe an der wirtschaftlichen Wertschöpfung allen Menschen zugute kommen lässt.</a:t>
            </a:r>
          </a:p>
          <a:p>
            <a:pPr marL="285750" indent="-285750">
              <a:buFont typeface="Wingdings" panose="05000000000000000000" pitchFamily="2" charset="2"/>
              <a:buChar char="Ø"/>
            </a:pPr>
            <a:r>
              <a:rPr lang="de-DE" sz="1600" dirty="0"/>
              <a:t>Zu solch einer Ökonomie kann es nur durch eine grundlegende Systemänderung der kapitalistischen in eine postkapitalistische Wirtschaftsweise kommen, in der das ausbeuterische Leitprinzip der Kapitalmehrung und des materiellen Wachstums aufgegeben wird.</a:t>
            </a:r>
          </a:p>
          <a:p>
            <a:pPr marL="285750" indent="-285750">
              <a:buFont typeface="Wingdings" panose="05000000000000000000" pitchFamily="2" charset="2"/>
              <a:buChar char="Ø"/>
            </a:pPr>
            <a:r>
              <a:rPr lang="de-DE" sz="1600" dirty="0"/>
              <a:t>Das </a:t>
            </a:r>
            <a:r>
              <a:rPr lang="de-DE" sz="1600" u="sng" dirty="0"/>
              <a:t>Leitprinzip</a:t>
            </a:r>
            <a:r>
              <a:rPr lang="de-DE" sz="1600" dirty="0"/>
              <a:t> einer „</a:t>
            </a:r>
            <a:r>
              <a:rPr lang="de-DE" sz="1600" i="1" dirty="0"/>
              <a:t>Solidarischen Ökonomie</a:t>
            </a:r>
            <a:r>
              <a:rPr lang="de-DE" sz="1600" dirty="0"/>
              <a:t>“ ist nicht Profitmehrung, sondern </a:t>
            </a:r>
            <a:br>
              <a:rPr lang="de-DE" sz="1600" dirty="0"/>
            </a:br>
            <a:r>
              <a:rPr lang="de-DE" sz="1600" dirty="0"/>
              <a:t>a) die Bereitstellung lebensdienlicher Produkte und Dienstleistungen, b) leistungsgerechte und solidarische Teilhabe aller, c) unbedingte Einhaltung des „</a:t>
            </a:r>
            <a:r>
              <a:rPr lang="de-DE" sz="1600" i="1" dirty="0"/>
              <a:t>ökologischen Imperativs</a:t>
            </a:r>
            <a:r>
              <a:rPr lang="de-DE" sz="1600" dirty="0"/>
              <a:t>“</a:t>
            </a:r>
          </a:p>
          <a:p>
            <a:pPr marL="285750" indent="-285750">
              <a:buFont typeface="Wingdings" panose="05000000000000000000" pitchFamily="2" charset="2"/>
              <a:buChar char="Ø"/>
            </a:pPr>
            <a:r>
              <a:rPr lang="de-DE" sz="1600" dirty="0"/>
              <a:t>An die Stelle der kapitalistischen Ausbeutungs- und Abschöpfungsstrukturen treten kooperative, gemeinwohlorientierte und solidarische Wirtschaftsstrukturen.</a:t>
            </a:r>
          </a:p>
          <a:p>
            <a:pPr marL="285750" indent="-285750">
              <a:buFont typeface="Wingdings" panose="05000000000000000000" pitchFamily="2" charset="2"/>
              <a:buChar char="Ø"/>
            </a:pPr>
            <a:r>
              <a:rPr lang="de-DE" sz="1600" dirty="0"/>
              <a:t>An die Stelle der Wachstumsökonomie tritt eine ökologische Gleichgewichtsökonomie, die sich auf unter 100% der Verträglichkeitsgrenze einpendelt </a:t>
            </a:r>
            <a:r>
              <a:rPr lang="de-DE" sz="1400" dirty="0"/>
              <a:t>(zwischenzeitliche Schrumpfungsökonomie). </a:t>
            </a:r>
          </a:p>
        </p:txBody>
      </p:sp>
      <p:sp>
        <p:nvSpPr>
          <p:cNvPr id="7" name="Textfeld 6">
            <a:extLst>
              <a:ext uri="{FF2B5EF4-FFF2-40B4-BE49-F238E27FC236}">
                <a16:creationId xmlns:a16="http://schemas.microsoft.com/office/drawing/2014/main" id="{D25FFC93-D989-0939-7F03-1A844CA703B3}"/>
              </a:ext>
            </a:extLst>
          </p:cNvPr>
          <p:cNvSpPr txBox="1"/>
          <p:nvPr/>
        </p:nvSpPr>
        <p:spPr>
          <a:xfrm>
            <a:off x="119554" y="744961"/>
            <a:ext cx="8784976" cy="1077218"/>
          </a:xfrm>
          <a:prstGeom prst="rect">
            <a:avLst/>
          </a:prstGeom>
          <a:noFill/>
          <a:ln>
            <a:noFill/>
          </a:ln>
          <a:scene3d>
            <a:camera prst="orthographicFront">
              <a:rot lat="0" lon="0" rev="0"/>
            </a:camera>
            <a:lightRig rig="threePt" dir="t"/>
          </a:scene3d>
        </p:spPr>
        <p:txBody>
          <a:bodyPr wrap="square" rtlCol="0">
            <a:spAutoFit/>
          </a:bodyPr>
          <a:lstStyle/>
          <a:p>
            <a:r>
              <a:rPr lang="de-DE" sz="1600" b="1" u="sng" dirty="0"/>
              <a:t>Das alte Paradigma</a:t>
            </a:r>
            <a:r>
              <a:rPr lang="de-DE" sz="1600" dirty="0"/>
              <a:t>: Die kapitalistische Wirtschaftsweise bringe im Zusammenspiel von Markt und Konkurrenz die höchste Effizienz und den höchsten Wohlstand. </a:t>
            </a:r>
            <a:br>
              <a:rPr lang="de-DE" sz="1600" dirty="0"/>
            </a:br>
            <a:r>
              <a:rPr lang="de-DE" sz="1600" u="sng" dirty="0"/>
              <a:t>Leitprinzip</a:t>
            </a:r>
            <a:r>
              <a:rPr lang="de-DE" sz="1600" dirty="0"/>
              <a:t>: Mehrung des Kapitals in  Privatverfügung. Ständiges Wirtschaftswachstum ist nötig und möglich a) durch Ausbeutung anderer Menschen/Völker, b) durch Ausplünderung der Natur.</a:t>
            </a:r>
          </a:p>
        </p:txBody>
      </p:sp>
      <p:sp>
        <p:nvSpPr>
          <p:cNvPr id="10" name="Textfeld 9">
            <a:extLst>
              <a:ext uri="{FF2B5EF4-FFF2-40B4-BE49-F238E27FC236}">
                <a16:creationId xmlns:a16="http://schemas.microsoft.com/office/drawing/2014/main" id="{563CDF09-FF10-959B-B858-9A2B1EFF15BC}"/>
              </a:ext>
            </a:extLst>
          </p:cNvPr>
          <p:cNvSpPr txBox="1"/>
          <p:nvPr/>
        </p:nvSpPr>
        <p:spPr>
          <a:xfrm>
            <a:off x="103911" y="1769479"/>
            <a:ext cx="8280920" cy="584775"/>
          </a:xfrm>
          <a:prstGeom prst="rect">
            <a:avLst/>
          </a:prstGeom>
          <a:noFill/>
          <a:ln>
            <a:noFill/>
          </a:ln>
          <a:scene3d>
            <a:camera prst="orthographicFront">
              <a:rot lat="0" lon="0" rev="0"/>
            </a:camera>
            <a:lightRig rig="threePt" dir="t"/>
          </a:scene3d>
        </p:spPr>
        <p:txBody>
          <a:bodyPr wrap="square" rtlCol="0">
            <a:spAutoFit/>
          </a:bodyPr>
          <a:lstStyle/>
          <a:p>
            <a:r>
              <a:rPr lang="de-DE" sz="1600" dirty="0"/>
              <a:t>Diese Wirtschaftsweise ist heute an ihr ökologisches und soziales Wachstumsende gekommen; führt bei Fortsetzung in selbstzerstörerische weltweite Crashsituationen.  </a:t>
            </a:r>
          </a:p>
        </p:txBody>
      </p:sp>
      <p:sp>
        <p:nvSpPr>
          <p:cNvPr id="11" name="Textfeld 10">
            <a:extLst>
              <a:ext uri="{FF2B5EF4-FFF2-40B4-BE49-F238E27FC236}">
                <a16:creationId xmlns:a16="http://schemas.microsoft.com/office/drawing/2014/main" id="{4860423D-BEBD-0DEB-5F85-CC1E137A67E7}"/>
              </a:ext>
            </a:extLst>
          </p:cNvPr>
          <p:cNvSpPr txBox="1"/>
          <p:nvPr/>
        </p:nvSpPr>
        <p:spPr>
          <a:xfrm>
            <a:off x="218750" y="5707915"/>
            <a:ext cx="8497083" cy="830997"/>
          </a:xfrm>
          <a:prstGeom prst="rect">
            <a:avLst/>
          </a:prstGeom>
          <a:noFill/>
          <a:ln>
            <a:solidFill>
              <a:srgbClr val="000000"/>
            </a:solidFill>
          </a:ln>
          <a:scene3d>
            <a:camera prst="orthographicFront">
              <a:rot lat="0" lon="0" rev="0"/>
            </a:camera>
            <a:lightRig rig="threePt" dir="t"/>
          </a:scene3d>
        </p:spPr>
        <p:txBody>
          <a:bodyPr wrap="square" rtlCol="0">
            <a:spAutoFit/>
          </a:bodyPr>
          <a:lstStyle/>
          <a:p>
            <a:pPr algn="ctr"/>
            <a:r>
              <a:rPr lang="de-DE" sz="1600" i="1" dirty="0"/>
              <a:t>Wir stehen heute mitten im Ringen um die </a:t>
            </a:r>
            <a:r>
              <a:rPr lang="de-DE" sz="1600" i="1" u="sng" dirty="0"/>
              <a:t>Enttabuisierung der Wachstumsfrage</a:t>
            </a:r>
            <a:r>
              <a:rPr lang="de-DE" sz="1600" i="1" dirty="0"/>
              <a:t>,</a:t>
            </a:r>
            <a:br>
              <a:rPr lang="de-DE" sz="1600" i="1" dirty="0"/>
            </a:br>
            <a:r>
              <a:rPr lang="de-DE" sz="1600" i="1" dirty="0"/>
              <a:t>der </a:t>
            </a:r>
            <a:r>
              <a:rPr lang="de-DE" sz="1600" i="1" u="sng" dirty="0"/>
              <a:t>Systemfrage und der Kapitalismusfrage</a:t>
            </a:r>
            <a:r>
              <a:rPr lang="de-DE" sz="1600" i="1" dirty="0"/>
              <a:t>. Erst wenn diese Enttabuisierung zum Durchbruch gekommen ist, wird die Entfaltung einer ökologisch und sozial nachhaltigen Ökonomie möglich sein.</a:t>
            </a:r>
          </a:p>
        </p:txBody>
      </p:sp>
    </p:spTree>
    <p:extLst>
      <p:ext uri="{BB962C8B-B14F-4D97-AF65-F5344CB8AC3E}">
        <p14:creationId xmlns:p14="http://schemas.microsoft.com/office/powerpoint/2010/main" val="359773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1E87F-5AF0-4ADC-A60B-F2975381A574}"/>
              </a:ext>
            </a:extLst>
          </p:cNvPr>
          <p:cNvSpPr>
            <a:spLocks noGrp="1"/>
          </p:cNvSpPr>
          <p:nvPr>
            <p:ph type="title"/>
          </p:nvPr>
        </p:nvSpPr>
        <p:spPr>
          <a:xfrm>
            <a:off x="312162" y="128438"/>
            <a:ext cx="7643192" cy="404664"/>
          </a:xfrm>
        </p:spPr>
        <p:txBody>
          <a:bodyPr/>
          <a:lstStyle/>
          <a:p>
            <a:r>
              <a:rPr lang="de-DE" sz="1800" b="1" u="sng" dirty="0">
                <a:effectLst/>
                <a:latin typeface="+mn-lt"/>
              </a:rPr>
              <a:t>Die Enttabuisierung der</a:t>
            </a:r>
            <a:r>
              <a:rPr lang="de-DE" sz="1800" b="1" u="sng" dirty="0">
                <a:latin typeface="+mn-lt"/>
              </a:rPr>
              <a:t> Kapitalismus- und </a:t>
            </a:r>
            <a:r>
              <a:rPr lang="de-DE" sz="1800" b="1" u="sng" dirty="0">
                <a:effectLst/>
                <a:latin typeface="+mn-lt"/>
              </a:rPr>
              <a:t>Systemfrag</a:t>
            </a:r>
            <a:r>
              <a:rPr lang="de-DE" sz="1800" b="1" u="sng" dirty="0">
                <a:effectLst/>
              </a:rPr>
              <a:t>e heute</a:t>
            </a:r>
          </a:p>
        </p:txBody>
      </p:sp>
      <p:sp>
        <p:nvSpPr>
          <p:cNvPr id="4" name="Foliennummernplatzhalter 3">
            <a:extLst>
              <a:ext uri="{FF2B5EF4-FFF2-40B4-BE49-F238E27FC236}">
                <a16:creationId xmlns:a16="http://schemas.microsoft.com/office/drawing/2014/main" id="{39C83EFF-E702-4832-BF6F-3EDF660F1FB3}"/>
              </a:ext>
            </a:extLst>
          </p:cNvPr>
          <p:cNvSpPr>
            <a:spLocks noGrp="1"/>
          </p:cNvSpPr>
          <p:nvPr>
            <p:ph type="sldNum" sz="quarter" idx="12"/>
          </p:nvPr>
        </p:nvSpPr>
        <p:spPr/>
        <p:txBody>
          <a:bodyPr/>
          <a:lstStyle/>
          <a:p>
            <a:fld id="{2DDC90BB-70F1-4253-81F5-FE49F7AF6FD4}" type="slidenum">
              <a:rPr lang="de-DE" smtClean="0"/>
              <a:t>15</a:t>
            </a:fld>
            <a:endParaRPr lang="de-DE" dirty="0"/>
          </a:p>
        </p:txBody>
      </p:sp>
      <p:sp>
        <p:nvSpPr>
          <p:cNvPr id="5" name="Textfeld 4">
            <a:extLst>
              <a:ext uri="{FF2B5EF4-FFF2-40B4-BE49-F238E27FC236}">
                <a16:creationId xmlns:a16="http://schemas.microsoft.com/office/drawing/2014/main" id="{6D846538-E23E-4329-9240-AADCCB405CE2}"/>
              </a:ext>
            </a:extLst>
          </p:cNvPr>
          <p:cNvSpPr txBox="1"/>
          <p:nvPr/>
        </p:nvSpPr>
        <p:spPr>
          <a:xfrm>
            <a:off x="2518918" y="5642966"/>
            <a:ext cx="4316489" cy="584775"/>
          </a:xfrm>
          <a:prstGeom prst="rect">
            <a:avLst/>
          </a:prstGeom>
          <a:noFill/>
        </p:spPr>
        <p:txBody>
          <a:bodyPr wrap="square">
            <a:spAutoFit/>
          </a:bodyPr>
          <a:lstStyle/>
          <a:p>
            <a:pPr marL="285750" indent="-285750" algn="r">
              <a:buFont typeface="Wingdings" panose="05000000000000000000" pitchFamily="2" charset="2"/>
              <a:buChar char="Ø"/>
            </a:pPr>
            <a:r>
              <a:rPr lang="de-DE" sz="1600" u="sng" dirty="0">
                <a:latin typeface="+mn-lt"/>
              </a:rPr>
              <a:t>Hans Joachim Schellnhuber</a:t>
            </a:r>
            <a:r>
              <a:rPr lang="de-DE" sz="1600" dirty="0">
                <a:latin typeface="+mn-lt"/>
              </a:rPr>
              <a:t>:</a:t>
            </a:r>
            <a:br>
              <a:rPr lang="de-DE" sz="1600" dirty="0">
                <a:latin typeface="+mn-lt"/>
              </a:rPr>
            </a:br>
            <a:r>
              <a:rPr lang="de-DE" sz="1600" dirty="0">
                <a:latin typeface="+mn-lt"/>
              </a:rPr>
              <a:t>„</a:t>
            </a:r>
            <a:r>
              <a:rPr lang="de-DE" sz="1600" i="1" dirty="0">
                <a:latin typeface="+mn-lt"/>
              </a:rPr>
              <a:t>Wir müssen unsere </a:t>
            </a:r>
            <a:r>
              <a:rPr lang="de-DE" sz="1600" b="1" i="1" dirty="0">
                <a:latin typeface="+mn-lt"/>
              </a:rPr>
              <a:t>Zivilisation neu erfinden</a:t>
            </a:r>
            <a:r>
              <a:rPr lang="de-DE" sz="1600" i="1" dirty="0">
                <a:latin typeface="+mn-lt"/>
              </a:rPr>
              <a:t>.“</a:t>
            </a:r>
            <a:endParaRPr lang="de-DE" sz="1600" i="1" dirty="0">
              <a:effectLst/>
              <a:latin typeface="+mn-lt"/>
              <a:ea typeface="Calibri" panose="020F0502020204030204" pitchFamily="34" charset="0"/>
              <a:cs typeface="Times New Roman" panose="02020603050405020304" pitchFamily="18" charset="0"/>
            </a:endParaRPr>
          </a:p>
        </p:txBody>
      </p:sp>
      <p:sp>
        <p:nvSpPr>
          <p:cNvPr id="7" name="Textfeld 6">
            <a:extLst>
              <a:ext uri="{FF2B5EF4-FFF2-40B4-BE49-F238E27FC236}">
                <a16:creationId xmlns:a16="http://schemas.microsoft.com/office/drawing/2014/main" id="{93136F80-3F75-4296-8AF1-E1EA4A888387}"/>
              </a:ext>
            </a:extLst>
          </p:cNvPr>
          <p:cNvSpPr txBox="1"/>
          <p:nvPr/>
        </p:nvSpPr>
        <p:spPr>
          <a:xfrm>
            <a:off x="2312080" y="3031997"/>
            <a:ext cx="4852562" cy="1077218"/>
          </a:xfrm>
          <a:prstGeom prst="rect">
            <a:avLst/>
          </a:prstGeom>
          <a:noFill/>
        </p:spPr>
        <p:txBody>
          <a:bodyPr wrap="square">
            <a:spAutoFit/>
          </a:bodyPr>
          <a:lstStyle/>
          <a:p>
            <a:pPr marL="285750" indent="-285750" algn="r">
              <a:buFont typeface="Wingdings" panose="05000000000000000000" pitchFamily="2" charset="2"/>
              <a:buChar char="Ø"/>
            </a:pPr>
            <a:r>
              <a:rPr lang="de-DE" sz="1600" u="sng" dirty="0">
                <a:latin typeface="+mn-lt"/>
              </a:rPr>
              <a:t>Leonardo Boff</a:t>
            </a:r>
            <a:r>
              <a:rPr lang="de-DE" sz="1600" dirty="0">
                <a:latin typeface="+mn-lt"/>
              </a:rPr>
              <a:t> </a:t>
            </a:r>
            <a:r>
              <a:rPr lang="de-DE" sz="1400" dirty="0">
                <a:latin typeface="+mn-lt"/>
              </a:rPr>
              <a:t>(Befreiungstheologe):  </a:t>
            </a:r>
            <a:br>
              <a:rPr lang="de-DE" sz="1600" dirty="0">
                <a:latin typeface="+mn-lt"/>
              </a:rPr>
            </a:br>
            <a:r>
              <a:rPr lang="de-DE" sz="1600" i="1" dirty="0">
                <a:latin typeface="+mn-lt"/>
              </a:rPr>
              <a:t>Erst wenn wir den </a:t>
            </a:r>
            <a:r>
              <a:rPr lang="de-DE" sz="1600" b="1" i="1" dirty="0">
                <a:latin typeface="+mn-lt"/>
              </a:rPr>
              <a:t>Kapitalismus</a:t>
            </a:r>
            <a:r>
              <a:rPr lang="de-DE" sz="1600" i="1" dirty="0">
                <a:latin typeface="+mn-lt"/>
              </a:rPr>
              <a:t> als </a:t>
            </a:r>
            <a:r>
              <a:rPr lang="de-DE" sz="1600" b="1" i="1" dirty="0">
                <a:latin typeface="+mn-lt"/>
              </a:rPr>
              <a:t>Schlüsselursache</a:t>
            </a:r>
            <a:r>
              <a:rPr lang="de-DE" sz="1600" i="1" dirty="0">
                <a:latin typeface="+mn-lt"/>
              </a:rPr>
              <a:t> für unsere zivilisatorische Krise erkennen, </a:t>
            </a:r>
            <a:br>
              <a:rPr lang="de-DE" sz="1600" i="1" dirty="0">
                <a:latin typeface="+mn-lt"/>
              </a:rPr>
            </a:br>
            <a:r>
              <a:rPr lang="de-DE" sz="1600" i="1" dirty="0">
                <a:latin typeface="+mn-lt"/>
              </a:rPr>
              <a:t>können wir diese Krise bewältigen</a:t>
            </a:r>
            <a:r>
              <a:rPr lang="de-DE" sz="1600" i="1" dirty="0">
                <a:effectLst/>
                <a:latin typeface="+mn-lt"/>
                <a:ea typeface="Calibri" panose="020F0502020204030204" pitchFamily="34" charset="0"/>
                <a:cs typeface="Times New Roman" panose="02020603050405020304" pitchFamily="18" charset="0"/>
              </a:rPr>
              <a:t>.</a:t>
            </a:r>
          </a:p>
        </p:txBody>
      </p:sp>
      <p:sp>
        <p:nvSpPr>
          <p:cNvPr id="9" name="Textfeld 8">
            <a:extLst>
              <a:ext uri="{FF2B5EF4-FFF2-40B4-BE49-F238E27FC236}">
                <a16:creationId xmlns:a16="http://schemas.microsoft.com/office/drawing/2014/main" id="{3FDB3D65-7AE5-4B9B-B783-4F5B6F1B173F}"/>
              </a:ext>
            </a:extLst>
          </p:cNvPr>
          <p:cNvSpPr txBox="1"/>
          <p:nvPr/>
        </p:nvSpPr>
        <p:spPr>
          <a:xfrm>
            <a:off x="2250882" y="1649273"/>
            <a:ext cx="4852562" cy="1292662"/>
          </a:xfrm>
          <a:prstGeom prst="rect">
            <a:avLst/>
          </a:prstGeom>
          <a:noFill/>
          <a:ln>
            <a:noFill/>
          </a:ln>
        </p:spPr>
        <p:txBody>
          <a:bodyPr wrap="square">
            <a:spAutoFit/>
          </a:bodyPr>
          <a:lstStyle/>
          <a:p>
            <a:pPr marL="285750" indent="-285750" algn="r">
              <a:buFont typeface="Wingdings" panose="05000000000000000000" pitchFamily="2" charset="2"/>
              <a:buChar char="Ø"/>
            </a:pPr>
            <a:r>
              <a:rPr lang="de-DE" altLang="de-DE" sz="1600" u="sng" dirty="0">
                <a:latin typeface="+mn-lt"/>
              </a:rPr>
              <a:t>Graeme Maxton</a:t>
            </a:r>
            <a:r>
              <a:rPr lang="de-DE" altLang="de-DE" sz="1600" dirty="0">
                <a:latin typeface="+mn-lt"/>
              </a:rPr>
              <a:t> </a:t>
            </a:r>
            <a:br>
              <a:rPr lang="de-DE" altLang="de-DE" sz="1600" dirty="0">
                <a:latin typeface="+mn-lt"/>
              </a:rPr>
            </a:br>
            <a:r>
              <a:rPr lang="de-DE" altLang="de-DE" sz="1400" dirty="0">
                <a:latin typeface="+mn-lt"/>
              </a:rPr>
              <a:t>(ehemaliger Generalsekretär des Club of Rome): </a:t>
            </a:r>
            <a:br>
              <a:rPr lang="de-DE" altLang="de-DE" sz="1600" dirty="0">
                <a:latin typeface="+mn-lt"/>
              </a:rPr>
            </a:br>
            <a:r>
              <a:rPr lang="de-DE" altLang="de-DE" sz="1600" i="1" dirty="0">
                <a:latin typeface="+mn-lt"/>
              </a:rPr>
              <a:t>„Aus dem gegenwärtigen </a:t>
            </a:r>
            <a:r>
              <a:rPr lang="de-DE" altLang="de-DE" sz="1600" b="1" i="1" dirty="0">
                <a:latin typeface="+mn-lt"/>
              </a:rPr>
              <a:t>System</a:t>
            </a:r>
            <a:r>
              <a:rPr lang="de-DE" altLang="de-DE" sz="1600" i="1" dirty="0">
                <a:latin typeface="+mn-lt"/>
              </a:rPr>
              <a:t> ist es nicht möglich, eine nachhaltige Wirtschaft zu entwickeln… Die Zielrichtung muss systemisch verändert wer</a:t>
            </a:r>
            <a:r>
              <a:rPr lang="de-DE" altLang="de-DE" sz="1600" i="1" dirty="0"/>
              <a:t>den“</a:t>
            </a:r>
          </a:p>
        </p:txBody>
      </p:sp>
      <p:sp>
        <p:nvSpPr>
          <p:cNvPr id="12" name="Rechteck 11">
            <a:extLst>
              <a:ext uri="{FF2B5EF4-FFF2-40B4-BE49-F238E27FC236}">
                <a16:creationId xmlns:a16="http://schemas.microsoft.com/office/drawing/2014/main" id="{78BE4B4B-6625-4D4C-8246-5B8A2A61754B}"/>
              </a:ext>
            </a:extLst>
          </p:cNvPr>
          <p:cNvSpPr/>
          <p:nvPr/>
        </p:nvSpPr>
        <p:spPr>
          <a:xfrm>
            <a:off x="2797874" y="4179575"/>
            <a:ext cx="3505577" cy="1323439"/>
          </a:xfrm>
          <a:prstGeom prst="rect">
            <a:avLst/>
          </a:prstGeom>
        </p:spPr>
        <p:txBody>
          <a:bodyPr wrap="square">
            <a:spAutoFit/>
          </a:bodyPr>
          <a:lstStyle/>
          <a:p>
            <a:pPr marL="285750" indent="-285750">
              <a:buFont typeface="Wingdings" panose="05000000000000000000" pitchFamily="2" charset="2"/>
              <a:buChar char="Ø"/>
            </a:pPr>
            <a:r>
              <a:rPr lang="de-DE" sz="1600" u="sng" dirty="0">
                <a:latin typeface="+mn-lt"/>
              </a:rPr>
              <a:t>Greta Thunberg</a:t>
            </a:r>
            <a:r>
              <a:rPr lang="de-DE" sz="1600" i="1" dirty="0">
                <a:latin typeface="+mn-lt"/>
              </a:rPr>
              <a:t>:</a:t>
            </a:r>
            <a:br>
              <a:rPr lang="de-DE" sz="1600" i="1" dirty="0">
                <a:latin typeface="+mn-lt"/>
              </a:rPr>
            </a:br>
            <a:r>
              <a:rPr lang="de-DE" sz="1600" i="1" dirty="0">
                <a:latin typeface="+mn-lt"/>
              </a:rPr>
              <a:t>„Und wenn Lösungen in diesem System so schwer zu finden sind, dann müssen wir (vielleicht)</a:t>
            </a:r>
            <a:r>
              <a:rPr lang="de-DE" sz="1600" b="1" i="1" dirty="0">
                <a:latin typeface="+mn-lt"/>
              </a:rPr>
              <a:t> das System ändern</a:t>
            </a:r>
            <a:r>
              <a:rPr lang="de-DE" sz="1600" i="1" dirty="0">
                <a:latin typeface="+mn-lt"/>
              </a:rPr>
              <a:t>.“</a:t>
            </a:r>
            <a:endParaRPr lang="de-DE" sz="1600" dirty="0">
              <a:latin typeface="+mn-lt"/>
            </a:endParaRPr>
          </a:p>
        </p:txBody>
      </p:sp>
      <p:pic>
        <p:nvPicPr>
          <p:cNvPr id="13" name="Picture 2" descr="Bildergebnis für greta thunberg foto">
            <a:hlinkClick r:id="rId2"/>
            <a:extLst>
              <a:ext uri="{FF2B5EF4-FFF2-40B4-BE49-F238E27FC236}">
                <a16:creationId xmlns:a16="http://schemas.microsoft.com/office/drawing/2014/main" id="{D8AC9681-41DD-4D31-A61D-57CED4373F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162" y="3740459"/>
            <a:ext cx="2345511" cy="15646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Grafik 14">
            <a:extLst>
              <a:ext uri="{FF2B5EF4-FFF2-40B4-BE49-F238E27FC236}">
                <a16:creationId xmlns:a16="http://schemas.microsoft.com/office/drawing/2014/main" id="{2D215C56-2BEC-40D9-90CA-8D0B92B00B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431" y="2721869"/>
            <a:ext cx="1783577" cy="1495031"/>
          </a:xfrm>
          <a:prstGeom prst="rect">
            <a:avLst/>
          </a:prstGeom>
          <a:ln>
            <a:solidFill>
              <a:schemeClr val="tx1"/>
            </a:solidFill>
          </a:ln>
        </p:spPr>
      </p:pic>
      <p:pic>
        <p:nvPicPr>
          <p:cNvPr id="17" name="Grafik 16">
            <a:extLst>
              <a:ext uri="{FF2B5EF4-FFF2-40B4-BE49-F238E27FC236}">
                <a16:creationId xmlns:a16="http://schemas.microsoft.com/office/drawing/2014/main" id="{ABACFDA7-AF1B-4173-9221-1BD664135C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9293" y="4351473"/>
            <a:ext cx="1557944" cy="2049927"/>
          </a:xfrm>
          <a:prstGeom prst="rect">
            <a:avLst/>
          </a:prstGeom>
          <a:ln>
            <a:solidFill>
              <a:schemeClr val="tx1"/>
            </a:solidFill>
          </a:ln>
        </p:spPr>
      </p:pic>
      <p:pic>
        <p:nvPicPr>
          <p:cNvPr id="19" name="Grafik 18">
            <a:extLst>
              <a:ext uri="{FF2B5EF4-FFF2-40B4-BE49-F238E27FC236}">
                <a16:creationId xmlns:a16="http://schemas.microsoft.com/office/drawing/2014/main" id="{A70686C7-FE22-43CD-A68D-6EF48C2278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6381" y="571674"/>
            <a:ext cx="1535970" cy="1949499"/>
          </a:xfrm>
          <a:prstGeom prst="rect">
            <a:avLst/>
          </a:prstGeom>
          <a:ln>
            <a:solidFill>
              <a:schemeClr val="tx1"/>
            </a:solidFill>
          </a:ln>
        </p:spPr>
      </p:pic>
      <p:sp>
        <p:nvSpPr>
          <p:cNvPr id="14" name="Textfeld 13">
            <a:extLst>
              <a:ext uri="{FF2B5EF4-FFF2-40B4-BE49-F238E27FC236}">
                <a16:creationId xmlns:a16="http://schemas.microsoft.com/office/drawing/2014/main" id="{3D36CD68-237B-43B2-9AD7-455D9A83715F}"/>
              </a:ext>
            </a:extLst>
          </p:cNvPr>
          <p:cNvSpPr txBox="1"/>
          <p:nvPr/>
        </p:nvSpPr>
        <p:spPr>
          <a:xfrm>
            <a:off x="2250882" y="571674"/>
            <a:ext cx="4052569" cy="1077218"/>
          </a:xfrm>
          <a:prstGeom prst="rect">
            <a:avLst/>
          </a:prstGeom>
          <a:noFill/>
        </p:spPr>
        <p:txBody>
          <a:bodyPr wrap="square">
            <a:spAutoFit/>
          </a:bodyPr>
          <a:lstStyle/>
          <a:p>
            <a:pPr marL="285750" indent="-285750">
              <a:buFont typeface="Wingdings" panose="05000000000000000000" pitchFamily="2" charset="2"/>
              <a:buChar char="Ø"/>
              <a:defRPr/>
            </a:pPr>
            <a:r>
              <a:rPr lang="de-DE" sz="1600" u="sng" dirty="0">
                <a:latin typeface="+mn-lt"/>
              </a:rPr>
              <a:t>Richard David Precht</a:t>
            </a:r>
            <a:r>
              <a:rPr lang="de-DE" sz="1600" dirty="0">
                <a:latin typeface="+mn-lt"/>
              </a:rPr>
              <a:t>:</a:t>
            </a:r>
            <a:br>
              <a:rPr lang="de-DE" sz="1600" dirty="0">
                <a:latin typeface="+mn-lt"/>
              </a:rPr>
            </a:br>
            <a:r>
              <a:rPr lang="de-DE" sz="1600" i="1" dirty="0">
                <a:latin typeface="+mn-lt"/>
              </a:rPr>
              <a:t>„</a:t>
            </a:r>
            <a:r>
              <a:rPr lang="de-DE" sz="1600" b="1" i="1" dirty="0">
                <a:latin typeface="+mn-lt"/>
              </a:rPr>
              <a:t>Kapitalismus, der immer wachsen muss</a:t>
            </a:r>
            <a:r>
              <a:rPr lang="de-DE" sz="1600" i="1" dirty="0">
                <a:latin typeface="+mn-lt"/>
              </a:rPr>
              <a:t>, wird wohl in diesem Jahrhundert die </a:t>
            </a:r>
            <a:br>
              <a:rPr lang="de-DE" sz="1600" i="1" dirty="0">
                <a:latin typeface="+mn-lt"/>
              </a:rPr>
            </a:br>
            <a:r>
              <a:rPr lang="de-DE" sz="1600" b="1" i="1" dirty="0">
                <a:latin typeface="+mn-lt"/>
              </a:rPr>
              <a:t>Erde weitgehend unbewohnbar machen</a:t>
            </a:r>
            <a:r>
              <a:rPr lang="de-DE" sz="1600" i="1" dirty="0">
                <a:latin typeface="+mn-lt"/>
              </a:rPr>
              <a:t>“</a:t>
            </a:r>
          </a:p>
        </p:txBody>
      </p:sp>
      <p:pic>
        <p:nvPicPr>
          <p:cNvPr id="11" name="Grafik 10">
            <a:extLst>
              <a:ext uri="{FF2B5EF4-FFF2-40B4-BE49-F238E27FC236}">
                <a16:creationId xmlns:a16="http://schemas.microsoft.com/office/drawing/2014/main" id="{A355CF2C-D141-48D6-9432-9C41B22B8B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435" y="723374"/>
            <a:ext cx="1783576" cy="2226477"/>
          </a:xfrm>
          <a:prstGeom prst="rect">
            <a:avLst/>
          </a:prstGeom>
        </p:spPr>
      </p:pic>
    </p:spTree>
    <p:extLst>
      <p:ext uri="{BB962C8B-B14F-4D97-AF65-F5344CB8AC3E}">
        <p14:creationId xmlns:p14="http://schemas.microsoft.com/office/powerpoint/2010/main" val="1217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840E013-98B9-4EF4-DB85-B6375A44BDA5}"/>
              </a:ext>
            </a:extLst>
          </p:cNvPr>
          <p:cNvSpPr>
            <a:spLocks noGrp="1"/>
          </p:cNvSpPr>
          <p:nvPr>
            <p:ph type="sldNum" sz="quarter" idx="12"/>
          </p:nvPr>
        </p:nvSpPr>
        <p:spPr/>
        <p:txBody>
          <a:bodyPr/>
          <a:lstStyle/>
          <a:p>
            <a:pPr>
              <a:defRPr/>
            </a:pPr>
            <a:fld id="{62BE4F02-1CF9-4137-A301-37E7DE7DEF6A}" type="slidenum">
              <a:rPr lang="de-DE" altLang="de-DE" smtClean="0"/>
              <a:pPr>
                <a:defRPr/>
              </a:pPr>
              <a:t>16</a:t>
            </a:fld>
            <a:endParaRPr lang="de-DE" altLang="de-DE" dirty="0"/>
          </a:p>
        </p:txBody>
      </p:sp>
      <p:sp>
        <p:nvSpPr>
          <p:cNvPr id="3" name="Textfeld 2">
            <a:extLst>
              <a:ext uri="{FF2B5EF4-FFF2-40B4-BE49-F238E27FC236}">
                <a16:creationId xmlns:a16="http://schemas.microsoft.com/office/drawing/2014/main" id="{149DFEA6-E3BE-C623-19F3-04326D5AB8BF}"/>
              </a:ext>
            </a:extLst>
          </p:cNvPr>
          <p:cNvSpPr txBox="1"/>
          <p:nvPr/>
        </p:nvSpPr>
        <p:spPr>
          <a:xfrm>
            <a:off x="183432" y="516166"/>
            <a:ext cx="8928992" cy="369332"/>
          </a:xfrm>
          <a:prstGeom prst="rect">
            <a:avLst/>
          </a:prstGeom>
          <a:noFill/>
          <a:ln>
            <a:noFill/>
          </a:ln>
          <a:scene3d>
            <a:camera prst="orthographicFront">
              <a:rot lat="0" lon="0" rev="0"/>
            </a:camera>
            <a:lightRig rig="threePt" dir="t"/>
          </a:scene3d>
        </p:spPr>
        <p:txBody>
          <a:bodyPr wrap="square" rtlCol="0">
            <a:spAutoFit/>
          </a:bodyPr>
          <a:lstStyle/>
          <a:p>
            <a:endParaRPr lang="de-DE" sz="1800" dirty="0"/>
          </a:p>
        </p:txBody>
      </p:sp>
      <p:sp>
        <p:nvSpPr>
          <p:cNvPr id="4" name="Titel 3">
            <a:extLst>
              <a:ext uri="{FF2B5EF4-FFF2-40B4-BE49-F238E27FC236}">
                <a16:creationId xmlns:a16="http://schemas.microsoft.com/office/drawing/2014/main" id="{D093A73E-4B39-830D-D72C-50E709A54C4A}"/>
              </a:ext>
            </a:extLst>
          </p:cNvPr>
          <p:cNvSpPr>
            <a:spLocks noGrp="1"/>
          </p:cNvSpPr>
          <p:nvPr>
            <p:ph type="title" idx="4294967295"/>
          </p:nvPr>
        </p:nvSpPr>
        <p:spPr>
          <a:xfrm>
            <a:off x="215335" y="251268"/>
            <a:ext cx="8507288" cy="410340"/>
          </a:xfrm>
        </p:spPr>
        <p:txBody>
          <a:bodyPr/>
          <a:lstStyle/>
          <a:p>
            <a:pPr algn="l"/>
            <a:r>
              <a:rPr lang="de-DE" sz="1800" b="1" u="sng" dirty="0"/>
              <a:t>3.3. Der friedenspolitische Paradigmenwechsel</a:t>
            </a:r>
            <a:endParaRPr lang="de-DE" sz="1800" dirty="0"/>
          </a:p>
        </p:txBody>
      </p:sp>
      <p:sp>
        <p:nvSpPr>
          <p:cNvPr id="7" name="Textfeld 6">
            <a:extLst>
              <a:ext uri="{FF2B5EF4-FFF2-40B4-BE49-F238E27FC236}">
                <a16:creationId xmlns:a16="http://schemas.microsoft.com/office/drawing/2014/main" id="{D25FFC93-D989-0939-7F03-1A844CA703B3}"/>
              </a:ext>
            </a:extLst>
          </p:cNvPr>
          <p:cNvSpPr txBox="1"/>
          <p:nvPr/>
        </p:nvSpPr>
        <p:spPr>
          <a:xfrm>
            <a:off x="192088" y="625263"/>
            <a:ext cx="8911680" cy="1077218"/>
          </a:xfrm>
          <a:prstGeom prst="rect">
            <a:avLst/>
          </a:prstGeom>
          <a:noFill/>
          <a:ln>
            <a:noFill/>
          </a:ln>
          <a:scene3d>
            <a:camera prst="orthographicFront">
              <a:rot lat="0" lon="0" rev="0"/>
            </a:camera>
            <a:lightRig rig="threePt" dir="t"/>
          </a:scene3d>
        </p:spPr>
        <p:txBody>
          <a:bodyPr wrap="square" rtlCol="0">
            <a:spAutoFit/>
          </a:bodyPr>
          <a:lstStyle/>
          <a:p>
            <a:r>
              <a:rPr lang="de-DE" sz="1600" b="1" u="sng" dirty="0"/>
              <a:t>Das alte Paradigma</a:t>
            </a:r>
            <a:r>
              <a:rPr lang="de-DE" sz="1600" dirty="0"/>
              <a:t>: „</a:t>
            </a:r>
            <a:r>
              <a:rPr lang="de-DE" sz="1600" i="1" dirty="0"/>
              <a:t>Wenn du Frieden haben willst, rüste für den Krieg“ </a:t>
            </a:r>
            <a:r>
              <a:rPr lang="de-DE" sz="1600" dirty="0"/>
              <a:t>(Konfuzius, Platon, Cicero…)</a:t>
            </a:r>
          </a:p>
          <a:p>
            <a:r>
              <a:rPr lang="de-DE" sz="1600" dirty="0"/>
              <a:t>&gt; „Frieden“ durch „</a:t>
            </a:r>
            <a:r>
              <a:rPr lang="de-DE" sz="1600" i="1" dirty="0"/>
              <a:t>Gleichgewicht der Abschreckung</a:t>
            </a:r>
            <a:r>
              <a:rPr lang="de-DE" sz="1600" dirty="0"/>
              <a:t>“ (Aufrüstung, Abschreckung, Wettrüsten…)</a:t>
            </a:r>
          </a:p>
          <a:p>
            <a:r>
              <a:rPr lang="de-DE" sz="1600" dirty="0"/>
              <a:t>&gt; Drohung der atomaren Vernichtung des Gegners auch bei Gefahr der eigener Selbstvernichtung.</a:t>
            </a:r>
            <a:br>
              <a:rPr lang="de-DE" sz="1600" dirty="0"/>
            </a:br>
            <a:r>
              <a:rPr lang="de-DE" sz="1600" dirty="0"/>
              <a:t>&gt; Hinter dieser „Friedenspolitik“ steht das imperiale Expansionsstreben der Großmächte aller Zeiten. </a:t>
            </a:r>
          </a:p>
        </p:txBody>
      </p:sp>
      <p:sp>
        <p:nvSpPr>
          <p:cNvPr id="10" name="Textfeld 9">
            <a:extLst>
              <a:ext uri="{FF2B5EF4-FFF2-40B4-BE49-F238E27FC236}">
                <a16:creationId xmlns:a16="http://schemas.microsoft.com/office/drawing/2014/main" id="{563CDF09-FF10-959B-B858-9A2B1EFF15BC}"/>
              </a:ext>
            </a:extLst>
          </p:cNvPr>
          <p:cNvSpPr txBox="1"/>
          <p:nvPr/>
        </p:nvSpPr>
        <p:spPr>
          <a:xfrm>
            <a:off x="200744" y="1807916"/>
            <a:ext cx="8784976" cy="2769989"/>
          </a:xfrm>
          <a:prstGeom prst="rect">
            <a:avLst/>
          </a:prstGeom>
          <a:noFill/>
          <a:ln>
            <a:noFill/>
          </a:ln>
          <a:scene3d>
            <a:camera prst="orthographicFront">
              <a:rot lat="0" lon="0" rev="0"/>
            </a:camera>
            <a:lightRig rig="threePt" dir="t"/>
          </a:scene3d>
        </p:spPr>
        <p:txBody>
          <a:bodyPr wrap="square" rtlCol="0">
            <a:spAutoFit/>
          </a:bodyPr>
          <a:lstStyle/>
          <a:p>
            <a:r>
              <a:rPr lang="de-DE" sz="1600" b="1" u="sng" dirty="0"/>
              <a:t>Das neue Paradigma</a:t>
            </a:r>
            <a:r>
              <a:rPr lang="de-DE" sz="1600" dirty="0"/>
              <a:t>:</a:t>
            </a:r>
          </a:p>
          <a:p>
            <a:pPr marL="285750" indent="-285750">
              <a:buFont typeface="Wingdings" panose="05000000000000000000" pitchFamily="2" charset="2"/>
              <a:buChar char="Ø"/>
            </a:pPr>
            <a:r>
              <a:rPr lang="de-DE" sz="1600" dirty="0"/>
              <a:t>Achtung der Menschenwürde auch im Krieg („</a:t>
            </a:r>
            <a:r>
              <a:rPr lang="de-DE" sz="1600" i="1" dirty="0"/>
              <a:t>Haager Landkriegsordnung</a:t>
            </a:r>
            <a:r>
              <a:rPr lang="de-DE" sz="1400" dirty="0"/>
              <a:t>“, 1899/1907) </a:t>
            </a:r>
          </a:p>
          <a:p>
            <a:pPr marL="285750" indent="-285750">
              <a:buFont typeface="Wingdings" panose="05000000000000000000" pitchFamily="2" charset="2"/>
              <a:buChar char="Ø"/>
            </a:pPr>
            <a:r>
              <a:rPr lang="de-DE" sz="1600" dirty="0"/>
              <a:t>Ächtung und Verbot von Angriffskriegen (Völkerrecht, Charta der Vereinten Nationen)</a:t>
            </a:r>
          </a:p>
          <a:p>
            <a:pPr marL="285750" indent="-285750">
              <a:buFont typeface="Wingdings" panose="05000000000000000000" pitchFamily="2" charset="2"/>
              <a:buChar char="Ø"/>
            </a:pPr>
            <a:r>
              <a:rPr lang="de-DE" sz="1600" dirty="0"/>
              <a:t>Friede durch „</a:t>
            </a:r>
            <a:r>
              <a:rPr lang="de-DE" sz="1600" i="1" dirty="0"/>
              <a:t>Absage an Geist, Logik und Praxis der atomaren Abschreckung</a:t>
            </a:r>
            <a:r>
              <a:rPr lang="de-DE" sz="1600" dirty="0"/>
              <a:t>“ </a:t>
            </a:r>
            <a:r>
              <a:rPr lang="de-DE" sz="1400" dirty="0"/>
              <a:t>(DDR-Kirchen)</a:t>
            </a:r>
          </a:p>
          <a:p>
            <a:pPr marL="285750" indent="-285750">
              <a:buFont typeface="Wingdings" panose="05000000000000000000" pitchFamily="2" charset="2"/>
              <a:buChar char="Ø"/>
            </a:pPr>
            <a:r>
              <a:rPr lang="de-DE" sz="1600" dirty="0"/>
              <a:t>Friede durch Berücksichtigung der Ängste und Interessen des „Gegners“</a:t>
            </a:r>
          </a:p>
          <a:p>
            <a:pPr marL="285750" indent="-285750">
              <a:buFont typeface="Wingdings" panose="05000000000000000000" pitchFamily="2" charset="2"/>
              <a:buChar char="Ø"/>
            </a:pPr>
            <a:r>
              <a:rPr lang="de-DE" sz="1600" dirty="0"/>
              <a:t>Entwicklung „</a:t>
            </a:r>
            <a:r>
              <a:rPr lang="de-DE" sz="1600" i="1" dirty="0"/>
              <a:t>vertrauensbildender Maßnahmen</a:t>
            </a:r>
            <a:r>
              <a:rPr lang="de-DE" sz="1600" dirty="0"/>
              <a:t>“ </a:t>
            </a:r>
          </a:p>
          <a:p>
            <a:pPr marL="285750" indent="-285750">
              <a:buFont typeface="Wingdings" panose="05000000000000000000" pitchFamily="2" charset="2"/>
              <a:buChar char="Ø"/>
            </a:pPr>
            <a:r>
              <a:rPr lang="de-DE" sz="1600" dirty="0"/>
              <a:t>Vorleistungen in Abrüstung (z.B. Gorbatschow) </a:t>
            </a:r>
          </a:p>
          <a:p>
            <a:pPr marL="285750" indent="-285750">
              <a:buFont typeface="Wingdings" panose="05000000000000000000" pitchFamily="2" charset="2"/>
              <a:buChar char="Ø"/>
            </a:pPr>
            <a:r>
              <a:rPr lang="de-DE" sz="1600" dirty="0"/>
              <a:t>Abrüstungsverträge </a:t>
            </a:r>
            <a:r>
              <a:rPr lang="de-DE" sz="1400" dirty="0"/>
              <a:t>z.B. ABM-Vertrag 1972; INF-Vertrag 1988 </a:t>
            </a:r>
            <a:br>
              <a:rPr lang="de-DE" sz="1400" dirty="0"/>
            </a:br>
            <a:r>
              <a:rPr lang="de-DE" sz="1400" dirty="0"/>
              <a:t>START I und II Vertrag 1991/92; Vertag Nichtverbreitung von A-Waffen (2015)</a:t>
            </a:r>
          </a:p>
          <a:p>
            <a:pPr marL="285750" indent="-285750">
              <a:buFont typeface="Wingdings" panose="05000000000000000000" pitchFamily="2" charset="2"/>
              <a:buChar char="Ø"/>
            </a:pPr>
            <a:r>
              <a:rPr lang="de-DE" sz="1600" dirty="0"/>
              <a:t>Politik einer gemeinsamen Sicherheitspartnerschaft</a:t>
            </a:r>
          </a:p>
          <a:p>
            <a:pPr marL="285750" indent="-285750">
              <a:buFont typeface="Wingdings" panose="05000000000000000000" pitchFamily="2" charset="2"/>
              <a:buChar char="Ø"/>
            </a:pPr>
            <a:r>
              <a:rPr lang="de-DE" sz="1600" dirty="0"/>
              <a:t>KSZE-Prozess 1973, Schlussakte von Helsinki 1975, OSZE-Prozess 1995 </a:t>
            </a:r>
          </a:p>
        </p:txBody>
      </p:sp>
      <p:sp>
        <p:nvSpPr>
          <p:cNvPr id="11" name="Textfeld 10">
            <a:extLst>
              <a:ext uri="{FF2B5EF4-FFF2-40B4-BE49-F238E27FC236}">
                <a16:creationId xmlns:a16="http://schemas.microsoft.com/office/drawing/2014/main" id="{4860423D-BEBD-0DEB-5F85-CC1E137A67E7}"/>
              </a:ext>
            </a:extLst>
          </p:cNvPr>
          <p:cNvSpPr txBox="1"/>
          <p:nvPr/>
        </p:nvSpPr>
        <p:spPr>
          <a:xfrm>
            <a:off x="995264" y="5830750"/>
            <a:ext cx="6624736" cy="830997"/>
          </a:xfrm>
          <a:prstGeom prst="rect">
            <a:avLst/>
          </a:prstGeom>
          <a:noFill/>
          <a:ln>
            <a:solidFill>
              <a:srgbClr val="000000"/>
            </a:solidFill>
          </a:ln>
          <a:scene3d>
            <a:camera prst="orthographicFront">
              <a:rot lat="0" lon="0" rev="0"/>
            </a:camera>
            <a:lightRig rig="threePt" dir="t"/>
          </a:scene3d>
        </p:spPr>
        <p:txBody>
          <a:bodyPr wrap="square" rtlCol="0">
            <a:spAutoFit/>
          </a:bodyPr>
          <a:lstStyle/>
          <a:p>
            <a:pPr algn="ctr"/>
            <a:r>
              <a:rPr lang="de-DE" sz="1600" i="1" dirty="0"/>
              <a:t>Der gegenwärtige Rückfall in das alte Expansionsstreben der Großmächte </a:t>
            </a:r>
            <a:br>
              <a:rPr lang="de-DE" sz="1600" i="1" dirty="0"/>
            </a:br>
            <a:r>
              <a:rPr lang="de-DE" sz="1600" i="1" dirty="0"/>
              <a:t>droht das neue friedenspolitische Denken der letzte Jahrzehnte zu zerstören. </a:t>
            </a:r>
            <a:br>
              <a:rPr lang="de-DE" sz="1600" i="1" dirty="0"/>
            </a:br>
            <a:r>
              <a:rPr lang="de-DE" sz="1600" i="1" dirty="0"/>
              <a:t>Nur eine neue Friedensbewegung der Völker kann es retten.</a:t>
            </a:r>
          </a:p>
        </p:txBody>
      </p:sp>
      <p:pic>
        <p:nvPicPr>
          <p:cNvPr id="6" name="Grafik 5">
            <a:extLst>
              <a:ext uri="{FF2B5EF4-FFF2-40B4-BE49-F238E27FC236}">
                <a16:creationId xmlns:a16="http://schemas.microsoft.com/office/drawing/2014/main" id="{E07B34D5-7BD5-6454-71FC-E7E6BC542A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7399" y="3070846"/>
            <a:ext cx="1835224" cy="2213476"/>
          </a:xfrm>
          <a:prstGeom prst="rect">
            <a:avLst/>
          </a:prstGeom>
          <a:ln>
            <a:solidFill>
              <a:schemeClr val="tx1"/>
            </a:solidFill>
          </a:ln>
        </p:spPr>
      </p:pic>
      <p:sp>
        <p:nvSpPr>
          <p:cNvPr id="12" name="Textfeld 11">
            <a:extLst>
              <a:ext uri="{FF2B5EF4-FFF2-40B4-BE49-F238E27FC236}">
                <a16:creationId xmlns:a16="http://schemas.microsoft.com/office/drawing/2014/main" id="{AC6C2D4B-65C0-245E-1E45-A027D51E6A99}"/>
              </a:ext>
            </a:extLst>
          </p:cNvPr>
          <p:cNvSpPr txBox="1"/>
          <p:nvPr/>
        </p:nvSpPr>
        <p:spPr>
          <a:xfrm>
            <a:off x="539552" y="4585724"/>
            <a:ext cx="5886038" cy="1077218"/>
          </a:xfrm>
          <a:prstGeom prst="rect">
            <a:avLst/>
          </a:prstGeom>
          <a:noFill/>
          <a:ln>
            <a:noFill/>
          </a:ln>
          <a:scene3d>
            <a:camera prst="orthographicFront">
              <a:rot lat="0" lon="0" rev="0"/>
            </a:camera>
            <a:lightRig rig="threePt" dir="t"/>
          </a:scene3d>
        </p:spPr>
        <p:txBody>
          <a:bodyPr wrap="square">
            <a:spAutoFit/>
          </a:bodyPr>
          <a:lstStyle/>
          <a:p>
            <a:r>
              <a:rPr lang="de-DE" sz="1600" b="1" dirty="0"/>
              <a:t>Achtung!</a:t>
            </a:r>
            <a:r>
              <a:rPr lang="de-DE" sz="1600" dirty="0"/>
              <a:t> Diese </a:t>
            </a:r>
            <a:r>
              <a:rPr lang="de-DE" sz="1600"/>
              <a:t>Friedenspolitik führt </a:t>
            </a:r>
            <a:r>
              <a:rPr lang="de-DE" sz="1600" dirty="0"/>
              <a:t>nur zum Erfolg, </a:t>
            </a:r>
            <a:r>
              <a:rPr lang="de-DE" sz="1600" u="sng" dirty="0"/>
              <a:t>wenn es beide Seiten wollen</a:t>
            </a:r>
            <a:r>
              <a:rPr lang="de-DE" sz="1600" dirty="0"/>
              <a:t> und das eigene Expansionsstreben zurückstellen!</a:t>
            </a:r>
            <a:br>
              <a:rPr lang="de-DE" sz="1600" dirty="0"/>
            </a:br>
            <a:r>
              <a:rPr lang="de-DE" sz="1600" dirty="0"/>
              <a:t>      Doch können und sollen auch einseitig immer wieder Initiativen</a:t>
            </a:r>
            <a:br>
              <a:rPr lang="de-DE" sz="1600" dirty="0"/>
            </a:br>
            <a:r>
              <a:rPr lang="de-DE" sz="1600" dirty="0"/>
              <a:t>      einer Entspannungs- und Verständigungspolitik gewagt werden. </a:t>
            </a:r>
          </a:p>
        </p:txBody>
      </p:sp>
    </p:spTree>
    <p:extLst>
      <p:ext uri="{BB962C8B-B14F-4D97-AF65-F5344CB8AC3E}">
        <p14:creationId xmlns:p14="http://schemas.microsoft.com/office/powerpoint/2010/main" val="3030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723E0B6-33A6-A98B-DAAC-1A94B1C57B2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BE4F02-1CF9-4137-A301-37E7DE7DEF6A}" type="slidenum">
              <a:rPr kumimoji="0" lang="de-DE" altLang="de-DE" sz="1200" b="0" i="0" u="none" strike="noStrike" kern="1200" cap="none" spc="0" normalizeH="0" baseline="0" noProof="0" smtClean="0">
                <a:ln>
                  <a:noFill/>
                </a:ln>
                <a:solidFill>
                  <a:prstClr val="black">
                    <a:tint val="75000"/>
                  </a:prstClr>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de-DE" altLang="de-DE" sz="1200" b="0" i="0" u="none" strike="noStrike" kern="1200" cap="none" spc="0" normalizeH="0" baseline="0" noProof="0" dirty="0">
              <a:ln>
                <a:noFill/>
              </a:ln>
              <a:solidFill>
                <a:prstClr val="black">
                  <a:tint val="75000"/>
                </a:prstClr>
              </a:solidFill>
              <a:effectLst/>
              <a:uLnTx/>
              <a:uFillTx/>
              <a:latin typeface="Times New Roman" charset="0"/>
              <a:ea typeface="+mn-ea"/>
              <a:cs typeface="+mn-cs"/>
            </a:endParaRPr>
          </a:p>
        </p:txBody>
      </p:sp>
      <p:sp>
        <p:nvSpPr>
          <p:cNvPr id="3" name="Titel 2">
            <a:extLst>
              <a:ext uri="{FF2B5EF4-FFF2-40B4-BE49-F238E27FC236}">
                <a16:creationId xmlns:a16="http://schemas.microsoft.com/office/drawing/2014/main" id="{CF3E678E-F4EB-C193-6670-F3B032737CB1}"/>
              </a:ext>
            </a:extLst>
          </p:cNvPr>
          <p:cNvSpPr>
            <a:spLocks noGrp="1"/>
          </p:cNvSpPr>
          <p:nvPr>
            <p:ph type="title" idx="4294967295"/>
          </p:nvPr>
        </p:nvSpPr>
        <p:spPr>
          <a:xfrm>
            <a:off x="318644" y="61684"/>
            <a:ext cx="8229600" cy="634082"/>
          </a:xfrm>
        </p:spPr>
        <p:txBody>
          <a:bodyPr/>
          <a:lstStyle/>
          <a:p>
            <a:pPr algn="l"/>
            <a:r>
              <a:rPr lang="de-DE" sz="1800" b="1" u="sng" kern="1200" dirty="0">
                <a:solidFill>
                  <a:srgbClr val="000000"/>
                </a:solidFill>
                <a:effectLst/>
                <a:latin typeface="Calibri" panose="020F0502020204030204" pitchFamily="34" charset="0"/>
                <a:ea typeface="+mj-ea"/>
                <a:cs typeface="+mj-cs"/>
              </a:rPr>
              <a:t>3.4. Der religiöse Paradigmenwechsel</a:t>
            </a:r>
            <a:endParaRPr lang="de-DE" dirty="0"/>
          </a:p>
        </p:txBody>
      </p:sp>
      <p:sp>
        <p:nvSpPr>
          <p:cNvPr id="4" name="Textfeld 3">
            <a:extLst>
              <a:ext uri="{FF2B5EF4-FFF2-40B4-BE49-F238E27FC236}">
                <a16:creationId xmlns:a16="http://schemas.microsoft.com/office/drawing/2014/main" id="{6179C7EA-CDEB-1127-C71D-FCC136608EAC}"/>
              </a:ext>
            </a:extLst>
          </p:cNvPr>
          <p:cNvSpPr txBox="1"/>
          <p:nvPr/>
        </p:nvSpPr>
        <p:spPr>
          <a:xfrm>
            <a:off x="332187" y="565415"/>
            <a:ext cx="8496944" cy="1323439"/>
          </a:xfrm>
          <a:prstGeom prst="rect">
            <a:avLst/>
          </a:prstGeom>
          <a:noFill/>
          <a:ln>
            <a:noFill/>
          </a:ln>
          <a:scene3d>
            <a:camera prst="orthographicFront">
              <a:rot lat="0" lon="0" rev="0"/>
            </a:camera>
            <a:lightRig rig="threePt" dir="t"/>
          </a:scene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1" i="0" u="sng" strike="noStrike" kern="1200" cap="none" spc="0" normalizeH="0" baseline="0" noProof="0" dirty="0">
                <a:ln>
                  <a:noFill/>
                </a:ln>
                <a:solidFill>
                  <a:prstClr val="black"/>
                </a:solidFill>
                <a:effectLst/>
                <a:uLnTx/>
                <a:uFillTx/>
                <a:latin typeface="Times New Roman" pitchFamily="18" charset="0"/>
                <a:ea typeface="+mn-ea"/>
                <a:cs typeface="+mn-cs"/>
              </a:rPr>
              <a:t>Das alte Paradigma</a:t>
            </a: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Es gibt nur einen Gott. Es ist der, wie er sich in der Tradition der eigenen Religion offenbart hat und wie er in der eigenen Lehre beschrieben wird. </a:t>
            </a:r>
            <a:b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b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Darum sind die anderen Religionen, die Gott anders lehren und Kult anders praktizieren, falsch, gottlos und müssen bekämpft werden.</a:t>
            </a:r>
          </a:p>
        </p:txBody>
      </p:sp>
      <p:sp>
        <p:nvSpPr>
          <p:cNvPr id="5" name="Textfeld 4">
            <a:extLst>
              <a:ext uri="{FF2B5EF4-FFF2-40B4-BE49-F238E27FC236}">
                <a16:creationId xmlns:a16="http://schemas.microsoft.com/office/drawing/2014/main" id="{F8E50CD4-4743-DAEF-C036-EE38590CF9CF}"/>
              </a:ext>
            </a:extLst>
          </p:cNvPr>
          <p:cNvSpPr txBox="1"/>
          <p:nvPr/>
        </p:nvSpPr>
        <p:spPr>
          <a:xfrm>
            <a:off x="314833" y="1877959"/>
            <a:ext cx="8510487" cy="1077218"/>
          </a:xfrm>
          <a:prstGeom prst="rect">
            <a:avLst/>
          </a:prstGeom>
          <a:noFill/>
          <a:ln>
            <a:noFill/>
          </a:ln>
          <a:scene3d>
            <a:camera prst="orthographicFront">
              <a:rot lat="0" lon="0" rev="0"/>
            </a:camera>
            <a:lightRig rig="threePt" dir="t"/>
          </a:scene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Die </a:t>
            </a:r>
            <a:r>
              <a:rPr kumimoji="0" lang="de-DE" sz="1600" b="1" i="0" u="sng" strike="noStrike" kern="1200" cap="none" spc="0" normalizeH="0" baseline="0" noProof="0" dirty="0">
                <a:ln>
                  <a:noFill/>
                </a:ln>
                <a:solidFill>
                  <a:prstClr val="black"/>
                </a:solidFill>
                <a:effectLst/>
                <a:uLnTx/>
                <a:uFillTx/>
                <a:latin typeface="Times New Roman" pitchFamily="18" charset="0"/>
                <a:ea typeface="+mn-ea"/>
                <a:cs typeface="+mn-cs"/>
              </a:rPr>
              <a:t>Ursünden dieser Religionen</a:t>
            </a: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 </a:t>
            </a:r>
            <a:b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b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1. das Überschreiten des Bilderverbotes („Gott“ nicht in Bildern, Dogmen festlegen),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2. das gewaltsame Durchzusetzen der eigenen Dogmen- Machtansprüche,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3. Erstarrung bzw. Festlegung auf die alten theistischen mittelalterlichen Glaubensvorstellungen.</a:t>
            </a:r>
          </a:p>
        </p:txBody>
      </p:sp>
      <p:sp>
        <p:nvSpPr>
          <p:cNvPr id="6" name="Textfeld 5">
            <a:extLst>
              <a:ext uri="{FF2B5EF4-FFF2-40B4-BE49-F238E27FC236}">
                <a16:creationId xmlns:a16="http://schemas.microsoft.com/office/drawing/2014/main" id="{A4992AD4-EAA4-FA3D-2FC2-2F1F834F1209}"/>
              </a:ext>
            </a:extLst>
          </p:cNvPr>
          <p:cNvSpPr txBox="1"/>
          <p:nvPr/>
        </p:nvSpPr>
        <p:spPr>
          <a:xfrm>
            <a:off x="332186" y="2959950"/>
            <a:ext cx="8496944" cy="2554545"/>
          </a:xfrm>
          <a:prstGeom prst="rect">
            <a:avLst/>
          </a:prstGeom>
          <a:noFill/>
          <a:ln>
            <a:noFill/>
          </a:ln>
          <a:scene3d>
            <a:camera prst="orthographicFront">
              <a:rot lat="0" lon="0" rev="0"/>
            </a:camera>
            <a:lightRig rig="threePt" dir="t"/>
          </a:scene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1" i="0" u="sng" strike="noStrike" kern="1200" cap="none" spc="0" normalizeH="0" baseline="0" noProof="0" dirty="0">
                <a:ln>
                  <a:noFill/>
                </a:ln>
                <a:solidFill>
                  <a:prstClr val="black"/>
                </a:solidFill>
                <a:effectLst/>
                <a:uLnTx/>
                <a:uFillTx/>
                <a:latin typeface="Times New Roman" pitchFamily="18" charset="0"/>
                <a:ea typeface="+mn-ea"/>
                <a:cs typeface="+mn-cs"/>
              </a:rPr>
              <a:t>Das neue Paradigma</a:t>
            </a: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a:t>
            </a:r>
            <a:b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b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Das neue religiöse Paradigma liegt in der Erfahrung und Erkenntnis: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a:t>
            </a:r>
            <a:r>
              <a:rPr kumimoji="0" lang="de-DE" sz="1600" b="0" i="1" u="none" strike="noStrike" kern="1200" cap="none" spc="0" normalizeH="0" baseline="0" noProof="0" dirty="0">
                <a:ln>
                  <a:noFill/>
                </a:ln>
                <a:solidFill>
                  <a:prstClr val="black"/>
                </a:solidFill>
                <a:effectLst/>
                <a:uLnTx/>
                <a:uFillTx/>
                <a:latin typeface="Times New Roman" pitchFamily="18" charset="0"/>
                <a:ea typeface="+mn-ea"/>
                <a:cs typeface="+mn-cs"/>
              </a:rPr>
              <a:t>Gott</a:t>
            </a: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 als transzendente, unfassbare geistige Kraft hinter allem Sein und allem Leben,</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kann immer nur ahnend erfahren werden (</a:t>
            </a:r>
            <a:r>
              <a:rPr kumimoji="0" lang="de-DE" sz="1400" b="0" i="0" u="none" strike="noStrike" kern="1200" cap="none" spc="0" normalizeH="0" baseline="0" noProof="0" dirty="0">
                <a:ln>
                  <a:noFill/>
                </a:ln>
                <a:solidFill>
                  <a:prstClr val="black"/>
                </a:solidFill>
                <a:effectLst/>
                <a:uLnTx/>
                <a:uFillTx/>
                <a:latin typeface="Times New Roman" pitchFamily="18" charset="0"/>
                <a:ea typeface="+mn-ea"/>
                <a:cs typeface="+mn-cs"/>
              </a:rPr>
              <a:t>Begegnung mit einem Mysterium),</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kann nicht in Dogmen festgestellt werden,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Gotteserfahrungen stehen nicht im Gegensatz zu naturwissenschaftlichen Welterkenntnissen,</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das „</a:t>
            </a:r>
            <a:r>
              <a:rPr kumimoji="0" lang="de-DE" sz="1600" b="0" i="1" u="none" strike="noStrike" kern="1200" cap="none" spc="0" normalizeH="0" baseline="0" noProof="0" dirty="0">
                <a:ln>
                  <a:noFill/>
                </a:ln>
                <a:solidFill>
                  <a:prstClr val="black"/>
                </a:solidFill>
                <a:effectLst/>
                <a:uLnTx/>
                <a:uFillTx/>
                <a:latin typeface="Times New Roman" pitchFamily="18" charset="0"/>
                <a:ea typeface="+mn-ea"/>
                <a:cs typeface="+mn-cs"/>
              </a:rPr>
              <a:t>Göttliche</a:t>
            </a: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 wird bruchstückhaft in den verschiedensten Religionen erfahren, soweit sie offen und sensibel sind,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ein „</a:t>
            </a:r>
            <a:r>
              <a:rPr kumimoji="0" lang="de-DE" sz="1600" b="0" i="1" u="none" strike="noStrike" kern="1200" cap="none" spc="0" normalizeH="0" baseline="0" noProof="0" dirty="0">
                <a:ln>
                  <a:noFill/>
                </a:ln>
                <a:solidFill>
                  <a:prstClr val="black"/>
                </a:solidFill>
                <a:effectLst/>
                <a:uLnTx/>
                <a:uFillTx/>
                <a:latin typeface="Times New Roman" pitchFamily="18" charset="0"/>
                <a:ea typeface="+mn-ea"/>
                <a:cs typeface="+mn-cs"/>
              </a:rPr>
              <a:t>Heiliges</a:t>
            </a: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de-DE" sz="1600" b="0" i="1" u="none" strike="noStrike" kern="1200" cap="none" spc="0" normalizeH="0" baseline="0" noProof="0" dirty="0">
                <a:ln>
                  <a:noFill/>
                </a:ln>
                <a:solidFill>
                  <a:prstClr val="black"/>
                </a:solidFill>
                <a:effectLst/>
                <a:uLnTx/>
                <a:uFillTx/>
                <a:latin typeface="Times New Roman" pitchFamily="18" charset="0"/>
                <a:ea typeface="+mn-ea"/>
                <a:cs typeface="+mn-cs"/>
              </a:rPr>
              <a:t>Göttliches</a:t>
            </a: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 wir heute auch in säkularer, nachtheistischer Spiritualität erfahren,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Zukunft hat nur eine </a:t>
            </a:r>
            <a:r>
              <a:rPr kumimoji="0" lang="de-DE" sz="1600" b="0" i="0" u="sng" strike="noStrike" kern="1200" cap="none" spc="0" normalizeH="0" baseline="0" noProof="0" dirty="0">
                <a:ln>
                  <a:noFill/>
                </a:ln>
                <a:solidFill>
                  <a:prstClr val="black"/>
                </a:solidFill>
                <a:effectLst/>
                <a:uLnTx/>
                <a:uFillTx/>
                <a:latin typeface="Times New Roman" pitchFamily="18" charset="0"/>
                <a:ea typeface="+mn-ea"/>
                <a:cs typeface="+mn-cs"/>
              </a:rPr>
              <a:t>interreligiöse Religiosität</a:t>
            </a: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 eine Weltökumene </a:t>
            </a:r>
            <a:r>
              <a:rPr kumimoji="0" lang="de-DE" sz="1400" b="0" i="0" u="none" strike="noStrike" kern="1200" cap="none" spc="0" normalizeH="0" baseline="0" noProof="0" dirty="0">
                <a:ln>
                  <a:noFill/>
                </a:ln>
                <a:solidFill>
                  <a:prstClr val="black"/>
                </a:solidFill>
                <a:effectLst/>
                <a:uLnTx/>
                <a:uFillTx/>
                <a:latin typeface="Times New Roman" pitchFamily="18" charset="0"/>
                <a:ea typeface="+mn-ea"/>
                <a:cs typeface="+mn-cs"/>
              </a:rPr>
              <a:t>(Hans Küng, Dali Lama). </a:t>
            </a:r>
          </a:p>
        </p:txBody>
      </p:sp>
      <p:sp>
        <p:nvSpPr>
          <p:cNvPr id="7" name="Textfeld 6">
            <a:extLst>
              <a:ext uri="{FF2B5EF4-FFF2-40B4-BE49-F238E27FC236}">
                <a16:creationId xmlns:a16="http://schemas.microsoft.com/office/drawing/2014/main" id="{0551017D-2212-051B-B1C0-058B8555CFC4}"/>
              </a:ext>
            </a:extLst>
          </p:cNvPr>
          <p:cNvSpPr txBox="1"/>
          <p:nvPr/>
        </p:nvSpPr>
        <p:spPr>
          <a:xfrm>
            <a:off x="314833" y="5707915"/>
            <a:ext cx="8496943" cy="830997"/>
          </a:xfrm>
          <a:prstGeom prst="rect">
            <a:avLst/>
          </a:prstGeom>
          <a:noFill/>
          <a:ln>
            <a:solidFill>
              <a:srgbClr val="000000"/>
            </a:solidFill>
          </a:ln>
          <a:scene3d>
            <a:camera prst="orthographicFront">
              <a:rot lat="0" lon="0" rev="0"/>
            </a:camera>
            <a:lightRig rig="threePt" dir="t"/>
          </a:scene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1" u="none" strike="noStrike" kern="1200" cap="none" spc="0" normalizeH="0" baseline="0" noProof="0" dirty="0">
                <a:ln>
                  <a:noFill/>
                </a:ln>
                <a:solidFill>
                  <a:prstClr val="black"/>
                </a:solidFill>
                <a:effectLst/>
                <a:uLnTx/>
                <a:uFillTx/>
                <a:latin typeface="Times New Roman" pitchFamily="18" charset="0"/>
                <a:ea typeface="+mn-ea"/>
                <a:cs typeface="+mn-cs"/>
              </a:rPr>
              <a:t>Aus den tiefen spirituellen Erfahrungen erwachsen die Kräfte der Liebe und das Empfinden für die Verbundenheit des ganzen Kosmos, allen Lebens, aller Volker, aller Menschen (Einsseinserfahrung).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1" u="none" strike="noStrike" kern="1200" cap="none" spc="0" normalizeH="0" baseline="0" noProof="0" dirty="0">
                <a:ln>
                  <a:noFill/>
                </a:ln>
                <a:solidFill>
                  <a:prstClr val="black"/>
                </a:solidFill>
                <a:effectLst/>
                <a:uLnTx/>
                <a:uFillTx/>
                <a:latin typeface="Times New Roman" pitchFamily="18" charset="0"/>
                <a:ea typeface="+mn-ea"/>
                <a:cs typeface="+mn-cs"/>
              </a:rPr>
              <a:t>Hier liegen wohl die wichtigsten Kraftquellen einer friedensfähigen Menschheit.  </a:t>
            </a:r>
          </a:p>
        </p:txBody>
      </p:sp>
    </p:spTree>
    <p:extLst>
      <p:ext uri="{BB962C8B-B14F-4D97-AF65-F5344CB8AC3E}">
        <p14:creationId xmlns:p14="http://schemas.microsoft.com/office/powerpoint/2010/main" val="315014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0D9B810-B99F-1DF0-67BF-5E319C43E315}"/>
              </a:ext>
            </a:extLst>
          </p:cNvPr>
          <p:cNvSpPr>
            <a:spLocks noGrp="1"/>
          </p:cNvSpPr>
          <p:nvPr>
            <p:ph type="sldNum" sz="quarter" idx="12"/>
          </p:nvPr>
        </p:nvSpPr>
        <p:spPr/>
        <p:txBody>
          <a:bodyPr/>
          <a:lstStyle/>
          <a:p>
            <a:pPr>
              <a:defRPr/>
            </a:pPr>
            <a:fld id="{62BE4F02-1CF9-4137-A301-37E7DE7DEF6A}" type="slidenum">
              <a:rPr lang="de-DE" altLang="de-DE" smtClean="0"/>
              <a:pPr>
                <a:defRPr/>
              </a:pPr>
              <a:t>18</a:t>
            </a:fld>
            <a:endParaRPr lang="de-DE" altLang="de-DE" dirty="0"/>
          </a:p>
        </p:txBody>
      </p:sp>
      <p:sp>
        <p:nvSpPr>
          <p:cNvPr id="3" name="Titel 2">
            <a:extLst>
              <a:ext uri="{FF2B5EF4-FFF2-40B4-BE49-F238E27FC236}">
                <a16:creationId xmlns:a16="http://schemas.microsoft.com/office/drawing/2014/main" id="{BDB615D8-F8D5-3108-7755-8B9CF86FAE09}"/>
              </a:ext>
            </a:extLst>
          </p:cNvPr>
          <p:cNvSpPr>
            <a:spLocks noGrp="1"/>
          </p:cNvSpPr>
          <p:nvPr>
            <p:ph type="title" idx="4294967295"/>
          </p:nvPr>
        </p:nvSpPr>
        <p:spPr>
          <a:xfrm>
            <a:off x="313184" y="136525"/>
            <a:ext cx="8435280" cy="490066"/>
          </a:xfrm>
        </p:spPr>
        <p:txBody>
          <a:bodyPr/>
          <a:lstStyle/>
          <a:p>
            <a:pPr algn="l"/>
            <a:r>
              <a:rPr lang="de-DE" sz="1800" b="1" u="sng" dirty="0"/>
              <a:t>3.5. Der Paradigmenwechsel von einer rivalisierenden zu einer versöhnten Völkerwelt</a:t>
            </a:r>
          </a:p>
        </p:txBody>
      </p:sp>
      <p:sp>
        <p:nvSpPr>
          <p:cNvPr id="4" name="Textfeld 3">
            <a:extLst>
              <a:ext uri="{FF2B5EF4-FFF2-40B4-BE49-F238E27FC236}">
                <a16:creationId xmlns:a16="http://schemas.microsoft.com/office/drawing/2014/main" id="{77DC6B78-EE7F-37DE-9BDB-25263A60E23E}"/>
              </a:ext>
            </a:extLst>
          </p:cNvPr>
          <p:cNvSpPr txBox="1"/>
          <p:nvPr/>
        </p:nvSpPr>
        <p:spPr>
          <a:xfrm>
            <a:off x="246348" y="2291595"/>
            <a:ext cx="8651304" cy="4278094"/>
          </a:xfrm>
          <a:prstGeom prst="rect">
            <a:avLst/>
          </a:prstGeom>
          <a:noFill/>
          <a:ln>
            <a:noFill/>
          </a:ln>
          <a:scene3d>
            <a:camera prst="orthographicFront">
              <a:rot lat="0" lon="0" rev="0"/>
            </a:camera>
            <a:lightRig rig="threePt" dir="t"/>
          </a:scene3d>
        </p:spPr>
        <p:txBody>
          <a:bodyPr wrap="square" rtlCol="0">
            <a:spAutoFit/>
          </a:bodyPr>
          <a:lstStyle/>
          <a:p>
            <a:r>
              <a:rPr lang="de-DE" sz="1600" b="1" u="sng" dirty="0"/>
              <a:t>Das neue Paradigma</a:t>
            </a:r>
            <a:r>
              <a:rPr lang="de-DE" sz="1600" dirty="0"/>
              <a:t>: </a:t>
            </a:r>
          </a:p>
          <a:p>
            <a:pPr marL="285750" indent="-285750">
              <a:buFont typeface="Wingdings" panose="05000000000000000000" pitchFamily="2" charset="2"/>
              <a:buChar char="Ø"/>
            </a:pPr>
            <a:r>
              <a:rPr lang="de-DE" sz="1600" dirty="0"/>
              <a:t>Die Völkerwelt wird als eine </a:t>
            </a:r>
            <a:r>
              <a:rPr lang="de-DE" sz="1600" u="sng" dirty="0"/>
              <a:t>große Völkerfamilie</a:t>
            </a:r>
            <a:r>
              <a:rPr lang="de-DE" sz="1600" dirty="0"/>
              <a:t> im gemeinsamen „</a:t>
            </a:r>
            <a:r>
              <a:rPr lang="de-DE" sz="1600" i="1" dirty="0"/>
              <a:t>Dorf“ </a:t>
            </a:r>
            <a:r>
              <a:rPr lang="de-DE" sz="1600" dirty="0"/>
              <a:t>der klein gewordenen Welt angesehen, deren Ressourcen können nur gemeinsam bewahrt und genutzt werden.</a:t>
            </a:r>
          </a:p>
          <a:p>
            <a:pPr marL="285750" indent="-285750">
              <a:buFont typeface="Wingdings" panose="05000000000000000000" pitchFamily="2" charset="2"/>
              <a:buChar char="Ø"/>
            </a:pPr>
            <a:r>
              <a:rPr lang="de-DE" sz="1600" dirty="0"/>
              <a:t>Die </a:t>
            </a:r>
            <a:r>
              <a:rPr lang="de-DE" sz="1600" u="sng" dirty="0"/>
              <a:t>grundsätzliche Gleichwertigkeit aller Menschen</a:t>
            </a:r>
            <a:r>
              <a:rPr lang="de-DE" sz="1600" dirty="0"/>
              <a:t>, Ethnien  und Nation wird anerkannt und gelebt  </a:t>
            </a:r>
            <a:r>
              <a:rPr lang="de-DE" sz="1400" dirty="0"/>
              <a:t>(</a:t>
            </a:r>
            <a:r>
              <a:rPr lang="de-DE" sz="1400" i="1" dirty="0"/>
              <a:t>Allgemeine Erklärung der Menschenrechte</a:t>
            </a:r>
            <a:r>
              <a:rPr lang="de-DE" sz="1400" dirty="0"/>
              <a:t>). </a:t>
            </a:r>
          </a:p>
          <a:p>
            <a:pPr marL="285750" indent="-285750">
              <a:buFont typeface="Wingdings" panose="05000000000000000000" pitchFamily="2" charset="2"/>
              <a:buChar char="Ø"/>
            </a:pPr>
            <a:r>
              <a:rPr lang="de-DE" sz="1600" dirty="0"/>
              <a:t>Aus einer exklusiven Empathie wird eine inklusive </a:t>
            </a:r>
            <a:r>
              <a:rPr lang="de-DE" sz="1600" u="sng" dirty="0"/>
              <a:t>globale Empathie.</a:t>
            </a:r>
            <a:r>
              <a:rPr lang="de-DE" sz="1600" dirty="0"/>
              <a:t> </a:t>
            </a:r>
          </a:p>
          <a:p>
            <a:pPr marL="285750" indent="-285750">
              <a:buFont typeface="Wingdings" panose="05000000000000000000" pitchFamily="2" charset="2"/>
              <a:buChar char="Ø"/>
            </a:pPr>
            <a:r>
              <a:rPr lang="de-DE" sz="1600" dirty="0"/>
              <a:t>Als oberstes Gebot für alle Völker und Menschen steht der „</a:t>
            </a:r>
            <a:r>
              <a:rPr lang="de-DE" sz="1600" i="1" u="sng" dirty="0"/>
              <a:t>ökologische Imperativ</a:t>
            </a:r>
            <a:r>
              <a:rPr lang="de-DE" sz="1600" dirty="0"/>
              <a:t>“: </a:t>
            </a:r>
            <a:br>
              <a:rPr lang="de-DE" sz="1600" dirty="0"/>
            </a:br>
            <a:r>
              <a:rPr lang="de-DE" sz="1600" dirty="0"/>
              <a:t>die Erhaltung unseres Ökosystems!</a:t>
            </a:r>
          </a:p>
          <a:p>
            <a:pPr marL="285750" indent="-285750">
              <a:buFont typeface="Wingdings" panose="05000000000000000000" pitchFamily="2" charset="2"/>
              <a:buChar char="Ø"/>
            </a:pPr>
            <a:r>
              <a:rPr lang="de-DE" sz="1600" dirty="0"/>
              <a:t>Die </a:t>
            </a:r>
            <a:r>
              <a:rPr lang="de-DE" sz="1600" u="sng" dirty="0"/>
              <a:t>Vereinten Nationen </a:t>
            </a:r>
            <a:r>
              <a:rPr lang="de-DE" sz="1600" dirty="0"/>
              <a:t>werden zu einem </a:t>
            </a:r>
            <a:r>
              <a:rPr lang="de-DE" sz="1600" u="sng" dirty="0"/>
              <a:t>Weltgremium</a:t>
            </a:r>
            <a:r>
              <a:rPr lang="de-DE" sz="1600" dirty="0"/>
              <a:t> weiterentwickelt, </a:t>
            </a:r>
            <a:br>
              <a:rPr lang="de-DE" sz="1600" dirty="0"/>
            </a:br>
            <a:r>
              <a:rPr lang="de-DE" sz="1600" dirty="0"/>
              <a:t>&gt; durch das das Verbot von Kriegen, die Abschaffung der Massenvernichtungswaffen, des </a:t>
            </a:r>
            <a:br>
              <a:rPr lang="de-DE" sz="1600" dirty="0"/>
            </a:br>
            <a:r>
              <a:rPr lang="de-DE" sz="1600" dirty="0"/>
              <a:t>   Waffenhandels u.ä. überwacht und durchgesetzt werden;</a:t>
            </a:r>
            <a:br>
              <a:rPr lang="de-DE" sz="1600" dirty="0"/>
            </a:br>
            <a:r>
              <a:rPr lang="de-DE" sz="1600" dirty="0"/>
              <a:t>&gt; in der das Einhalten der ökologischen Auflagen und die Bestimmung der Internationale Sozialen </a:t>
            </a:r>
            <a:br>
              <a:rPr lang="de-DE" sz="1600" dirty="0"/>
            </a:br>
            <a:r>
              <a:rPr lang="de-DE" sz="1600" dirty="0"/>
              <a:t>   Standards </a:t>
            </a:r>
            <a:r>
              <a:rPr lang="de-DE" sz="1400" dirty="0"/>
              <a:t>(ILO) </a:t>
            </a:r>
            <a:r>
              <a:rPr lang="de-DE" sz="1600" dirty="0"/>
              <a:t>überwacht und durchgesetzt werden.</a:t>
            </a:r>
          </a:p>
          <a:p>
            <a:pPr marL="285750" indent="-285750">
              <a:buFont typeface="Wingdings" panose="05000000000000000000" pitchFamily="2" charset="2"/>
              <a:buChar char="Ø"/>
            </a:pPr>
            <a:r>
              <a:rPr lang="de-DE" sz="1600" dirty="0"/>
              <a:t>Die dazu nötigen Gremien werden mit entsprechenden </a:t>
            </a:r>
            <a:r>
              <a:rPr lang="de-DE" sz="1600" u="sng" dirty="0"/>
              <a:t>Gerichts- und Polizeivollmachten </a:t>
            </a:r>
            <a:r>
              <a:rPr lang="de-DE" sz="1600" dirty="0"/>
              <a:t>ausgestattet </a:t>
            </a:r>
            <a:r>
              <a:rPr lang="de-DE" sz="1400" dirty="0"/>
              <a:t>(Internationaler Gerichtshof, Abschaffung des Vetorechts des Weltsicherheitsrates).</a:t>
            </a:r>
          </a:p>
          <a:p>
            <a:pPr marL="285750" indent="-285750">
              <a:buFont typeface="Wingdings" panose="05000000000000000000" pitchFamily="2" charset="2"/>
              <a:buChar char="Ø"/>
            </a:pPr>
            <a:r>
              <a:rPr lang="de-DE" sz="1600" dirty="0"/>
              <a:t>Das außenpolitische </a:t>
            </a:r>
            <a:r>
              <a:rPr lang="de-DE" sz="1600" u="sng" dirty="0"/>
              <a:t>Gewaltmonopol</a:t>
            </a:r>
            <a:r>
              <a:rPr lang="de-DE" sz="1600" dirty="0"/>
              <a:t> der Staaten wird </a:t>
            </a:r>
            <a:r>
              <a:rPr lang="de-DE" sz="1600" u="sng" dirty="0"/>
              <a:t>an die UN übergeben </a:t>
            </a:r>
            <a:r>
              <a:rPr lang="de-DE" sz="1600" dirty="0"/>
              <a:t>und mittels einer internationalen bewaffneten Friedenstruppe durchgesetzt.   </a:t>
            </a:r>
          </a:p>
        </p:txBody>
      </p:sp>
      <p:sp>
        <p:nvSpPr>
          <p:cNvPr id="5" name="Textfeld 4">
            <a:extLst>
              <a:ext uri="{FF2B5EF4-FFF2-40B4-BE49-F238E27FC236}">
                <a16:creationId xmlns:a16="http://schemas.microsoft.com/office/drawing/2014/main" id="{6BC0ADDD-E6FA-FBE8-9667-7E4BC75CE42A}"/>
              </a:ext>
            </a:extLst>
          </p:cNvPr>
          <p:cNvSpPr txBox="1"/>
          <p:nvPr/>
        </p:nvSpPr>
        <p:spPr>
          <a:xfrm>
            <a:off x="256592" y="626591"/>
            <a:ext cx="8887408" cy="1569660"/>
          </a:xfrm>
          <a:prstGeom prst="rect">
            <a:avLst/>
          </a:prstGeom>
          <a:noFill/>
          <a:ln>
            <a:noFill/>
          </a:ln>
          <a:scene3d>
            <a:camera prst="orthographicFront">
              <a:rot lat="0" lon="0" rev="0"/>
            </a:camera>
            <a:lightRig rig="threePt" dir="t"/>
          </a:scene3d>
        </p:spPr>
        <p:txBody>
          <a:bodyPr wrap="square" rtlCol="0">
            <a:spAutoFit/>
          </a:bodyPr>
          <a:lstStyle/>
          <a:p>
            <a:r>
              <a:rPr lang="de-DE" sz="1600" b="1" u="sng" dirty="0"/>
              <a:t>Das alte Paradigma</a:t>
            </a:r>
            <a:r>
              <a:rPr lang="de-DE" sz="1600" dirty="0"/>
              <a:t>: </a:t>
            </a:r>
          </a:p>
          <a:p>
            <a:pPr marL="285750" indent="-285750">
              <a:buFont typeface="Wingdings" panose="05000000000000000000" pitchFamily="2" charset="2"/>
              <a:buChar char="Ø"/>
            </a:pPr>
            <a:r>
              <a:rPr lang="de-DE" sz="1600" dirty="0"/>
              <a:t>Menschen bleiben in archaischer Fremdenabwehr und Freund-Feind-Reflexen stecken.</a:t>
            </a:r>
          </a:p>
          <a:p>
            <a:pPr marL="285750" indent="-285750">
              <a:buFont typeface="Wingdings" panose="05000000000000000000" pitchFamily="2" charset="2"/>
              <a:buChar char="Ø"/>
            </a:pPr>
            <a:r>
              <a:rPr lang="de-DE" sz="1600" dirty="0"/>
              <a:t>Die eigene Volksgemeinschaft, Nation, Kultur, „Rasse“ ist die Bessere - steht im Contra gegen andere. </a:t>
            </a:r>
          </a:p>
          <a:p>
            <a:pPr marL="285750" indent="-285750">
              <a:buFont typeface="Wingdings" panose="05000000000000000000" pitchFamily="2" charset="2"/>
              <a:buChar char="Ø"/>
            </a:pPr>
            <a:r>
              <a:rPr lang="de-DE" sz="1600" dirty="0"/>
              <a:t>Ausschluss der anderen aus Gleichwertigkeit, Empathie und Friedenspraxis. </a:t>
            </a:r>
          </a:p>
          <a:p>
            <a:pPr marL="285750" indent="-285750">
              <a:buFont typeface="Wingdings" panose="05000000000000000000" pitchFamily="2" charset="2"/>
              <a:buChar char="Ø"/>
            </a:pPr>
            <a:r>
              <a:rPr lang="de-DE" sz="1600" dirty="0"/>
              <a:t>Andere Völker und Territorien werden für eigene Vorteile und Bereicherung ausgenutzt.</a:t>
            </a:r>
          </a:p>
          <a:p>
            <a:pPr marL="285750" indent="-285750">
              <a:buFont typeface="Wingdings" panose="05000000000000000000" pitchFamily="2" charset="2"/>
              <a:buChar char="Ø"/>
            </a:pPr>
            <a:r>
              <a:rPr lang="de-DE" sz="1600" dirty="0"/>
              <a:t>Wer mächtig sein will, betreibt imperiale Expansionspolitik </a:t>
            </a:r>
            <a:r>
              <a:rPr lang="de-DE" sz="1400" dirty="0"/>
              <a:t>(Eroberung oder „</a:t>
            </a:r>
            <a:r>
              <a:rPr lang="de-DE" sz="1400" i="1" dirty="0"/>
              <a:t>Pax romana</a:t>
            </a:r>
            <a:r>
              <a:rPr lang="de-DE" sz="1400" dirty="0"/>
              <a:t>“).   </a:t>
            </a:r>
          </a:p>
        </p:txBody>
      </p:sp>
    </p:spTree>
    <p:extLst>
      <p:ext uri="{BB962C8B-B14F-4D97-AF65-F5344CB8AC3E}">
        <p14:creationId xmlns:p14="http://schemas.microsoft.com/office/powerpoint/2010/main" val="229581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4C87712-C23D-BC92-9727-9AA15761CD53}"/>
              </a:ext>
            </a:extLst>
          </p:cNvPr>
          <p:cNvSpPr>
            <a:spLocks noGrp="1"/>
          </p:cNvSpPr>
          <p:nvPr>
            <p:ph type="sldNum" sz="quarter" idx="12"/>
          </p:nvPr>
        </p:nvSpPr>
        <p:spPr/>
        <p:txBody>
          <a:bodyPr/>
          <a:lstStyle/>
          <a:p>
            <a:pPr>
              <a:defRPr/>
            </a:pPr>
            <a:fld id="{62BE4F02-1CF9-4137-A301-37E7DE7DEF6A}" type="slidenum">
              <a:rPr lang="de-DE" altLang="de-DE" smtClean="0"/>
              <a:pPr>
                <a:defRPr/>
              </a:pPr>
              <a:t>19</a:t>
            </a:fld>
            <a:endParaRPr lang="de-DE" altLang="de-DE" dirty="0"/>
          </a:p>
        </p:txBody>
      </p:sp>
      <p:sp>
        <p:nvSpPr>
          <p:cNvPr id="3" name="Textfeld 2">
            <a:extLst>
              <a:ext uri="{FF2B5EF4-FFF2-40B4-BE49-F238E27FC236}">
                <a16:creationId xmlns:a16="http://schemas.microsoft.com/office/drawing/2014/main" id="{5391A6CA-5202-78F7-6333-89E68FD9E971}"/>
              </a:ext>
            </a:extLst>
          </p:cNvPr>
          <p:cNvSpPr txBox="1"/>
          <p:nvPr/>
        </p:nvSpPr>
        <p:spPr>
          <a:xfrm>
            <a:off x="1115616" y="842070"/>
            <a:ext cx="6336704" cy="584775"/>
          </a:xfrm>
          <a:prstGeom prst="rect">
            <a:avLst/>
          </a:prstGeom>
          <a:noFill/>
          <a:ln>
            <a:solidFill>
              <a:schemeClr val="tx1"/>
            </a:solidFill>
          </a:ln>
          <a:scene3d>
            <a:camera prst="orthographicFront">
              <a:rot lat="0" lon="0" rev="0"/>
            </a:camera>
            <a:lightRig rig="threePt" dir="t"/>
          </a:scene3d>
        </p:spPr>
        <p:txBody>
          <a:bodyPr wrap="square" rtlCol="0">
            <a:spAutoFit/>
          </a:bodyPr>
          <a:lstStyle/>
          <a:p>
            <a:pPr algn="ctr"/>
            <a:r>
              <a:rPr lang="de-DE" sz="1600" dirty="0"/>
              <a:t>Paradigmenwechsel in der kulturellen Evolution der Menschen brauchen </a:t>
            </a:r>
            <a:br>
              <a:rPr lang="de-DE" sz="1600" dirty="0"/>
            </a:br>
            <a:r>
              <a:rPr lang="de-DE" sz="1600" dirty="0"/>
              <a:t>für ihre Reifung und Durchsetzung normalerweise viele Generationen.</a:t>
            </a:r>
            <a:r>
              <a:rPr lang="de-DE" sz="800" dirty="0"/>
              <a:t>   </a:t>
            </a:r>
          </a:p>
        </p:txBody>
      </p:sp>
      <p:sp>
        <p:nvSpPr>
          <p:cNvPr id="4" name="Titel 3">
            <a:extLst>
              <a:ext uri="{FF2B5EF4-FFF2-40B4-BE49-F238E27FC236}">
                <a16:creationId xmlns:a16="http://schemas.microsoft.com/office/drawing/2014/main" id="{8E29534F-1149-382D-92D1-FAE847C2E5CE}"/>
              </a:ext>
            </a:extLst>
          </p:cNvPr>
          <p:cNvSpPr>
            <a:spLocks noGrp="1"/>
          </p:cNvSpPr>
          <p:nvPr>
            <p:ph type="title" idx="4294967295"/>
          </p:nvPr>
        </p:nvSpPr>
        <p:spPr>
          <a:xfrm>
            <a:off x="179512" y="241691"/>
            <a:ext cx="8691137" cy="440880"/>
          </a:xfrm>
        </p:spPr>
        <p:txBody>
          <a:bodyPr/>
          <a:lstStyle/>
          <a:p>
            <a:r>
              <a:rPr lang="de-DE" sz="1800" b="1" u="sng" dirty="0"/>
              <a:t>4. Stehen wir vor dem Ende - oder vor einer zweiten Halbzeit der menschlichen Evolution?</a:t>
            </a:r>
          </a:p>
        </p:txBody>
      </p:sp>
      <p:pic>
        <p:nvPicPr>
          <p:cNvPr id="5" name="Picture 2" descr="C:\Users\Winkelmann\Documents\Daten\Winkelmann-Bilder\Grafiken\Anthropozän\WeltGT12b.jpg">
            <a:extLst>
              <a:ext uri="{FF2B5EF4-FFF2-40B4-BE49-F238E27FC236}">
                <a16:creationId xmlns:a16="http://schemas.microsoft.com/office/drawing/2014/main" id="{E4486BBC-5FC2-2D1A-FA1F-1893537DA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142" y="1612250"/>
            <a:ext cx="2145086" cy="277517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6" name="Picture 3" descr="C:\Users\Winkelmann\Documents\Daten\Winkelmann-Bilder\Grafiken\Ökologie\Apokalyp2.jpg">
            <a:extLst>
              <a:ext uri="{FF2B5EF4-FFF2-40B4-BE49-F238E27FC236}">
                <a16:creationId xmlns:a16="http://schemas.microsoft.com/office/drawing/2014/main" id="{1CE2F465-BE30-0956-1A57-41C574C41E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604728"/>
            <a:ext cx="4592833" cy="19341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238EAE6A-165B-0B56-655C-61A1792AA864}"/>
              </a:ext>
            </a:extLst>
          </p:cNvPr>
          <p:cNvSpPr txBox="1"/>
          <p:nvPr/>
        </p:nvSpPr>
        <p:spPr>
          <a:xfrm>
            <a:off x="182678" y="2281600"/>
            <a:ext cx="5939925" cy="830997"/>
          </a:xfrm>
          <a:prstGeom prst="rect">
            <a:avLst/>
          </a:prstGeom>
          <a:noFill/>
          <a:ln>
            <a:noFill/>
          </a:ln>
          <a:scene3d>
            <a:camera prst="orthographicFront">
              <a:rot lat="0" lon="0" rev="0"/>
            </a:camera>
            <a:lightRig rig="threePt" dir="t"/>
          </a:scene3d>
        </p:spPr>
        <p:txBody>
          <a:bodyPr wrap="square">
            <a:spAutoFit/>
          </a:bodyPr>
          <a:lstStyle/>
          <a:p>
            <a:pPr marL="285750" indent="-285750">
              <a:buFont typeface="Wingdings" panose="05000000000000000000" pitchFamily="2" charset="2"/>
              <a:buChar char="Ø"/>
            </a:pPr>
            <a:r>
              <a:rPr lang="de-DE" sz="1600" dirty="0"/>
              <a:t>Wird es in den zu erwartenden katastrophalen Zuspitzungen einen „</a:t>
            </a:r>
            <a:r>
              <a:rPr lang="de-DE" sz="1600" i="1" dirty="0"/>
              <a:t>Kairos</a:t>
            </a:r>
            <a:r>
              <a:rPr lang="de-DE" sz="1600" dirty="0"/>
              <a:t>“ geben, in dem die sich entwickelnden neuen Paradigmen einer Solidarischen Welt zum Durchbruch kommen?</a:t>
            </a:r>
          </a:p>
        </p:txBody>
      </p:sp>
      <p:sp>
        <p:nvSpPr>
          <p:cNvPr id="10" name="Textfeld 9">
            <a:extLst>
              <a:ext uri="{FF2B5EF4-FFF2-40B4-BE49-F238E27FC236}">
                <a16:creationId xmlns:a16="http://schemas.microsoft.com/office/drawing/2014/main" id="{3FB1B533-0AAD-8483-71B4-F510E5D2DF4C}"/>
              </a:ext>
            </a:extLst>
          </p:cNvPr>
          <p:cNvSpPr txBox="1"/>
          <p:nvPr/>
        </p:nvSpPr>
        <p:spPr>
          <a:xfrm>
            <a:off x="192777" y="3082813"/>
            <a:ext cx="6467455" cy="1046440"/>
          </a:xfrm>
          <a:prstGeom prst="rect">
            <a:avLst/>
          </a:prstGeom>
          <a:noFill/>
          <a:ln>
            <a:noFill/>
          </a:ln>
          <a:scene3d>
            <a:camera prst="orthographicFront">
              <a:rot lat="0" lon="0" rev="0"/>
            </a:camera>
            <a:lightRig rig="threePt" dir="t"/>
          </a:scene3d>
        </p:spPr>
        <p:txBody>
          <a:bodyPr wrap="square">
            <a:spAutoFit/>
          </a:bodyPr>
          <a:lstStyle/>
          <a:p>
            <a:pPr marL="285750" indent="-285750">
              <a:buFont typeface="Wingdings" panose="05000000000000000000" pitchFamily="2" charset="2"/>
              <a:buChar char="Ø"/>
            </a:pPr>
            <a:r>
              <a:rPr lang="de-DE" sz="1600" dirty="0"/>
              <a:t>In der Evolution des Leben hat es für viele Arten einen „</a:t>
            </a:r>
            <a:r>
              <a:rPr lang="de-DE" sz="1600" b="1" i="1" dirty="0"/>
              <a:t>Faunenschnitt</a:t>
            </a:r>
            <a:r>
              <a:rPr lang="de-DE" sz="1600" dirty="0"/>
              <a:t>“ gegeben: ein schlagartiges Aussterben wegen mangelnder Anpassungs-</a:t>
            </a:r>
            <a:br>
              <a:rPr lang="de-DE" sz="1600" dirty="0"/>
            </a:br>
            <a:r>
              <a:rPr lang="de-DE" sz="1600" dirty="0"/>
              <a:t>fähigkeit  oder Zerstörung der eigenen Lebensgrundlagen </a:t>
            </a:r>
            <a:br>
              <a:rPr lang="de-DE" sz="1600" dirty="0"/>
            </a:br>
            <a:r>
              <a:rPr lang="de-DE" sz="1400" dirty="0"/>
              <a:t>(Hoimar von Dittfurth).</a:t>
            </a:r>
          </a:p>
        </p:txBody>
      </p:sp>
      <p:sp>
        <p:nvSpPr>
          <p:cNvPr id="12" name="Textfeld 11">
            <a:extLst>
              <a:ext uri="{FF2B5EF4-FFF2-40B4-BE49-F238E27FC236}">
                <a16:creationId xmlns:a16="http://schemas.microsoft.com/office/drawing/2014/main" id="{051BABD9-7128-D46F-BAB8-213A798220CF}"/>
              </a:ext>
            </a:extLst>
          </p:cNvPr>
          <p:cNvSpPr txBox="1"/>
          <p:nvPr/>
        </p:nvSpPr>
        <p:spPr>
          <a:xfrm>
            <a:off x="179512" y="1635069"/>
            <a:ext cx="5512728" cy="584775"/>
          </a:xfrm>
          <a:prstGeom prst="rect">
            <a:avLst/>
          </a:prstGeom>
          <a:noFill/>
          <a:ln>
            <a:noFill/>
          </a:ln>
          <a:scene3d>
            <a:camera prst="orthographicFront">
              <a:rot lat="0" lon="0" rev="0"/>
            </a:camera>
            <a:lightRig rig="threePt" dir="t"/>
          </a:scene3d>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Bleibt uns angesichts der schnellen Zuspitzung der heutigen Krisenentwicklung die Zeit dazu?</a:t>
            </a:r>
          </a:p>
        </p:txBody>
      </p:sp>
      <p:sp>
        <p:nvSpPr>
          <p:cNvPr id="14" name="Textfeld 13">
            <a:extLst>
              <a:ext uri="{FF2B5EF4-FFF2-40B4-BE49-F238E27FC236}">
                <a16:creationId xmlns:a16="http://schemas.microsoft.com/office/drawing/2014/main" id="{0D8E571E-78F8-7E73-DCEC-B25CB9F781C7}"/>
              </a:ext>
            </a:extLst>
          </p:cNvPr>
          <p:cNvSpPr txBox="1"/>
          <p:nvPr/>
        </p:nvSpPr>
        <p:spPr>
          <a:xfrm>
            <a:off x="179512" y="4097080"/>
            <a:ext cx="4572000" cy="338554"/>
          </a:xfrm>
          <a:prstGeom prst="rect">
            <a:avLst/>
          </a:prstGeom>
          <a:noFill/>
          <a:ln>
            <a:noFill/>
          </a:ln>
          <a:scene3d>
            <a:camera prst="orthographicFront">
              <a:rot lat="0" lon="0" rev="0"/>
            </a:camera>
            <a:lightRig rig="threePt" dir="t"/>
          </a:scene3d>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prstClr val="black"/>
                </a:solidFill>
                <a:effectLst/>
                <a:uLnTx/>
                <a:uFillTx/>
                <a:latin typeface="Times New Roman" pitchFamily="18" charset="0"/>
                <a:ea typeface="+mn-ea"/>
                <a:cs typeface="+mn-cs"/>
              </a:rPr>
              <a:t>Droht das heute der Menschheit?  </a:t>
            </a:r>
          </a:p>
        </p:txBody>
      </p:sp>
    </p:spTree>
    <p:extLst>
      <p:ext uri="{BB962C8B-B14F-4D97-AF65-F5344CB8AC3E}">
        <p14:creationId xmlns:p14="http://schemas.microsoft.com/office/powerpoint/2010/main" val="353014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0"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C754624-1B34-454B-B2FC-6CA377D0D99C}" type="slidenum">
              <a:rPr lang="de-DE" altLang="de-DE" sz="1400" smtClean="0">
                <a:latin typeface="Times New Roman" pitchFamily="18" charset="0"/>
              </a:rPr>
              <a:pPr eaLnBrk="1" hangingPunct="1">
                <a:spcBef>
                  <a:spcPct val="0"/>
                </a:spcBef>
                <a:buFontTx/>
                <a:buNone/>
              </a:pPr>
              <a:t>2</a:t>
            </a:fld>
            <a:endParaRPr lang="de-DE" altLang="de-DE" sz="1400" dirty="0">
              <a:latin typeface="Times New Roman" pitchFamily="18" charset="0"/>
            </a:endParaRPr>
          </a:p>
        </p:txBody>
      </p:sp>
      <p:sp>
        <p:nvSpPr>
          <p:cNvPr id="2051" name="Rectangle 2"/>
          <p:cNvSpPr>
            <a:spLocks noGrp="1" noChangeArrowheads="1"/>
          </p:cNvSpPr>
          <p:nvPr>
            <p:ph type="title" idx="4294967295"/>
          </p:nvPr>
        </p:nvSpPr>
        <p:spPr>
          <a:xfrm>
            <a:off x="378618" y="589676"/>
            <a:ext cx="8386763" cy="566060"/>
          </a:xfrm>
        </p:spPr>
        <p:txBody>
          <a:bodyPr/>
          <a:lstStyle/>
          <a:p>
            <a:pPr eaLnBrk="1" hangingPunct="1">
              <a:defRPr/>
            </a:pPr>
            <a:r>
              <a:rPr lang="de-DE" altLang="de-DE" sz="1800" u="sng" dirty="0">
                <a:latin typeface="+mn-lt"/>
              </a:rPr>
              <a:t>Gliederung</a:t>
            </a:r>
          </a:p>
        </p:txBody>
      </p:sp>
      <p:sp>
        <p:nvSpPr>
          <p:cNvPr id="2" name="Textfeld 1">
            <a:extLst>
              <a:ext uri="{FF2B5EF4-FFF2-40B4-BE49-F238E27FC236}">
                <a16:creationId xmlns:a16="http://schemas.microsoft.com/office/drawing/2014/main" id="{14E22658-6621-E7B7-1FAC-7B162D45F258}"/>
              </a:ext>
            </a:extLst>
          </p:cNvPr>
          <p:cNvSpPr txBox="1"/>
          <p:nvPr/>
        </p:nvSpPr>
        <p:spPr>
          <a:xfrm>
            <a:off x="376331" y="1155736"/>
            <a:ext cx="8666336" cy="4678204"/>
          </a:xfrm>
          <a:prstGeom prst="rect">
            <a:avLst/>
          </a:prstGeom>
          <a:noFill/>
          <a:ln>
            <a:noFill/>
          </a:ln>
          <a:scene3d>
            <a:camera prst="orthographicFront">
              <a:rot lat="0" lon="0" rev="0"/>
            </a:camera>
            <a:lightRig rig="threePt" dir="t"/>
          </a:scene3d>
        </p:spPr>
        <p:txBody>
          <a:bodyPr wrap="square" rtlCol="0">
            <a:spAutoFit/>
          </a:bodyPr>
          <a:lstStyle/>
          <a:p>
            <a:r>
              <a:rPr lang="de-DE" sz="800" b="1" u="sng" dirty="0"/>
              <a:t>  </a:t>
            </a:r>
          </a:p>
          <a:p>
            <a:pPr marL="342900" indent="-342900">
              <a:buFont typeface="+mj-lt"/>
              <a:buAutoNum type="arabicPeriod"/>
            </a:pPr>
            <a:r>
              <a:rPr lang="de-DE" sz="1800" u="sng" dirty="0"/>
              <a:t>Was ist ein Paradigmenwechsel</a:t>
            </a:r>
            <a:r>
              <a:rPr lang="de-DE" sz="1800" dirty="0"/>
              <a:t>? </a:t>
            </a:r>
            <a:br>
              <a:rPr lang="de-DE" sz="1800" dirty="0"/>
            </a:br>
            <a:r>
              <a:rPr lang="de-DE" sz="1200" dirty="0"/>
              <a:t>  </a:t>
            </a:r>
          </a:p>
          <a:p>
            <a:pPr marL="342900" indent="-342900">
              <a:buFont typeface="+mj-lt"/>
              <a:buAutoNum type="arabicPeriod"/>
            </a:pPr>
            <a:r>
              <a:rPr lang="de-DE" sz="1800" u="sng" dirty="0"/>
              <a:t>Beispiele aus der Geschichte der Menschheit  </a:t>
            </a:r>
            <a:br>
              <a:rPr lang="de-DE" sz="1800" dirty="0"/>
            </a:br>
            <a:r>
              <a:rPr lang="de-DE" sz="1800" dirty="0"/>
              <a:t>2.1. In der Frühzeit der Menschen</a:t>
            </a:r>
            <a:br>
              <a:rPr lang="de-DE" sz="1800" dirty="0"/>
            </a:br>
            <a:r>
              <a:rPr lang="de-DE" sz="1800" dirty="0"/>
              <a:t>2.2. In der Antike bis zu Beginn der Neuzeit</a:t>
            </a:r>
            <a:br>
              <a:rPr lang="de-DE" sz="1800" dirty="0"/>
            </a:br>
            <a:r>
              <a:rPr lang="de-DE" sz="1800" dirty="0"/>
              <a:t>2.3. In der Moderne</a:t>
            </a:r>
            <a:br>
              <a:rPr lang="de-DE" sz="1800" dirty="0"/>
            </a:br>
            <a:r>
              <a:rPr lang="de-DE" sz="1200" dirty="0"/>
              <a:t>  </a:t>
            </a:r>
          </a:p>
          <a:p>
            <a:pPr marL="342900" indent="-342900">
              <a:buFont typeface="+mj-lt"/>
              <a:buAutoNum type="arabicPeriod"/>
            </a:pPr>
            <a:r>
              <a:rPr lang="de-DE" sz="1800" u="sng" dirty="0">
                <a:cs typeface="Times New Roman" panose="02020603050405020304" pitchFamily="18" charset="0"/>
              </a:rPr>
              <a:t>Der begonnene und gefährdete Paradigmenwechsel heute</a:t>
            </a:r>
            <a:br>
              <a:rPr lang="de-DE" sz="1800" dirty="0">
                <a:cs typeface="Times New Roman" panose="02020603050405020304" pitchFamily="18" charset="0"/>
              </a:rPr>
            </a:br>
            <a:r>
              <a:rPr lang="de-DE" sz="1800" dirty="0">
                <a:cs typeface="Times New Roman" panose="02020603050405020304" pitchFamily="18" charset="0"/>
              </a:rPr>
              <a:t>3.1. Der ökologische Paradigmenwechsel</a:t>
            </a:r>
            <a:br>
              <a:rPr lang="de-DE" sz="1800" dirty="0">
                <a:cs typeface="Times New Roman" panose="02020603050405020304" pitchFamily="18" charset="0"/>
              </a:rPr>
            </a:br>
            <a:r>
              <a:rPr lang="de-DE" sz="1800" dirty="0">
                <a:cs typeface="Times New Roman" panose="02020603050405020304" pitchFamily="18" charset="0"/>
              </a:rPr>
              <a:t>3.2. Der ökonomische Paradigmenwechsel</a:t>
            </a:r>
            <a:br>
              <a:rPr lang="de-DE" sz="1800" dirty="0">
                <a:cs typeface="Times New Roman" panose="02020603050405020304" pitchFamily="18" charset="0"/>
              </a:rPr>
            </a:br>
            <a:r>
              <a:rPr lang="de-DE" sz="1800" dirty="0">
                <a:cs typeface="Times New Roman" panose="02020603050405020304" pitchFamily="18" charset="0"/>
              </a:rPr>
              <a:t>3.3. Der friedenspolitische Paradigmenwechsel </a:t>
            </a:r>
            <a:br>
              <a:rPr lang="de-DE" sz="1800" dirty="0">
                <a:cs typeface="Times New Roman" panose="02020603050405020304" pitchFamily="18" charset="0"/>
              </a:rPr>
            </a:br>
            <a:r>
              <a:rPr lang="de-DE" sz="1800" dirty="0">
                <a:cs typeface="Times New Roman" panose="02020603050405020304" pitchFamily="18" charset="0"/>
              </a:rPr>
              <a:t>3.4. Der religiöse Paradigmenwechsel</a:t>
            </a:r>
            <a:br>
              <a:rPr lang="de-DE" sz="1800" dirty="0">
                <a:cs typeface="Times New Roman" panose="02020603050405020304" pitchFamily="18" charset="0"/>
              </a:rPr>
            </a:br>
            <a:r>
              <a:rPr lang="de-DE" sz="1800" dirty="0">
                <a:cs typeface="Times New Roman" panose="02020603050405020304" pitchFamily="18" charset="0"/>
              </a:rPr>
              <a:t>3.5. </a:t>
            </a:r>
            <a:r>
              <a:rPr lang="de-DE" sz="1800" dirty="0">
                <a:solidFill>
                  <a:srgbClr val="000000"/>
                </a:solidFill>
                <a:cs typeface="Times New Roman" panose="02020603050405020304" pitchFamily="18" charset="0"/>
              </a:rPr>
              <a:t>Der Paradigmenwechsel von einer rivalisierenden zu einer versöhnten Völkerwelt</a:t>
            </a:r>
            <a:br>
              <a:rPr lang="de-DE" sz="1800" dirty="0">
                <a:cs typeface="Times New Roman" panose="02020603050405020304" pitchFamily="18" charset="0"/>
              </a:rPr>
            </a:br>
            <a:r>
              <a:rPr lang="de-DE" sz="1200" dirty="0"/>
              <a:t>  </a:t>
            </a:r>
          </a:p>
          <a:p>
            <a:pPr marL="342900" indent="-342900">
              <a:buFont typeface="+mj-lt"/>
              <a:buAutoNum type="arabicPeriod"/>
            </a:pPr>
            <a:r>
              <a:rPr lang="de-DE" sz="1800" u="sng" dirty="0"/>
              <a:t>Stehen wir vor dem Ende  oder vor einer „zweiten Halbzeit“ in der menschlichen Evolution?  </a:t>
            </a:r>
            <a:br>
              <a:rPr lang="de-DE" sz="2000" b="1" u="sng" dirty="0"/>
            </a:br>
            <a:endParaRPr lang="de-DE" sz="2000" b="1" u="sng" dirty="0"/>
          </a:p>
        </p:txBody>
      </p:sp>
    </p:spTree>
    <p:extLst>
      <p:ext uri="{BB962C8B-B14F-4D97-AF65-F5344CB8AC3E}">
        <p14:creationId xmlns:p14="http://schemas.microsoft.com/office/powerpoint/2010/main" val="349203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7A060AE-109E-2119-E9B7-BB7BECC3299A}"/>
              </a:ext>
            </a:extLst>
          </p:cNvPr>
          <p:cNvSpPr>
            <a:spLocks noGrp="1"/>
          </p:cNvSpPr>
          <p:nvPr>
            <p:ph type="sldNum" sz="quarter" idx="12"/>
          </p:nvPr>
        </p:nvSpPr>
        <p:spPr/>
        <p:txBody>
          <a:bodyPr/>
          <a:lstStyle/>
          <a:p>
            <a:pPr>
              <a:defRPr/>
            </a:pPr>
            <a:fld id="{62BE4F02-1CF9-4137-A301-37E7DE7DEF6A}" type="slidenum">
              <a:rPr lang="de-DE" altLang="de-DE" smtClean="0"/>
              <a:pPr>
                <a:defRPr/>
              </a:pPr>
              <a:t>20</a:t>
            </a:fld>
            <a:endParaRPr lang="de-DE" altLang="de-DE" dirty="0"/>
          </a:p>
        </p:txBody>
      </p:sp>
      <p:sp>
        <p:nvSpPr>
          <p:cNvPr id="3" name="Titel 2">
            <a:extLst>
              <a:ext uri="{FF2B5EF4-FFF2-40B4-BE49-F238E27FC236}">
                <a16:creationId xmlns:a16="http://schemas.microsoft.com/office/drawing/2014/main" id="{B43A32C9-FAA3-E2A7-9EAF-7A737F0A4AD0}"/>
              </a:ext>
            </a:extLst>
          </p:cNvPr>
          <p:cNvSpPr>
            <a:spLocks noGrp="1"/>
          </p:cNvSpPr>
          <p:nvPr>
            <p:ph type="title" idx="4294967295"/>
          </p:nvPr>
        </p:nvSpPr>
        <p:spPr>
          <a:xfrm>
            <a:off x="305912" y="305823"/>
            <a:ext cx="8229600" cy="363635"/>
          </a:xfrm>
        </p:spPr>
        <p:txBody>
          <a:bodyPr/>
          <a:lstStyle/>
          <a:p>
            <a:r>
              <a:rPr lang="de-DE" sz="1800" b="1" u="sng" dirty="0"/>
              <a:t>Die Hoffnung auf eine zweite „Halbzeit“</a:t>
            </a:r>
            <a:r>
              <a:rPr lang="de-DE" sz="1800" b="1" u="sng" baseline="0" dirty="0"/>
              <a:t> der menschlichen Evolution</a:t>
            </a:r>
            <a:r>
              <a:rPr lang="de-DE" sz="1800" b="1" u="sng" dirty="0"/>
              <a:t> </a:t>
            </a:r>
          </a:p>
        </p:txBody>
      </p:sp>
      <p:sp>
        <p:nvSpPr>
          <p:cNvPr id="4" name="Textfeld 3">
            <a:extLst>
              <a:ext uri="{FF2B5EF4-FFF2-40B4-BE49-F238E27FC236}">
                <a16:creationId xmlns:a16="http://schemas.microsoft.com/office/drawing/2014/main" id="{D46635FB-CFD2-F781-7864-873F586DE6EF}"/>
              </a:ext>
            </a:extLst>
          </p:cNvPr>
          <p:cNvSpPr txBox="1"/>
          <p:nvPr/>
        </p:nvSpPr>
        <p:spPr>
          <a:xfrm>
            <a:off x="117901" y="818330"/>
            <a:ext cx="8680049" cy="584775"/>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dirty="0"/>
              <a:t>In der bisherigen </a:t>
            </a:r>
            <a:r>
              <a:rPr lang="de-DE" sz="1600" u="sng" dirty="0"/>
              <a:t>Entwicklung des Menschen aus dem Tierreich</a:t>
            </a:r>
            <a:r>
              <a:rPr lang="de-DE" sz="1600" dirty="0"/>
              <a:t> heraus gab es eine </a:t>
            </a:r>
            <a:r>
              <a:rPr lang="de-DE" sz="1600" u="sng" dirty="0"/>
              <a:t>aufsteigende Linie</a:t>
            </a:r>
            <a:r>
              <a:rPr lang="de-DE" sz="1600" dirty="0"/>
              <a:t>, die in der höhere Entwicklung der Paradigmen, Denkmuster und Kulturen abzulesen ist. </a:t>
            </a:r>
          </a:p>
        </p:txBody>
      </p:sp>
      <p:sp>
        <p:nvSpPr>
          <p:cNvPr id="7" name="Textfeld 6">
            <a:extLst>
              <a:ext uri="{FF2B5EF4-FFF2-40B4-BE49-F238E27FC236}">
                <a16:creationId xmlns:a16="http://schemas.microsoft.com/office/drawing/2014/main" id="{0FE3D5E5-241E-2B3D-D2FC-60D11FAE4E23}"/>
              </a:ext>
            </a:extLst>
          </p:cNvPr>
          <p:cNvSpPr txBox="1"/>
          <p:nvPr/>
        </p:nvSpPr>
        <p:spPr>
          <a:xfrm>
            <a:off x="136698" y="1583950"/>
            <a:ext cx="7081411" cy="1569660"/>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u="sng" dirty="0"/>
              <a:t>Ken Wilber</a:t>
            </a:r>
            <a:r>
              <a:rPr lang="de-DE" sz="1400" dirty="0"/>
              <a:t> (ähnlich P. Gebser, J. Russel) </a:t>
            </a:r>
            <a:r>
              <a:rPr lang="de-DE" sz="1600" dirty="0"/>
              <a:t>vertreten die These, dass die Menschheit erst die erste </a:t>
            </a:r>
            <a:r>
              <a:rPr lang="de-DE" sz="1600" u="sng" dirty="0"/>
              <a:t>Halbzeit ihrer Evolution</a:t>
            </a:r>
            <a:r>
              <a:rPr lang="de-DE" sz="1600" dirty="0"/>
              <a:t> durchschritten hat und gegenwärtig in eine zweite Halbzeit hinübergeht. </a:t>
            </a:r>
            <a:br>
              <a:rPr lang="de-DE" sz="1600" dirty="0"/>
            </a:br>
            <a:r>
              <a:rPr lang="de-DE" sz="1600" dirty="0"/>
              <a:t>In dieser lässt sie die alten Paradigmen hinter sich und entwickelt und lebt die neuen Paradigmen. </a:t>
            </a:r>
            <a:br>
              <a:rPr lang="de-DE" sz="1600" dirty="0"/>
            </a:br>
            <a:r>
              <a:rPr lang="de-DE" sz="1600" dirty="0"/>
              <a:t>Erst in ihr kommt es zur vollen Menschwerdung des Menschen.</a:t>
            </a:r>
          </a:p>
        </p:txBody>
      </p:sp>
      <p:sp>
        <p:nvSpPr>
          <p:cNvPr id="8" name="Textfeld 7">
            <a:extLst>
              <a:ext uri="{FF2B5EF4-FFF2-40B4-BE49-F238E27FC236}">
                <a16:creationId xmlns:a16="http://schemas.microsoft.com/office/drawing/2014/main" id="{1263BEBE-8887-2C69-FCFC-D55770A5E04B}"/>
              </a:ext>
            </a:extLst>
          </p:cNvPr>
          <p:cNvSpPr txBox="1"/>
          <p:nvPr/>
        </p:nvSpPr>
        <p:spPr>
          <a:xfrm>
            <a:off x="114100" y="3232088"/>
            <a:ext cx="8870604" cy="1815882"/>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dirty="0"/>
              <a:t>Erkennbar ist dies in den </a:t>
            </a:r>
            <a:r>
              <a:rPr lang="de-DE" sz="1600" u="sng" dirty="0"/>
              <a:t>Entwicklungsschritten des menschlichen Bewusstseins</a:t>
            </a:r>
            <a:r>
              <a:rPr lang="de-DE" sz="1600" dirty="0"/>
              <a:t> </a:t>
            </a:r>
            <a:r>
              <a:rPr lang="de-DE" sz="1400" dirty="0"/>
              <a:t>(der Paradigmen):</a:t>
            </a:r>
            <a:br>
              <a:rPr lang="de-DE" sz="1600" dirty="0"/>
            </a:br>
            <a:r>
              <a:rPr lang="de-DE" sz="1600" dirty="0"/>
              <a:t>&gt; vom archaischen Bewusstsein, dem animalischen-magischen, dem Machtgötter-Bewusstsein, </a:t>
            </a:r>
            <a:br>
              <a:rPr lang="de-DE" sz="1600" dirty="0"/>
            </a:br>
            <a:r>
              <a:rPr lang="de-DE" sz="1600" dirty="0"/>
              <a:t>   dem mystischen Bewusstsein in der prämodernen Welt; </a:t>
            </a:r>
            <a:br>
              <a:rPr lang="de-DE" sz="1600" dirty="0"/>
            </a:br>
            <a:r>
              <a:rPr lang="de-DE" sz="1600" dirty="0"/>
              <a:t>&gt; hin zum wissenschaftlich-rationalen und pluralistischen Bewusstsein in der modernen Welt;</a:t>
            </a:r>
            <a:br>
              <a:rPr lang="de-DE" sz="1600" dirty="0"/>
            </a:br>
            <a:r>
              <a:rPr lang="de-DE" sz="1600" dirty="0"/>
              <a:t>&gt; heute der Übergang in das holistische, integrale und spirituelle Bewusstsein, in dem der Mensch </a:t>
            </a:r>
            <a:br>
              <a:rPr lang="de-DE" sz="1600" dirty="0"/>
            </a:br>
            <a:r>
              <a:rPr lang="de-DE" sz="1600" dirty="0"/>
              <a:t>   in Übereinstimmung mit der kosmischen Entwicklung des Seins zu seinem vollen Menschsein </a:t>
            </a:r>
            <a:br>
              <a:rPr lang="de-DE" sz="1600" dirty="0"/>
            </a:br>
            <a:r>
              <a:rPr lang="de-DE" sz="1600" dirty="0"/>
              <a:t>   kommt.</a:t>
            </a:r>
          </a:p>
        </p:txBody>
      </p:sp>
      <p:sp>
        <p:nvSpPr>
          <p:cNvPr id="5" name="Textfeld 4">
            <a:extLst>
              <a:ext uri="{FF2B5EF4-FFF2-40B4-BE49-F238E27FC236}">
                <a16:creationId xmlns:a16="http://schemas.microsoft.com/office/drawing/2014/main" id="{17191705-9FA7-F0EB-64D1-4E58ADBBCAF9}"/>
              </a:ext>
            </a:extLst>
          </p:cNvPr>
          <p:cNvSpPr txBox="1"/>
          <p:nvPr/>
        </p:nvSpPr>
        <p:spPr>
          <a:xfrm>
            <a:off x="305912" y="5047970"/>
            <a:ext cx="8568031" cy="1323439"/>
          </a:xfrm>
          <a:prstGeom prst="rect">
            <a:avLst/>
          </a:prstGeom>
          <a:noFill/>
          <a:ln>
            <a:solidFill>
              <a:schemeClr val="tx1"/>
            </a:solidFill>
          </a:ln>
          <a:scene3d>
            <a:camera prst="orthographicFront">
              <a:rot lat="0" lon="0" rev="0"/>
            </a:camera>
            <a:lightRig rig="threePt" dir="t"/>
          </a:scene3d>
        </p:spPr>
        <p:txBody>
          <a:bodyPr wrap="square" rtlCol="0">
            <a:spAutoFit/>
          </a:bodyPr>
          <a:lstStyle/>
          <a:p>
            <a:pPr algn="ctr"/>
            <a:r>
              <a:rPr lang="de-DE" sz="1600" u="sng" dirty="0"/>
              <a:t>Schlussthese</a:t>
            </a:r>
            <a:r>
              <a:rPr lang="de-DE" sz="1600" dirty="0"/>
              <a:t>: </a:t>
            </a:r>
          </a:p>
          <a:p>
            <a:pPr algn="ctr"/>
            <a:r>
              <a:rPr lang="de-DE" sz="1600" b="1" dirty="0"/>
              <a:t>Mit den Paradigmenwechsel der letzten 200 Jahren ist inhaltlich eigentlich alles gegeben, </a:t>
            </a:r>
            <a:br>
              <a:rPr lang="de-DE" sz="1600" b="1" dirty="0"/>
            </a:br>
            <a:r>
              <a:rPr lang="de-DE" sz="1600" b="1" dirty="0"/>
              <a:t>was eine zweite kognitive Revolution der Menschen ausmacht. </a:t>
            </a:r>
            <a:br>
              <a:rPr lang="de-DE" sz="1600" b="1" dirty="0"/>
            </a:br>
            <a:r>
              <a:rPr lang="de-DE" sz="1600" b="1" dirty="0"/>
              <a:t>Es fragt sich nur, ob, wann und wodurch der „</a:t>
            </a:r>
            <a:r>
              <a:rPr lang="de-DE" sz="1600" b="1" i="1" dirty="0"/>
              <a:t>Kairos</a:t>
            </a:r>
            <a:r>
              <a:rPr lang="de-DE" sz="1600" b="1" dirty="0"/>
              <a:t>“ gegeben ist, in dem das „</a:t>
            </a:r>
            <a:r>
              <a:rPr lang="de-DE" sz="1600" b="1" i="1" dirty="0"/>
              <a:t>Neue Denken</a:t>
            </a:r>
            <a:r>
              <a:rPr lang="de-DE" sz="1600" b="1" dirty="0"/>
              <a:t>“ zum vollen zivilisatorischen und politische Durchbruch kommt. </a:t>
            </a:r>
            <a:endParaRPr lang="de-DE" sz="1400" b="1" dirty="0"/>
          </a:p>
        </p:txBody>
      </p:sp>
      <p:pic>
        <p:nvPicPr>
          <p:cNvPr id="1026" name="Picture 2" descr="Ken Wilber | Arbor Verlag">
            <a:extLst>
              <a:ext uri="{FF2B5EF4-FFF2-40B4-BE49-F238E27FC236}">
                <a16:creationId xmlns:a16="http://schemas.microsoft.com/office/drawing/2014/main" id="{BDCCF82C-2511-412A-806B-6729F0DC60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293" y="1472343"/>
            <a:ext cx="1619411" cy="1703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0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4580" y="406007"/>
            <a:ext cx="4474840" cy="533065"/>
          </a:xfrm>
        </p:spPr>
        <p:txBody>
          <a:bodyPr>
            <a:noAutofit/>
          </a:bodyPr>
          <a:lstStyle/>
          <a:p>
            <a:r>
              <a:rPr lang="de-DE" sz="1800" b="1" dirty="0"/>
              <a:t>Folgt dem Anthropozän ein Ökozoikum?</a:t>
            </a:r>
            <a:br>
              <a:rPr lang="de-DE" sz="1800" b="1" dirty="0"/>
            </a:br>
            <a:r>
              <a:rPr lang="de-DE" sz="1200" dirty="0"/>
              <a:t>(Leonardo Boff ) </a:t>
            </a:r>
          </a:p>
        </p:txBody>
      </p:sp>
      <p:sp>
        <p:nvSpPr>
          <p:cNvPr id="5" name="Foliennummernplatzhalter 4"/>
          <p:cNvSpPr>
            <a:spLocks noGrp="1"/>
          </p:cNvSpPr>
          <p:nvPr>
            <p:ph type="sldNum" sz="quarter" idx="12"/>
          </p:nvPr>
        </p:nvSpPr>
        <p:spPr>
          <a:xfrm>
            <a:off x="6516216" y="6492875"/>
            <a:ext cx="2133600" cy="365125"/>
          </a:xfrm>
        </p:spPr>
        <p:txBody>
          <a:bodyPr/>
          <a:lstStyle/>
          <a:p>
            <a:fld id="{1502B5CD-0DB0-4E8B-8B96-E21DA13E9AF7}" type="slidenum">
              <a:rPr lang="de-DE" smtClean="0"/>
              <a:t>21</a:t>
            </a:fld>
            <a:endParaRPr lang="de-DE" dirty="0"/>
          </a:p>
        </p:txBody>
      </p:sp>
      <p:pic>
        <p:nvPicPr>
          <p:cNvPr id="4" name="Picture 2" descr="C:\Users\Winkelmann\Documents\Daten\Winkelmann-Bilder\Grafiken\Christliches\Kreuz-Pan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03" y="1124357"/>
            <a:ext cx="4245594" cy="51832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04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36525"/>
            <a:ext cx="6984776" cy="288032"/>
          </a:xfrm>
        </p:spPr>
        <p:txBody>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de-DE" sz="1200" b="1" u="sng" kern="1200" dirty="0">
                <a:solidFill>
                  <a:schemeClr val="tx1"/>
                </a:solidFill>
                <a:effectLst/>
                <a:latin typeface="+mj-lt"/>
                <a:ea typeface="+mj-ea"/>
                <a:cs typeface="+mj-cs"/>
              </a:rPr>
              <a:t>Literaturhinweise</a:t>
            </a:r>
            <a:endParaRPr lang="de-DE" dirty="0"/>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02B5CD-0DB0-4E8B-8B96-E21DA13E9AF7}" type="slidenum">
              <a:rPr kumimoji="0" lang="de-DE" sz="1200" b="0" i="0" u="none" strike="noStrike" kern="1200" cap="none" spc="0" normalizeH="0" baseline="0" noProof="0" smtClean="0">
                <a:ln>
                  <a:noFill/>
                </a:ln>
                <a:solidFill>
                  <a:srgbClr val="292934">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dirty="0">
              <a:ln>
                <a:noFill/>
              </a:ln>
              <a:solidFill>
                <a:srgbClr val="292934">
                  <a:tint val="75000"/>
                </a:srgbClr>
              </a:solidFill>
              <a:effectLst/>
              <a:uLnTx/>
              <a:uFillTx/>
              <a:latin typeface="Calibri"/>
              <a:ea typeface="+mn-ea"/>
              <a:cs typeface="+mn-cs"/>
            </a:endParaRPr>
          </a:p>
        </p:txBody>
      </p:sp>
      <p:sp>
        <p:nvSpPr>
          <p:cNvPr id="5" name="Rechteck 4"/>
          <p:cNvSpPr/>
          <p:nvPr/>
        </p:nvSpPr>
        <p:spPr>
          <a:xfrm>
            <a:off x="215984" y="424557"/>
            <a:ext cx="8712031" cy="6540252"/>
          </a:xfrm>
          <a:prstGeom prst="rect">
            <a:avLst/>
          </a:prstGeom>
        </p:spPr>
        <p:txBody>
          <a:bodyPr wrap="square">
            <a:spAutoFit/>
          </a:bodyPr>
          <a:lstStyle/>
          <a:p>
            <a:pPr>
              <a:spcBef>
                <a:spcPts val="0"/>
              </a:spcBef>
              <a:spcAft>
                <a:spcPts val="0"/>
              </a:spcAft>
            </a:pPr>
            <a:r>
              <a:rPr kumimoji="0" lang="de-DE" sz="1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Bauer</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Joachim: „</a:t>
            </a:r>
            <a:r>
              <a:rPr kumimoji="0" lang="de-DE" sz="1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Prinzip Menschlichkeit</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Warum wir von Natur aus Kooperieren“, 2006</a:t>
            </a:r>
            <a:endParaRPr kumimoji="0" lang="de-DE"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Boff</a:t>
            </a:r>
            <a:r>
              <a:rPr kumimoji="0" lang="de-DE" sz="1200" b="0" i="0" u="none" strike="noStrike" kern="1200" cap="none" spc="0" normalizeH="0" baseline="0" noProof="0" dirty="0">
                <a:ln>
                  <a:noFill/>
                </a:ln>
                <a:solidFill>
                  <a:srgbClr val="292934"/>
                </a:solidFill>
                <a:effectLst/>
                <a:uLnTx/>
                <a:uFillTx/>
                <a:latin typeface="Calibri"/>
                <a:ea typeface="+mn-ea"/>
                <a:cs typeface="+mn-cs"/>
              </a:rPr>
              <a:t>, Leonardo: „Zukunft der </a:t>
            </a:r>
            <a:r>
              <a:rPr kumimoji="0" lang="de-DE" sz="1200" b="1" i="0" u="none" strike="noStrike" kern="1200" cap="none" spc="0" normalizeH="0" baseline="0" noProof="0" dirty="0">
                <a:ln>
                  <a:noFill/>
                </a:ln>
                <a:solidFill>
                  <a:srgbClr val="292934"/>
                </a:solidFill>
                <a:effectLst/>
                <a:uLnTx/>
                <a:uFillTx/>
                <a:latin typeface="Calibri"/>
                <a:ea typeface="+mn-ea"/>
                <a:cs typeface="+mn-cs"/>
              </a:rPr>
              <a:t>Mutter Erde</a:t>
            </a:r>
            <a:r>
              <a:rPr kumimoji="0" lang="de-DE" sz="1200" b="0" i="0" u="none" strike="noStrike" kern="1200" cap="none" spc="0" normalizeH="0" baseline="0" noProof="0" dirty="0">
                <a:ln>
                  <a:noFill/>
                </a:ln>
                <a:solidFill>
                  <a:srgbClr val="292934"/>
                </a:solidFill>
                <a:effectLst/>
                <a:uLnTx/>
                <a:uFillTx/>
                <a:latin typeface="Calibri"/>
                <a:ea typeface="+mn-ea"/>
                <a:cs typeface="+mn-cs"/>
              </a:rPr>
              <a:t>. Warum wir als Krone der Schöpfung abdanken müssen“, 2012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Boff</a:t>
            </a:r>
            <a:r>
              <a:rPr kumimoji="0" lang="de-DE" sz="1200" b="0" i="0" u="none" strike="noStrike" kern="1200" cap="none" spc="0" normalizeH="0" baseline="0" noProof="0" dirty="0">
                <a:ln>
                  <a:noFill/>
                </a:ln>
                <a:solidFill>
                  <a:srgbClr val="292934"/>
                </a:solidFill>
                <a:effectLst/>
                <a:uLnTx/>
                <a:uFillTx/>
                <a:latin typeface="Calibri"/>
                <a:ea typeface="+mn-ea"/>
                <a:cs typeface="+mn-cs"/>
              </a:rPr>
              <a:t>, Leonardo und Mark </a:t>
            </a:r>
            <a:r>
              <a:rPr kumimoji="0" lang="de-DE" sz="1200" b="1" i="0" u="none" strike="noStrike" kern="1200" cap="none" spc="0" normalizeH="0" baseline="0" noProof="0" dirty="0">
                <a:ln>
                  <a:noFill/>
                </a:ln>
                <a:solidFill>
                  <a:srgbClr val="292934"/>
                </a:solidFill>
                <a:effectLst/>
                <a:uLnTx/>
                <a:uFillTx/>
                <a:latin typeface="Calibri"/>
                <a:ea typeface="+mn-ea"/>
                <a:cs typeface="+mn-cs"/>
              </a:rPr>
              <a:t>Hathaway</a:t>
            </a:r>
            <a:r>
              <a:rPr kumimoji="0" lang="de-DE" sz="1200" b="0" i="0" u="none" strike="noStrike" kern="1200" cap="none" spc="0" normalizeH="0" baseline="0" noProof="0" dirty="0">
                <a:ln>
                  <a:noFill/>
                </a:ln>
                <a:solidFill>
                  <a:srgbClr val="292934"/>
                </a:solidFill>
                <a:effectLst/>
                <a:uLnTx/>
                <a:uFillTx/>
                <a:latin typeface="Calibri"/>
                <a:ea typeface="+mn-ea"/>
                <a:cs typeface="+mn-cs"/>
              </a:rPr>
              <a:t>: „</a:t>
            </a:r>
            <a:r>
              <a:rPr kumimoji="0" lang="de-DE" sz="1200" b="1" i="0" u="none" strike="noStrike" kern="1200" cap="none" spc="0" normalizeH="0" baseline="0" noProof="0" dirty="0">
                <a:ln>
                  <a:noFill/>
                </a:ln>
                <a:solidFill>
                  <a:srgbClr val="292934"/>
                </a:solidFill>
                <a:effectLst/>
                <a:uLnTx/>
                <a:uFillTx/>
                <a:latin typeface="Calibri"/>
                <a:ea typeface="+mn-ea"/>
                <a:cs typeface="+mn-cs"/>
              </a:rPr>
              <a:t>Befreite Schöpfung</a:t>
            </a:r>
            <a:r>
              <a:rPr kumimoji="0" lang="de-DE" sz="1200" b="0" i="0" u="none" strike="noStrike" kern="1200" cap="none" spc="0" normalizeH="0" baseline="0" noProof="0" dirty="0">
                <a:ln>
                  <a:noFill/>
                </a:ln>
                <a:solidFill>
                  <a:srgbClr val="292934"/>
                </a:solidFill>
                <a:effectLst/>
                <a:uLnTx/>
                <a:uFillTx/>
                <a:latin typeface="Calibri"/>
                <a:ea typeface="+mn-ea"/>
                <a:cs typeface="+mn-cs"/>
              </a:rPr>
              <a:t>. Kosmologie – Ökologie – Spiritualität“, 2016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Ditfurth</a:t>
            </a:r>
            <a:r>
              <a:rPr kumimoji="0" lang="de-DE" sz="1200" b="0" i="0" u="none" strike="noStrike" kern="1200" cap="none" spc="0" normalizeH="0" baseline="0" noProof="0" dirty="0">
                <a:ln>
                  <a:noFill/>
                </a:ln>
                <a:solidFill>
                  <a:srgbClr val="292934"/>
                </a:solidFill>
                <a:effectLst/>
                <a:uLnTx/>
                <a:uFillTx/>
                <a:latin typeface="Calibri"/>
                <a:ea typeface="+mn-ea"/>
                <a:cs typeface="+mn-cs"/>
              </a:rPr>
              <a:t>, Hoimar von: „So lasst uns denn eine Apfelbäumchen pflanzen. </a:t>
            </a:r>
            <a:r>
              <a:rPr kumimoji="0" lang="de-DE" sz="1200" b="1" i="0" u="none" strike="noStrike" kern="1200" cap="none" spc="0" normalizeH="0" baseline="0" noProof="0" dirty="0">
                <a:ln>
                  <a:noFill/>
                </a:ln>
                <a:solidFill>
                  <a:srgbClr val="292934"/>
                </a:solidFill>
                <a:effectLst/>
                <a:uLnTx/>
                <a:uFillTx/>
                <a:latin typeface="Calibri"/>
                <a:ea typeface="+mn-ea"/>
                <a:cs typeface="+mn-cs"/>
              </a:rPr>
              <a:t>Es ist so weit</a:t>
            </a:r>
            <a:r>
              <a:rPr kumimoji="0" lang="de-DE" sz="1200" b="0" i="0" u="none" strike="noStrike" kern="1200" cap="none" spc="0" normalizeH="0" baseline="0" noProof="0" dirty="0">
                <a:ln>
                  <a:noFill/>
                </a:ln>
                <a:solidFill>
                  <a:srgbClr val="292934"/>
                </a:solidFill>
                <a:effectLst/>
                <a:uLnTx/>
                <a:uFillTx/>
                <a:latin typeface="Calibri"/>
                <a:ea typeface="+mn-ea"/>
                <a:cs typeface="+mn-cs"/>
              </a:rPr>
              <a:t>“, 1985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Dürr</a:t>
            </a:r>
            <a:r>
              <a:rPr kumimoji="0" lang="de-DE" sz="1200" b="0" i="0" u="none" strike="noStrike" kern="1200" cap="none" spc="0" normalizeH="0" baseline="0" noProof="0" dirty="0">
                <a:ln>
                  <a:noFill/>
                </a:ln>
                <a:solidFill>
                  <a:srgbClr val="292934"/>
                </a:solidFill>
                <a:effectLst/>
                <a:uLnTx/>
                <a:uFillTx/>
                <a:latin typeface="Calibri"/>
                <a:ea typeface="+mn-ea"/>
                <a:cs typeface="+mn-cs"/>
              </a:rPr>
              <a:t>, Hans-Peter (Hrsg.): „</a:t>
            </a:r>
            <a:r>
              <a:rPr kumimoji="0" lang="de-DE" sz="1200" b="1" i="0" u="none" strike="noStrike" kern="1200" cap="none" spc="0" normalizeH="0" baseline="0" noProof="0" dirty="0">
                <a:ln>
                  <a:noFill/>
                </a:ln>
                <a:solidFill>
                  <a:srgbClr val="292934"/>
                </a:solidFill>
                <a:effectLst/>
                <a:uLnTx/>
                <a:uFillTx/>
                <a:latin typeface="Calibri"/>
                <a:ea typeface="+mn-ea"/>
                <a:cs typeface="+mn-cs"/>
              </a:rPr>
              <a:t>Physik und Transzendent</a:t>
            </a:r>
            <a:r>
              <a:rPr kumimoji="0" lang="de-DE" sz="1200" b="0" i="0" u="none" strike="noStrike" kern="1200" cap="none" spc="0" normalizeH="0" baseline="0" noProof="0" dirty="0">
                <a:ln>
                  <a:noFill/>
                </a:ln>
                <a:solidFill>
                  <a:srgbClr val="292934"/>
                </a:solidFill>
                <a:effectLst/>
                <a:uLnTx/>
                <a:uFillTx/>
                <a:latin typeface="Calibri"/>
                <a:ea typeface="+mn-ea"/>
                <a:cs typeface="+mn-cs"/>
              </a:rPr>
              <a:t>. Die großen Physiker… und ihre Begegnung mit dem Wunderbaren“, 1986 </a:t>
            </a:r>
          </a:p>
          <a:p>
            <a:pPr marL="0" marR="0" lvl="0" indent="0" algn="l" defTabSz="914400" rtl="0" eaLnBrk="1" fontAlgn="base" latinLnBrk="0" hangingPunct="1">
              <a:lnSpc>
                <a:spcPct val="100000"/>
              </a:lnSpc>
              <a:spcBef>
                <a:spcPts val="0"/>
              </a:spcBef>
              <a:spcAft>
                <a:spcPts val="0"/>
              </a:spcAft>
              <a:buClrTx/>
              <a:buSzTx/>
              <a:buFontTx/>
              <a:buNone/>
              <a:tabLst/>
              <a:defRPr/>
            </a:pPr>
            <a:r>
              <a:rPr lang="de-DE" sz="1200" b="1" dirty="0">
                <a:solidFill>
                  <a:srgbClr val="292934"/>
                </a:solidFill>
                <a:latin typeface="Calibri"/>
              </a:rPr>
              <a:t>Gebser</a:t>
            </a:r>
            <a:r>
              <a:rPr lang="de-DE" sz="1200" dirty="0">
                <a:solidFill>
                  <a:srgbClr val="292934"/>
                </a:solidFill>
                <a:latin typeface="Calibri"/>
              </a:rPr>
              <a:t>, Jan: „Ursprung und Gegenwart. Eine </a:t>
            </a:r>
            <a:r>
              <a:rPr lang="de-DE" sz="1200" b="1" dirty="0">
                <a:solidFill>
                  <a:srgbClr val="292934"/>
                </a:solidFill>
                <a:latin typeface="Calibri"/>
              </a:rPr>
              <a:t>Kulturgeschichte</a:t>
            </a:r>
            <a:r>
              <a:rPr lang="de-DE" sz="1200" dirty="0">
                <a:solidFill>
                  <a:srgbClr val="292934"/>
                </a:solidFill>
                <a:latin typeface="Calibri"/>
              </a:rPr>
              <a:t> der Menschheit.“ 1986</a:t>
            </a:r>
            <a:endParaRPr kumimoji="0" lang="de-DE" sz="1200" b="0" i="0" u="none" strike="noStrike" kern="1200" cap="none" spc="0" normalizeH="0" baseline="0" noProof="0" dirty="0">
              <a:ln>
                <a:noFill/>
              </a:ln>
              <a:solidFill>
                <a:srgbClr val="292934"/>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Halbfas</a:t>
            </a:r>
            <a:r>
              <a:rPr kumimoji="0" lang="de-DE" sz="1200" b="0" i="0" u="none" strike="noStrike" kern="1200" cap="none" spc="0" normalizeH="0" baseline="0" noProof="0" dirty="0">
                <a:ln>
                  <a:noFill/>
                </a:ln>
                <a:solidFill>
                  <a:srgbClr val="292934"/>
                </a:solidFill>
                <a:effectLst/>
                <a:uLnTx/>
                <a:uFillTx/>
                <a:latin typeface="Calibri"/>
                <a:ea typeface="+mn-ea"/>
                <a:cs typeface="+mn-cs"/>
              </a:rPr>
              <a:t>, Hubertus: „Der Herr ist nicht im Himmel. </a:t>
            </a:r>
            <a:r>
              <a:rPr kumimoji="0" lang="de-DE" sz="1200" b="1" i="0" u="none" strike="noStrike" kern="1200" cap="none" spc="0" normalizeH="0" baseline="0" noProof="0" dirty="0">
                <a:ln>
                  <a:noFill/>
                </a:ln>
                <a:solidFill>
                  <a:srgbClr val="292934"/>
                </a:solidFill>
                <a:effectLst/>
                <a:uLnTx/>
                <a:uFillTx/>
                <a:latin typeface="Calibri"/>
                <a:ea typeface="+mn-ea"/>
                <a:cs typeface="+mn-cs"/>
              </a:rPr>
              <a:t>Sprachstörungen in der Rede von Gott</a:t>
            </a:r>
            <a:r>
              <a:rPr kumimoji="0" lang="de-DE" sz="1200" b="0" i="0" u="none" strike="noStrike" kern="1200" cap="none" spc="0" normalizeH="0" baseline="0" noProof="0" dirty="0">
                <a:ln>
                  <a:noFill/>
                </a:ln>
                <a:solidFill>
                  <a:srgbClr val="292934"/>
                </a:solidFill>
                <a:effectLst/>
                <a:uLnTx/>
                <a:uFillTx/>
                <a:latin typeface="Calibri"/>
                <a:ea typeface="+mn-ea"/>
                <a:cs typeface="+mn-cs"/>
              </a:rPr>
              <a:t>“, 2012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Harari</a:t>
            </a:r>
            <a:r>
              <a:rPr kumimoji="0" lang="de-DE" sz="1200" b="0" i="0" u="none" strike="noStrike" kern="1200" cap="none" spc="0" normalizeH="0" baseline="0" noProof="0" dirty="0">
                <a:ln>
                  <a:noFill/>
                </a:ln>
                <a:solidFill>
                  <a:srgbClr val="292934"/>
                </a:solidFill>
                <a:effectLst/>
                <a:uLnTx/>
                <a:uFillTx/>
                <a:latin typeface="Calibri"/>
                <a:ea typeface="+mn-ea"/>
                <a:cs typeface="+mn-cs"/>
              </a:rPr>
              <a:t>, Yuval Noah: „Eine kurze </a:t>
            </a:r>
            <a:r>
              <a:rPr kumimoji="0" lang="de-DE" sz="1200" b="1" i="0" u="none" strike="noStrike" kern="1200" cap="none" spc="0" normalizeH="0" baseline="0" noProof="0" dirty="0">
                <a:ln>
                  <a:noFill/>
                </a:ln>
                <a:solidFill>
                  <a:srgbClr val="292934"/>
                </a:solidFill>
                <a:effectLst/>
                <a:uLnTx/>
                <a:uFillTx/>
                <a:latin typeface="Calibri"/>
                <a:ea typeface="+mn-ea"/>
                <a:cs typeface="+mn-cs"/>
              </a:rPr>
              <a:t>Geschichte der Menschheit</a:t>
            </a:r>
            <a:r>
              <a:rPr kumimoji="0" lang="de-DE" sz="1200" b="0" i="0" u="none" strike="noStrike" kern="1200" cap="none" spc="0" normalizeH="0" baseline="0" noProof="0" dirty="0">
                <a:ln>
                  <a:noFill/>
                </a:ln>
                <a:solidFill>
                  <a:srgbClr val="292934"/>
                </a:solidFill>
                <a:effectLst/>
                <a:uLnTx/>
                <a:uFillTx/>
                <a:latin typeface="Calibri"/>
                <a:ea typeface="+mn-ea"/>
                <a:cs typeface="+mn-cs"/>
              </a:rPr>
              <a:t>“, 2015;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Harari</a:t>
            </a:r>
            <a:r>
              <a:rPr kumimoji="0" lang="de-DE" sz="1200" b="0" i="0" u="none" strike="noStrike" kern="1200" cap="none" spc="0" normalizeH="0" baseline="0" noProof="0" dirty="0">
                <a:ln>
                  <a:noFill/>
                </a:ln>
                <a:solidFill>
                  <a:srgbClr val="292934"/>
                </a:solidFill>
                <a:effectLst/>
                <a:uLnTx/>
                <a:uFillTx/>
                <a:latin typeface="Calibri"/>
                <a:ea typeface="+mn-ea"/>
                <a:cs typeface="+mn-cs"/>
              </a:rPr>
              <a:t> „</a:t>
            </a:r>
            <a:r>
              <a:rPr kumimoji="0" lang="de-DE" sz="1200" b="1" i="0" u="none" strike="noStrike" kern="1200" cap="none" spc="0" normalizeH="0" baseline="0" noProof="0" dirty="0">
                <a:ln>
                  <a:noFill/>
                </a:ln>
                <a:solidFill>
                  <a:srgbClr val="292934"/>
                </a:solidFill>
                <a:effectLst/>
                <a:uLnTx/>
                <a:uFillTx/>
                <a:latin typeface="Calibri"/>
                <a:ea typeface="+mn-ea"/>
                <a:cs typeface="+mn-cs"/>
              </a:rPr>
              <a:t>Homo Deus</a:t>
            </a:r>
            <a:r>
              <a:rPr kumimoji="0" lang="de-DE" sz="1200" b="0" i="0" u="none" strike="noStrike" kern="1200" cap="none" spc="0" normalizeH="0" baseline="0" noProof="0" dirty="0">
                <a:ln>
                  <a:noFill/>
                </a:ln>
                <a:solidFill>
                  <a:srgbClr val="292934"/>
                </a:solidFill>
                <a:effectLst/>
                <a:uLnTx/>
                <a:uFillTx/>
                <a:latin typeface="Calibri"/>
                <a:ea typeface="+mn-ea"/>
                <a:cs typeface="+mn-cs"/>
              </a:rPr>
              <a:t>. Eine Geschichte von Morgen“, 2017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Hill</a:t>
            </a:r>
            <a:r>
              <a:rPr kumimoji="0" lang="de-DE" sz="1200" b="0" i="0" u="none" strike="noStrike" kern="1200" cap="none" spc="0" normalizeH="0" baseline="0" noProof="0" dirty="0">
                <a:ln>
                  <a:noFill/>
                </a:ln>
                <a:solidFill>
                  <a:srgbClr val="292934"/>
                </a:solidFill>
                <a:effectLst/>
                <a:uLnTx/>
                <a:uFillTx/>
                <a:latin typeface="Calibri"/>
                <a:ea typeface="+mn-ea"/>
                <a:cs typeface="+mn-cs"/>
              </a:rPr>
              <a:t>, Keith: „Die </a:t>
            </a:r>
            <a:r>
              <a:rPr kumimoji="0" lang="de-DE" sz="1200" b="1" i="0" u="none" strike="noStrike" kern="1200" cap="none" spc="0" normalizeH="0" baseline="0" noProof="0" dirty="0">
                <a:ln>
                  <a:noFill/>
                </a:ln>
                <a:solidFill>
                  <a:srgbClr val="292934"/>
                </a:solidFill>
                <a:effectLst/>
                <a:uLnTx/>
                <a:uFillTx/>
                <a:latin typeface="Calibri"/>
                <a:ea typeface="+mn-ea"/>
                <a:cs typeface="+mn-cs"/>
              </a:rPr>
              <a:t>Gottes Revolution</a:t>
            </a:r>
            <a:r>
              <a:rPr kumimoji="0" lang="de-DE" sz="1200" b="0" i="0" u="none" strike="noStrike" kern="1200" cap="none" spc="0" normalizeH="0" baseline="0" noProof="0" dirty="0">
                <a:ln>
                  <a:noFill/>
                </a:ln>
                <a:solidFill>
                  <a:srgbClr val="292934"/>
                </a:solidFill>
                <a:effectLst/>
                <a:uLnTx/>
                <a:uFillTx/>
                <a:latin typeface="Calibri"/>
                <a:ea typeface="+mn-ea"/>
                <a:cs typeface="+mn-cs"/>
              </a:rPr>
              <a:t>. Wie die Vorstellung von Gott sich in der modernen Welt radikal verändert“, 2014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Kroeger</a:t>
            </a:r>
            <a:r>
              <a:rPr kumimoji="0" lang="de-DE" sz="1200" b="0" i="0" u="none" strike="noStrike" kern="1200" cap="none" spc="0" normalizeH="0" baseline="0" noProof="0" dirty="0">
                <a:ln>
                  <a:noFill/>
                </a:ln>
                <a:solidFill>
                  <a:srgbClr val="292934"/>
                </a:solidFill>
                <a:effectLst/>
                <a:uLnTx/>
                <a:uFillTx/>
                <a:latin typeface="Calibri"/>
                <a:ea typeface="+mn-ea"/>
                <a:cs typeface="+mn-cs"/>
              </a:rPr>
              <a:t>, Matthias: Im </a:t>
            </a:r>
            <a:r>
              <a:rPr kumimoji="0" lang="de-DE" sz="1200" b="1" i="0" u="none" strike="noStrike" kern="1200" cap="none" spc="0" normalizeH="0" baseline="0" noProof="0" dirty="0">
                <a:ln>
                  <a:noFill/>
                </a:ln>
                <a:solidFill>
                  <a:srgbClr val="292934"/>
                </a:solidFill>
                <a:effectLst/>
                <a:uLnTx/>
                <a:uFillTx/>
                <a:latin typeface="Calibri"/>
                <a:ea typeface="+mn-ea"/>
                <a:cs typeface="+mn-cs"/>
              </a:rPr>
              <a:t>religiösen Umbruch der Welt: „</a:t>
            </a:r>
            <a:r>
              <a:rPr kumimoji="0" lang="de-DE" sz="1200" b="0" i="0" u="none" strike="noStrike" kern="1200" cap="none" spc="0" normalizeH="0" baseline="0" noProof="0" dirty="0">
                <a:ln>
                  <a:noFill/>
                </a:ln>
                <a:solidFill>
                  <a:srgbClr val="292934"/>
                </a:solidFill>
                <a:effectLst/>
                <a:uLnTx/>
                <a:uFillTx/>
                <a:latin typeface="Calibri"/>
                <a:ea typeface="+mn-ea"/>
                <a:cs typeface="+mn-cs"/>
              </a:rPr>
              <a:t>Der fällige Ruck in den Köpfen der Kirche“, 2004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Lech</a:t>
            </a:r>
            <a:r>
              <a:rPr kumimoji="0" lang="de-DE" sz="1200" b="0" i="0" u="none" strike="noStrike" kern="1200" cap="none" spc="0" normalizeH="0" baseline="0" noProof="0" dirty="0">
                <a:ln>
                  <a:noFill/>
                </a:ln>
                <a:solidFill>
                  <a:srgbClr val="292934"/>
                </a:solidFill>
                <a:effectLst/>
                <a:uLnTx/>
                <a:uFillTx/>
                <a:latin typeface="Calibri"/>
                <a:ea typeface="+mn-ea"/>
                <a:cs typeface="+mn-cs"/>
              </a:rPr>
              <a:t>, Harald; </a:t>
            </a:r>
            <a:r>
              <a:rPr kumimoji="0" lang="de-DE" sz="1200" b="1" i="0" u="none" strike="noStrike" kern="1200" cap="none" spc="0" normalizeH="0" baseline="0" noProof="0" dirty="0">
                <a:ln>
                  <a:noFill/>
                </a:ln>
                <a:solidFill>
                  <a:srgbClr val="292934"/>
                </a:solidFill>
                <a:effectLst/>
                <a:uLnTx/>
                <a:uFillTx/>
                <a:latin typeface="Calibri"/>
                <a:ea typeface="+mn-ea"/>
                <a:cs typeface="+mn-cs"/>
              </a:rPr>
              <a:t>Kummer</a:t>
            </a:r>
            <a:r>
              <a:rPr kumimoji="0" lang="de-DE" sz="1200" b="0" i="0" u="none" strike="noStrike" kern="1200" cap="none" spc="0" normalizeH="0" baseline="0" noProof="0" dirty="0">
                <a:ln>
                  <a:noFill/>
                </a:ln>
                <a:solidFill>
                  <a:srgbClr val="292934"/>
                </a:solidFill>
                <a:effectLst/>
                <a:uLnTx/>
                <a:uFillTx/>
                <a:latin typeface="Calibri"/>
                <a:ea typeface="+mn-ea"/>
                <a:cs typeface="+mn-cs"/>
              </a:rPr>
              <a:t>, Christian: „Wie das </a:t>
            </a:r>
            <a:r>
              <a:rPr kumimoji="0" lang="de-DE" sz="1200" b="1" i="0" u="none" strike="noStrike" kern="1200" cap="none" spc="0" normalizeH="0" baseline="0" noProof="0" dirty="0">
                <a:ln>
                  <a:noFill/>
                </a:ln>
                <a:solidFill>
                  <a:srgbClr val="292934"/>
                </a:solidFill>
                <a:effectLst/>
                <a:uLnTx/>
                <a:uFillTx/>
                <a:latin typeface="Calibri"/>
                <a:ea typeface="+mn-ea"/>
                <a:cs typeface="+mn-cs"/>
              </a:rPr>
              <a:t>Stauen ins Universum </a:t>
            </a:r>
            <a:r>
              <a:rPr kumimoji="0" lang="de-DE" sz="1200" b="0" i="0" u="none" strike="noStrike" kern="1200" cap="none" spc="0" normalizeH="0" baseline="0" noProof="0" dirty="0">
                <a:ln>
                  <a:noFill/>
                </a:ln>
                <a:solidFill>
                  <a:srgbClr val="292934"/>
                </a:solidFill>
                <a:effectLst/>
                <a:uLnTx/>
                <a:uFillTx/>
                <a:latin typeface="Calibri"/>
                <a:ea typeface="+mn-ea"/>
                <a:cs typeface="+mn-cs"/>
              </a:rPr>
              <a:t>kam“; 2016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Lesch</a:t>
            </a:r>
            <a:r>
              <a:rPr kumimoji="0" lang="de-DE" sz="1200" b="0" i="0" u="none" strike="noStrike" kern="1200" cap="none" spc="0" normalizeH="0" baseline="0" noProof="0" dirty="0">
                <a:ln>
                  <a:noFill/>
                </a:ln>
                <a:solidFill>
                  <a:srgbClr val="292934"/>
                </a:solidFill>
                <a:effectLst/>
                <a:uLnTx/>
                <a:uFillTx/>
                <a:latin typeface="Calibri"/>
                <a:ea typeface="+mn-ea"/>
                <a:cs typeface="+mn-cs"/>
              </a:rPr>
              <a:t>, Harald: „Die Menschheit schafft sich ab. </a:t>
            </a:r>
            <a:r>
              <a:rPr kumimoji="0" lang="de-DE" sz="1200" b="1" i="0" u="none" strike="noStrike" kern="1200" cap="none" spc="0" normalizeH="0" baseline="0" noProof="0" dirty="0">
                <a:ln>
                  <a:noFill/>
                </a:ln>
                <a:solidFill>
                  <a:srgbClr val="292934"/>
                </a:solidFill>
                <a:effectLst/>
                <a:uLnTx/>
                <a:uFillTx/>
                <a:latin typeface="Calibri"/>
                <a:ea typeface="+mn-ea"/>
                <a:cs typeface="+mn-cs"/>
              </a:rPr>
              <a:t>Die Erde im Griff des Anthropozän</a:t>
            </a:r>
            <a:r>
              <a:rPr kumimoji="0" lang="de-DE" sz="1200" b="0" i="0" u="none" strike="noStrike" kern="1200" cap="none" spc="0" normalizeH="0" baseline="0" noProof="0" dirty="0">
                <a:ln>
                  <a:noFill/>
                </a:ln>
                <a:solidFill>
                  <a:srgbClr val="292934"/>
                </a:solidFill>
                <a:effectLst/>
                <a:uLnTx/>
                <a:uFillTx/>
                <a:latin typeface="Calibri"/>
                <a:ea typeface="+mn-ea"/>
                <a:cs typeface="+mn-cs"/>
              </a:rPr>
              <a:t>“, 2017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Müller-Fahrenholz</a:t>
            </a:r>
            <a:r>
              <a:rPr kumimoji="0" lang="de-DE" sz="1200" b="0" i="0" u="none" strike="noStrike" kern="1200" cap="none" spc="0" normalizeH="0" baseline="0" noProof="0" dirty="0">
                <a:ln>
                  <a:noFill/>
                </a:ln>
                <a:solidFill>
                  <a:srgbClr val="292934"/>
                </a:solidFill>
                <a:effectLst/>
                <a:uLnTx/>
                <a:uFillTx/>
                <a:latin typeface="Calibri"/>
                <a:ea typeface="+mn-ea"/>
                <a:cs typeface="+mn-cs"/>
              </a:rPr>
              <a:t>, Geiko: „Heimat Erde. </a:t>
            </a:r>
            <a:r>
              <a:rPr kumimoji="0" lang="de-DE" sz="1200" b="1" i="0" u="none" strike="noStrike" kern="1200" cap="none" spc="0" normalizeH="0" baseline="0" noProof="0" dirty="0">
                <a:ln>
                  <a:noFill/>
                </a:ln>
                <a:solidFill>
                  <a:srgbClr val="292934"/>
                </a:solidFill>
                <a:effectLst/>
                <a:uLnTx/>
                <a:uFillTx/>
                <a:latin typeface="Calibri"/>
                <a:ea typeface="+mn-ea"/>
                <a:cs typeface="+mn-cs"/>
              </a:rPr>
              <a:t>Christliche Spiritualität </a:t>
            </a:r>
            <a:r>
              <a:rPr kumimoji="0" lang="de-DE" sz="1200" b="0" i="0" u="none" strike="noStrike" kern="1200" cap="none" spc="0" normalizeH="0" baseline="0" noProof="0" dirty="0">
                <a:ln>
                  <a:noFill/>
                </a:ln>
                <a:solidFill>
                  <a:srgbClr val="292934"/>
                </a:solidFill>
                <a:effectLst/>
                <a:uLnTx/>
                <a:uFillTx/>
                <a:latin typeface="Calibri"/>
                <a:ea typeface="+mn-ea"/>
                <a:cs typeface="+mn-cs"/>
              </a:rPr>
              <a:t>unter endzeitlichen Lebensbedingungen“, 2013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Paech</a:t>
            </a:r>
            <a:r>
              <a:rPr kumimoji="0" lang="de-DE" sz="1200" b="0" i="0" u="none" strike="noStrike" kern="1200" cap="none" spc="0" normalizeH="0" baseline="0" noProof="0" dirty="0">
                <a:ln>
                  <a:noFill/>
                </a:ln>
                <a:solidFill>
                  <a:srgbClr val="292934"/>
                </a:solidFill>
                <a:effectLst/>
                <a:uLnTx/>
                <a:uFillTx/>
                <a:latin typeface="Calibri"/>
                <a:ea typeface="+mn-ea"/>
                <a:cs typeface="+mn-cs"/>
              </a:rPr>
              <a:t>, Nico: „Befreiung vom Überfluss. Auf dem Weg in die </a:t>
            </a:r>
            <a:r>
              <a:rPr kumimoji="0" lang="de-DE" sz="1200" b="1" i="0" u="none" strike="noStrike" kern="1200" cap="none" spc="0" normalizeH="0" baseline="0" noProof="0" dirty="0">
                <a:ln>
                  <a:noFill/>
                </a:ln>
                <a:solidFill>
                  <a:srgbClr val="292934"/>
                </a:solidFill>
                <a:effectLst/>
                <a:uLnTx/>
                <a:uFillTx/>
                <a:latin typeface="Calibri"/>
                <a:ea typeface="+mn-ea"/>
                <a:cs typeface="+mn-cs"/>
              </a:rPr>
              <a:t>Postwachstumsökonomie</a:t>
            </a:r>
            <a:r>
              <a:rPr kumimoji="0" lang="de-DE" sz="1200" b="0" i="0" u="none" strike="noStrike" kern="1200" cap="none" spc="0" normalizeH="0" baseline="0" noProof="0" dirty="0">
                <a:ln>
                  <a:noFill/>
                </a:ln>
                <a:solidFill>
                  <a:srgbClr val="292934"/>
                </a:solidFill>
                <a:effectLst/>
                <a:uLnTx/>
                <a:uFillTx/>
                <a:latin typeface="Calibri"/>
                <a:ea typeface="+mn-ea"/>
                <a:cs typeface="+mn-cs"/>
              </a:rPr>
              <a:t>“; 2012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Precht</a:t>
            </a:r>
            <a:r>
              <a:rPr kumimoji="0" lang="de-DE" sz="1200" b="0" i="0" u="none" strike="noStrike" kern="1200" cap="none" spc="0" normalizeH="0" baseline="0" noProof="0" dirty="0">
                <a:ln>
                  <a:noFill/>
                </a:ln>
                <a:solidFill>
                  <a:srgbClr val="292934"/>
                </a:solidFill>
                <a:effectLst/>
                <a:uLnTx/>
                <a:uFillTx/>
                <a:latin typeface="Calibri"/>
                <a:ea typeface="+mn-ea"/>
                <a:cs typeface="+mn-cs"/>
              </a:rPr>
              <a:t>, Richard, David: „Erkenne die Welt. </a:t>
            </a:r>
            <a:r>
              <a:rPr kumimoji="0" lang="de-DE" sz="1200" b="1" i="0" u="none" strike="noStrike" kern="1200" cap="none" spc="0" normalizeH="0" baseline="0" noProof="0" dirty="0">
                <a:ln>
                  <a:noFill/>
                </a:ln>
                <a:solidFill>
                  <a:srgbClr val="292934"/>
                </a:solidFill>
                <a:effectLst/>
                <a:uLnTx/>
                <a:uFillTx/>
                <a:latin typeface="Calibri"/>
                <a:ea typeface="+mn-ea"/>
                <a:cs typeface="+mn-cs"/>
              </a:rPr>
              <a:t>Eine Geschichte der Philosophie</a:t>
            </a:r>
            <a:r>
              <a:rPr kumimoji="0" lang="de-DE" sz="1200" b="0" i="0" u="none" strike="noStrike" kern="1200" cap="none" spc="0" normalizeH="0" baseline="0" noProof="0" dirty="0">
                <a:ln>
                  <a:noFill/>
                </a:ln>
                <a:solidFill>
                  <a:srgbClr val="292934"/>
                </a:solidFill>
                <a:effectLst/>
                <a:uLnTx/>
                <a:uFillTx/>
                <a:latin typeface="Calibri"/>
                <a:ea typeface="+mn-ea"/>
                <a:cs typeface="+mn-cs"/>
              </a:rPr>
              <a:t>“, 2015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Precht</a:t>
            </a:r>
            <a:r>
              <a:rPr kumimoji="0" lang="de-DE" sz="1200" b="0" i="0" u="none" strike="noStrike" kern="1200" cap="none" spc="0" normalizeH="0" baseline="0" noProof="0" dirty="0">
                <a:ln>
                  <a:noFill/>
                </a:ln>
                <a:solidFill>
                  <a:srgbClr val="292934"/>
                </a:solidFill>
                <a:effectLst/>
                <a:uLnTx/>
                <a:uFillTx/>
                <a:latin typeface="Calibri"/>
                <a:ea typeface="+mn-ea"/>
                <a:cs typeface="+mn-cs"/>
              </a:rPr>
              <a:t>, Richard, David: „Jäger, Hirten, Kritiker: eine </a:t>
            </a:r>
            <a:r>
              <a:rPr kumimoji="0" lang="de-DE" sz="1200" b="1" i="0" u="none" strike="noStrike" kern="1200" cap="none" spc="0" normalizeH="0" baseline="0" noProof="0" dirty="0">
                <a:ln>
                  <a:noFill/>
                </a:ln>
                <a:solidFill>
                  <a:srgbClr val="292934"/>
                </a:solidFill>
                <a:effectLst/>
                <a:uLnTx/>
                <a:uFillTx/>
                <a:latin typeface="Calibri"/>
                <a:ea typeface="+mn-ea"/>
                <a:cs typeface="+mn-cs"/>
              </a:rPr>
              <a:t>Utopie für die digitale Gesellschaft</a:t>
            </a:r>
            <a:r>
              <a:rPr kumimoji="0" lang="de-DE" sz="1200" b="0" i="0" u="none" strike="noStrike" kern="1200" cap="none" spc="0" normalizeH="0" baseline="0" noProof="0" dirty="0">
                <a:ln>
                  <a:noFill/>
                </a:ln>
                <a:solidFill>
                  <a:srgbClr val="292934"/>
                </a:solidFill>
                <a:effectLst/>
                <a:uLnTx/>
                <a:uFillTx/>
                <a:latin typeface="Calibri"/>
                <a:ea typeface="+mn-ea"/>
                <a:cs typeface="+mn-cs"/>
              </a:rPr>
              <a:t>“, 2017</a:t>
            </a:r>
          </a:p>
          <a:p>
            <a:pPr marL="0" marR="0" lvl="0" indent="0" algn="l" defTabSz="914400" rtl="0" eaLnBrk="1" fontAlgn="base" latinLnBrk="0" hangingPunct="1">
              <a:lnSpc>
                <a:spcPct val="100000"/>
              </a:lnSpc>
              <a:spcBef>
                <a:spcPts val="0"/>
              </a:spcBef>
              <a:spcAft>
                <a:spcPts val="0"/>
              </a:spcAft>
              <a:buClrTx/>
              <a:buSzTx/>
              <a:buFontTx/>
              <a:buNone/>
              <a:tabLst/>
              <a:defRPr/>
            </a:pPr>
            <a:r>
              <a:rPr lang="de-DE" sz="1200" b="1" dirty="0">
                <a:solidFill>
                  <a:srgbClr val="292934"/>
                </a:solidFill>
                <a:latin typeface="Calibri"/>
              </a:rPr>
              <a:t>Rosa</a:t>
            </a:r>
            <a:r>
              <a:rPr lang="de-DE" sz="1200" dirty="0">
                <a:solidFill>
                  <a:srgbClr val="292934"/>
                </a:solidFill>
                <a:latin typeface="Calibri"/>
              </a:rPr>
              <a:t>, Hartmut: „</a:t>
            </a:r>
            <a:r>
              <a:rPr lang="de-DE" sz="1200" b="1" dirty="0">
                <a:solidFill>
                  <a:srgbClr val="292934"/>
                </a:solidFill>
                <a:latin typeface="Calibri"/>
              </a:rPr>
              <a:t>Resonanz</a:t>
            </a:r>
            <a:r>
              <a:rPr lang="de-DE" sz="1200" dirty="0">
                <a:solidFill>
                  <a:srgbClr val="292934"/>
                </a:solidFill>
                <a:latin typeface="Calibri"/>
              </a:rPr>
              <a:t>. Eine Soziologie der Weltbeziehung“, 2018</a:t>
            </a:r>
            <a:endParaRPr kumimoji="0" lang="de-DE" sz="1200" b="0" i="0" u="none" strike="noStrike" kern="1200" cap="none" spc="0" normalizeH="0" baseline="0" noProof="0" dirty="0">
              <a:ln>
                <a:noFill/>
              </a:ln>
              <a:solidFill>
                <a:srgbClr val="292934"/>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de-DE" sz="1200" b="1" dirty="0">
                <a:solidFill>
                  <a:srgbClr val="292934"/>
                </a:solidFill>
                <a:latin typeface="Calibri"/>
              </a:rPr>
              <a:t>Russel</a:t>
            </a:r>
            <a:r>
              <a:rPr lang="de-DE" sz="1200" dirty="0">
                <a:solidFill>
                  <a:srgbClr val="292934"/>
                </a:solidFill>
                <a:latin typeface="Calibri"/>
              </a:rPr>
              <a:t>, Peter: „Die erwachende Erde. Unser </a:t>
            </a:r>
            <a:r>
              <a:rPr lang="de-DE" sz="1200" b="1" dirty="0">
                <a:solidFill>
                  <a:srgbClr val="292934"/>
                </a:solidFill>
                <a:latin typeface="Calibri"/>
              </a:rPr>
              <a:t>nächster</a:t>
            </a:r>
            <a:r>
              <a:rPr lang="de-DE" sz="1200" dirty="0">
                <a:solidFill>
                  <a:srgbClr val="292934"/>
                </a:solidFill>
                <a:latin typeface="Calibri"/>
              </a:rPr>
              <a:t> </a:t>
            </a:r>
            <a:r>
              <a:rPr lang="de-DE" sz="1200" b="1" dirty="0">
                <a:solidFill>
                  <a:srgbClr val="292934"/>
                </a:solidFill>
                <a:latin typeface="Calibri"/>
              </a:rPr>
              <a:t>Evolutionssprung</a:t>
            </a:r>
            <a:r>
              <a:rPr lang="de-DE" sz="1200" dirty="0">
                <a:solidFill>
                  <a:srgbClr val="292934"/>
                </a:solidFill>
                <a:latin typeface="Calibri"/>
              </a:rPr>
              <a:t>“, 1991</a:t>
            </a:r>
            <a:endParaRPr kumimoji="0" lang="de-DE" sz="1200" b="0" i="0" u="none" strike="noStrike" kern="1200" cap="none" spc="0" normalizeH="0" baseline="0" noProof="0" dirty="0">
              <a:ln>
                <a:noFill/>
              </a:ln>
              <a:solidFill>
                <a:srgbClr val="292934"/>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Scheidler</a:t>
            </a:r>
            <a:r>
              <a:rPr kumimoji="0" lang="de-DE" sz="1200" b="0" i="0" u="none" strike="noStrike" kern="1200" cap="none" spc="0" normalizeH="0" baseline="0" noProof="0" dirty="0">
                <a:ln>
                  <a:noFill/>
                </a:ln>
                <a:solidFill>
                  <a:srgbClr val="292934"/>
                </a:solidFill>
                <a:effectLst/>
                <a:uLnTx/>
                <a:uFillTx/>
                <a:latin typeface="Calibri"/>
                <a:ea typeface="+mn-ea"/>
                <a:cs typeface="+mn-cs"/>
              </a:rPr>
              <a:t>, Fabian: Das Ende der Megamaschine. </a:t>
            </a:r>
            <a:r>
              <a:rPr kumimoji="0" lang="de-DE" sz="1200" b="1" i="0" u="none" strike="noStrike" kern="1200" cap="none" spc="0" normalizeH="0" baseline="0" noProof="0" dirty="0">
                <a:ln>
                  <a:noFill/>
                </a:ln>
                <a:solidFill>
                  <a:srgbClr val="292934"/>
                </a:solidFill>
                <a:effectLst/>
                <a:uLnTx/>
                <a:uFillTx/>
                <a:latin typeface="Calibri"/>
                <a:ea typeface="+mn-ea"/>
                <a:cs typeface="+mn-cs"/>
              </a:rPr>
              <a:t>Geschichte einer scheiternden Zivilisati</a:t>
            </a:r>
            <a:r>
              <a:rPr kumimoji="0" lang="de-DE" sz="1200" b="0" i="0" u="none" strike="noStrike" kern="1200" cap="none" spc="0" normalizeH="0" baseline="0" noProof="0" dirty="0">
                <a:ln>
                  <a:noFill/>
                </a:ln>
                <a:solidFill>
                  <a:srgbClr val="292934"/>
                </a:solidFill>
                <a:effectLst/>
                <a:uLnTx/>
                <a:uFillTx/>
                <a:latin typeface="Calibri"/>
                <a:ea typeface="+mn-ea"/>
                <a:cs typeface="+mn-cs"/>
              </a:rPr>
              <a:t>on“, 2015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Schellnhuber</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Hans Joachim „</a:t>
            </a:r>
            <a:r>
              <a:rPr kumimoji="0" lang="de-DE" sz="11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Selbstverbrennung</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2015</a:t>
            </a:r>
            <a:endParaRPr kumimoji="0" lang="de-DE" sz="1200" b="0" i="0" u="none" strike="noStrike" kern="1200" cap="none" spc="0" normalizeH="0" baseline="0" noProof="0" dirty="0">
              <a:ln>
                <a:noFill/>
              </a:ln>
              <a:solidFill>
                <a:srgbClr val="292934"/>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Schmid</a:t>
            </a:r>
            <a:r>
              <a:rPr kumimoji="0" lang="de-DE" sz="1200" b="0" i="0" u="none" strike="noStrike" kern="1200" cap="none" spc="0" normalizeH="0" baseline="0" noProof="0" dirty="0">
                <a:ln>
                  <a:noFill/>
                </a:ln>
                <a:solidFill>
                  <a:srgbClr val="292934"/>
                </a:solidFill>
                <a:effectLst/>
                <a:uLnTx/>
                <a:uFillTx/>
                <a:latin typeface="Calibri"/>
                <a:ea typeface="+mn-ea"/>
                <a:cs typeface="+mn-cs"/>
              </a:rPr>
              <a:t>, Wilhelm: „</a:t>
            </a:r>
            <a:r>
              <a:rPr kumimoji="0" lang="de-DE" sz="1200" b="1" i="0" u="none" strike="noStrike" kern="1200" cap="none" spc="0" normalizeH="0" baseline="0" noProof="0" dirty="0">
                <a:ln>
                  <a:noFill/>
                </a:ln>
                <a:solidFill>
                  <a:srgbClr val="292934"/>
                </a:solidFill>
                <a:effectLst/>
                <a:uLnTx/>
                <a:uFillTx/>
                <a:latin typeface="Calibri"/>
                <a:ea typeface="+mn-ea"/>
                <a:cs typeface="+mn-cs"/>
              </a:rPr>
              <a:t>Dem Leben Sinn geben“</a:t>
            </a:r>
            <a:r>
              <a:rPr kumimoji="0" lang="de-DE" sz="1200" b="0" i="0" u="none" strike="noStrike" kern="1200" cap="none" spc="0" normalizeH="0" baseline="0" noProof="0" dirty="0">
                <a:ln>
                  <a:noFill/>
                </a:ln>
                <a:solidFill>
                  <a:srgbClr val="292934"/>
                </a:solidFill>
                <a:effectLst/>
                <a:uLnTx/>
                <a:uFillTx/>
                <a:latin typeface="Calibri"/>
                <a:ea typeface="+mn-ea"/>
                <a:cs typeface="+mn-cs"/>
              </a:rPr>
              <a:t>, 2013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Shledrake</a:t>
            </a:r>
            <a:r>
              <a:rPr kumimoji="0" lang="de-DE" sz="1200" b="0" i="0" u="none" strike="noStrike" kern="1200" cap="none" spc="0" normalizeH="0" baseline="0" noProof="0" dirty="0">
                <a:ln>
                  <a:noFill/>
                </a:ln>
                <a:solidFill>
                  <a:srgbClr val="292934"/>
                </a:solidFill>
                <a:effectLst/>
                <a:uLnTx/>
                <a:uFillTx/>
                <a:latin typeface="Calibri"/>
                <a:ea typeface="+mn-ea"/>
                <a:cs typeface="+mn-cs"/>
              </a:rPr>
              <a:t>, Rupert: „Die Wiedergeburt der Natur. Wissenschaftliche Grundlagen eines </a:t>
            </a:r>
            <a:r>
              <a:rPr kumimoji="0" lang="de-DE" sz="1200" b="1" i="0" u="none" strike="noStrike" kern="1200" cap="none" spc="0" normalizeH="0" baseline="0" noProof="0" dirty="0">
                <a:ln>
                  <a:noFill/>
                </a:ln>
                <a:solidFill>
                  <a:srgbClr val="292934"/>
                </a:solidFill>
                <a:effectLst/>
                <a:uLnTx/>
                <a:uFillTx/>
                <a:latin typeface="Calibri"/>
                <a:ea typeface="+mn-ea"/>
                <a:cs typeface="+mn-cs"/>
              </a:rPr>
              <a:t>neuen Verständnisses der Lebendigkeit und Heiligkeit der Natur“</a:t>
            </a:r>
            <a:r>
              <a:rPr kumimoji="0" lang="de-DE" sz="1200" b="0" i="0" u="none" strike="noStrike" kern="1200" cap="none" spc="0" normalizeH="0" baseline="0" noProof="0" dirty="0">
                <a:ln>
                  <a:noFill/>
                </a:ln>
                <a:solidFill>
                  <a:srgbClr val="292934"/>
                </a:solidFill>
                <a:effectLst/>
                <a:uLnTx/>
                <a:uFillTx/>
                <a:latin typeface="Calibri"/>
                <a:ea typeface="+mn-ea"/>
                <a:cs typeface="+mn-cs"/>
              </a:rPr>
              <a:t>, 1993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Sedláček</a:t>
            </a:r>
            <a:r>
              <a:rPr kumimoji="0" lang="de-DE" sz="1200" b="0" i="0" u="none" strike="noStrike" kern="1200" cap="none" spc="0" normalizeH="0" baseline="0" noProof="0" dirty="0">
                <a:ln>
                  <a:noFill/>
                </a:ln>
                <a:solidFill>
                  <a:srgbClr val="292934"/>
                </a:solidFill>
                <a:effectLst/>
                <a:uLnTx/>
                <a:uFillTx/>
                <a:latin typeface="Calibri"/>
                <a:ea typeface="+mn-ea"/>
                <a:cs typeface="+mn-cs"/>
              </a:rPr>
              <a:t>, Tomáš: „</a:t>
            </a:r>
            <a:r>
              <a:rPr kumimoji="0" lang="de-DE" sz="1200" b="1" i="0" u="none" strike="noStrike" kern="1200" cap="none" spc="0" normalizeH="0" baseline="0" noProof="0" dirty="0">
                <a:ln>
                  <a:noFill/>
                </a:ln>
                <a:solidFill>
                  <a:srgbClr val="292934"/>
                </a:solidFill>
                <a:effectLst/>
                <a:uLnTx/>
                <a:uFillTx/>
                <a:latin typeface="Calibri"/>
                <a:ea typeface="+mn-ea"/>
                <a:cs typeface="+mn-cs"/>
              </a:rPr>
              <a:t>Die Ökonomie von Gut und Böse“, </a:t>
            </a:r>
            <a:r>
              <a:rPr kumimoji="0" lang="de-DE" sz="1200" b="0" i="0" u="none" strike="noStrike" kern="1200" cap="none" spc="0" normalizeH="0" baseline="0" noProof="0" dirty="0">
                <a:ln>
                  <a:noFill/>
                </a:ln>
                <a:solidFill>
                  <a:srgbClr val="292934"/>
                </a:solidFill>
                <a:effectLst/>
                <a:uLnTx/>
                <a:uFillTx/>
                <a:latin typeface="Calibri"/>
                <a:ea typeface="+mn-ea"/>
                <a:cs typeface="+mn-cs"/>
              </a:rPr>
              <a:t>2012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Schmidt-Salomon</a:t>
            </a:r>
            <a:r>
              <a:rPr kumimoji="0" lang="de-DE" sz="1200" b="0" i="0" u="none" strike="noStrike" kern="1200" cap="none" spc="0" normalizeH="0" baseline="0" noProof="0" dirty="0">
                <a:ln>
                  <a:noFill/>
                </a:ln>
                <a:solidFill>
                  <a:srgbClr val="292934"/>
                </a:solidFill>
                <a:effectLst/>
                <a:uLnTx/>
                <a:uFillTx/>
                <a:latin typeface="Calibri"/>
                <a:ea typeface="+mn-ea"/>
                <a:cs typeface="+mn-cs"/>
              </a:rPr>
              <a:t>, Michael: „</a:t>
            </a:r>
            <a:r>
              <a:rPr kumimoji="0" lang="de-DE" sz="1200" b="1" i="0" u="none" strike="noStrike" kern="1200" cap="none" spc="0" normalizeH="0" baseline="0" noProof="0" dirty="0">
                <a:ln>
                  <a:noFill/>
                </a:ln>
                <a:solidFill>
                  <a:srgbClr val="292934"/>
                </a:solidFill>
                <a:effectLst/>
                <a:uLnTx/>
                <a:uFillTx/>
                <a:latin typeface="Calibri"/>
                <a:ea typeface="+mn-ea"/>
                <a:cs typeface="+mn-cs"/>
              </a:rPr>
              <a:t>Hoffnung Mensch</a:t>
            </a:r>
            <a:r>
              <a:rPr kumimoji="0" lang="de-DE" sz="1200" b="0" i="0" u="none" strike="noStrike" kern="1200" cap="none" spc="0" normalizeH="0" baseline="0" noProof="0" dirty="0">
                <a:ln>
                  <a:noFill/>
                </a:ln>
                <a:solidFill>
                  <a:srgbClr val="292934"/>
                </a:solidFill>
                <a:effectLst/>
                <a:uLnTx/>
                <a:uFillTx/>
                <a:latin typeface="Calibri"/>
                <a:ea typeface="+mn-ea"/>
                <a:cs typeface="+mn-cs"/>
              </a:rPr>
              <a:t>. Eine bessere Welt ist möglich“, 2014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Welzer</a:t>
            </a:r>
            <a:r>
              <a:rPr kumimoji="0" lang="de-DE" sz="1200" b="0" i="0" u="none" strike="noStrike" kern="1200" cap="none" spc="0" normalizeH="0" baseline="0" noProof="0" dirty="0">
                <a:ln>
                  <a:noFill/>
                </a:ln>
                <a:solidFill>
                  <a:srgbClr val="292934"/>
                </a:solidFill>
                <a:effectLst/>
                <a:uLnTx/>
                <a:uFillTx/>
                <a:latin typeface="Calibri"/>
                <a:ea typeface="+mn-ea"/>
                <a:cs typeface="+mn-cs"/>
              </a:rPr>
              <a:t>, Harald; </a:t>
            </a:r>
            <a:r>
              <a:rPr kumimoji="0" lang="de-DE" sz="1200" b="1" i="0" u="none" strike="noStrike" kern="1200" cap="none" spc="0" normalizeH="0" baseline="0" noProof="0" dirty="0">
                <a:ln>
                  <a:noFill/>
                </a:ln>
                <a:solidFill>
                  <a:srgbClr val="292934"/>
                </a:solidFill>
                <a:effectLst/>
                <a:uLnTx/>
                <a:uFillTx/>
                <a:latin typeface="Calibri"/>
                <a:ea typeface="+mn-ea"/>
                <a:cs typeface="+mn-cs"/>
              </a:rPr>
              <a:t>Sommer</a:t>
            </a:r>
            <a:r>
              <a:rPr kumimoji="0" lang="de-DE" sz="1200" b="0" i="0" u="none" strike="noStrike" kern="1200" cap="none" spc="0" normalizeH="0" baseline="0" noProof="0" dirty="0">
                <a:ln>
                  <a:noFill/>
                </a:ln>
                <a:solidFill>
                  <a:srgbClr val="292934"/>
                </a:solidFill>
                <a:effectLst/>
                <a:uLnTx/>
                <a:uFillTx/>
                <a:latin typeface="Calibri"/>
                <a:ea typeface="+mn-ea"/>
                <a:cs typeface="+mn-cs"/>
              </a:rPr>
              <a:t>, Bernd: „</a:t>
            </a:r>
            <a:r>
              <a:rPr kumimoji="0" lang="de-DE" sz="1200" b="1" i="0" u="none" strike="noStrike" kern="1200" cap="none" spc="0" normalizeH="0" baseline="0" noProof="0" dirty="0">
                <a:ln>
                  <a:noFill/>
                </a:ln>
                <a:solidFill>
                  <a:srgbClr val="292934"/>
                </a:solidFill>
                <a:effectLst/>
                <a:uLnTx/>
                <a:uFillTx/>
                <a:latin typeface="Calibri"/>
                <a:ea typeface="+mn-ea"/>
                <a:cs typeface="+mn-cs"/>
              </a:rPr>
              <a:t>Transformationsdesign</a:t>
            </a:r>
            <a:r>
              <a:rPr kumimoji="0" lang="de-DE" sz="1200" b="0" i="0" u="none" strike="noStrike" kern="1200" cap="none" spc="0" normalizeH="0" baseline="0" noProof="0" dirty="0">
                <a:ln>
                  <a:noFill/>
                </a:ln>
                <a:solidFill>
                  <a:srgbClr val="292934"/>
                </a:solidFill>
                <a:effectLst/>
                <a:uLnTx/>
                <a:uFillTx/>
                <a:latin typeface="Calibri"/>
                <a:ea typeface="+mn-ea"/>
                <a:cs typeface="+mn-cs"/>
              </a:rPr>
              <a:t>. Wege in eine zukunftsfähige Moderne“, 2014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Weizsäcker</a:t>
            </a:r>
            <a:r>
              <a:rPr kumimoji="0" lang="de-DE" sz="1200" b="0" i="0" u="none" strike="noStrike" kern="1200" cap="none" spc="0" normalizeH="0" baseline="0" noProof="0" dirty="0">
                <a:ln>
                  <a:noFill/>
                </a:ln>
                <a:solidFill>
                  <a:srgbClr val="292934"/>
                </a:solidFill>
                <a:effectLst/>
                <a:uLnTx/>
                <a:uFillTx/>
                <a:latin typeface="Calibri"/>
                <a:ea typeface="+mn-ea"/>
                <a:cs typeface="+mn-cs"/>
              </a:rPr>
              <a:t>, Carl Friedrich von: „Die Tragweite der Wissenschaft“, 2.Bd.: „</a:t>
            </a:r>
            <a:r>
              <a:rPr kumimoji="0" lang="de-DE" sz="1200" b="1" i="0" u="none" strike="noStrike" kern="1200" cap="none" spc="0" normalizeH="0" baseline="0" noProof="0" dirty="0">
                <a:ln>
                  <a:noFill/>
                </a:ln>
                <a:solidFill>
                  <a:srgbClr val="292934"/>
                </a:solidFill>
                <a:effectLst/>
                <a:uLnTx/>
                <a:uFillTx/>
                <a:latin typeface="Calibri"/>
                <a:ea typeface="+mn-ea"/>
                <a:cs typeface="+mn-cs"/>
              </a:rPr>
              <a:t>Schöpfung und Weltentstehung</a:t>
            </a:r>
            <a:r>
              <a:rPr kumimoji="0" lang="de-DE" sz="1200" b="0" i="0" u="none" strike="noStrike" kern="1200" cap="none" spc="0" normalizeH="0" baseline="0" noProof="0" dirty="0">
                <a:ln>
                  <a:noFill/>
                </a:ln>
                <a:solidFill>
                  <a:srgbClr val="292934"/>
                </a:solidFill>
                <a:effectLst/>
                <a:uLnTx/>
                <a:uFillTx/>
                <a:latin typeface="Calibri"/>
                <a:ea typeface="+mn-ea"/>
                <a:cs typeface="+mn-cs"/>
              </a:rPr>
              <a:t>….“; 1966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Weizsäcker</a:t>
            </a:r>
            <a:r>
              <a:rPr kumimoji="0" lang="de-DE" sz="1200" b="0" i="0" u="none" strike="noStrike" kern="1200" cap="none" spc="0" normalizeH="0" baseline="0" noProof="0" dirty="0">
                <a:ln>
                  <a:noFill/>
                </a:ln>
                <a:solidFill>
                  <a:srgbClr val="292934"/>
                </a:solidFill>
                <a:effectLst/>
                <a:uLnTx/>
                <a:uFillTx/>
                <a:latin typeface="Calibri"/>
                <a:ea typeface="+mn-ea"/>
                <a:cs typeface="+mn-cs"/>
              </a:rPr>
              <a:t>, Carl Friedrich von: „Der </a:t>
            </a:r>
            <a:r>
              <a:rPr kumimoji="0" lang="de-DE" sz="1200" b="1" i="0" u="none" strike="noStrike" kern="1200" cap="none" spc="0" normalizeH="0" baseline="0" noProof="0" dirty="0">
                <a:ln>
                  <a:noFill/>
                </a:ln>
                <a:solidFill>
                  <a:srgbClr val="292934"/>
                </a:solidFill>
                <a:effectLst/>
                <a:uLnTx/>
                <a:uFillTx/>
                <a:latin typeface="Calibri"/>
                <a:ea typeface="+mn-ea"/>
                <a:cs typeface="+mn-cs"/>
              </a:rPr>
              <a:t>Mensch in seiner Geschichte</a:t>
            </a:r>
            <a:r>
              <a:rPr kumimoji="0" lang="de-DE" sz="1200" b="0" i="0" u="none" strike="noStrike" kern="1200" cap="none" spc="0" normalizeH="0" baseline="0" noProof="0" dirty="0">
                <a:ln>
                  <a:noFill/>
                </a:ln>
                <a:solidFill>
                  <a:srgbClr val="292934"/>
                </a:solidFill>
                <a:effectLst/>
                <a:uLnTx/>
                <a:uFillTx/>
                <a:latin typeface="Calibri"/>
                <a:ea typeface="+mn-ea"/>
                <a:cs typeface="+mn-cs"/>
              </a:rPr>
              <a:t>“, 1993</a:t>
            </a:r>
          </a:p>
          <a:p>
            <a:pPr marL="0" marR="0" lvl="0" indent="0" algn="l" defTabSz="914400" rtl="0" eaLnBrk="1" fontAlgn="base" latinLnBrk="0" hangingPunct="1">
              <a:lnSpc>
                <a:spcPct val="100000"/>
              </a:lnSpc>
              <a:spcBef>
                <a:spcPts val="0"/>
              </a:spcBef>
              <a:spcAft>
                <a:spcPts val="0"/>
              </a:spcAft>
              <a:buClrTx/>
              <a:buSzTx/>
              <a:buFontTx/>
              <a:buNone/>
              <a:tabLst/>
              <a:defRPr/>
            </a:pPr>
            <a:r>
              <a:rPr lang="de-DE" sz="1200" b="1" dirty="0">
                <a:solidFill>
                  <a:srgbClr val="292934"/>
                </a:solidFill>
                <a:latin typeface="Calibri"/>
              </a:rPr>
              <a:t>Wilber</a:t>
            </a:r>
            <a:r>
              <a:rPr lang="de-DE" sz="1200" dirty="0">
                <a:solidFill>
                  <a:srgbClr val="292934"/>
                </a:solidFill>
                <a:latin typeface="Calibri"/>
              </a:rPr>
              <a:t>, Ken: „Die </a:t>
            </a:r>
            <a:r>
              <a:rPr lang="de-DE" sz="1200" b="1" dirty="0">
                <a:solidFill>
                  <a:srgbClr val="292934"/>
                </a:solidFill>
                <a:latin typeface="Calibri"/>
              </a:rPr>
              <a:t>Halbzeit der Evolution</a:t>
            </a:r>
            <a:r>
              <a:rPr lang="de-DE" sz="1200" dirty="0">
                <a:solidFill>
                  <a:srgbClr val="292934"/>
                </a:solidFill>
                <a:latin typeface="Calibri"/>
              </a:rPr>
              <a:t>“, 2009</a:t>
            </a:r>
            <a:endParaRPr kumimoji="0" lang="de-DE" sz="1200" b="0" i="0" u="none" strike="noStrike" kern="1200" cap="none" spc="0" normalizeH="0" baseline="0" noProof="0" dirty="0">
              <a:ln>
                <a:noFill/>
              </a:ln>
              <a:solidFill>
                <a:srgbClr val="292934"/>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Winkelmann</a:t>
            </a:r>
            <a:r>
              <a:rPr kumimoji="0" lang="de-DE" sz="1200" b="0" i="0" u="none" strike="noStrike" kern="1200" cap="none" spc="0" normalizeH="0" baseline="0" noProof="0" dirty="0">
                <a:ln>
                  <a:noFill/>
                </a:ln>
                <a:solidFill>
                  <a:srgbClr val="292934"/>
                </a:solidFill>
                <a:effectLst/>
                <a:uLnTx/>
                <a:uFillTx/>
                <a:latin typeface="Calibri"/>
                <a:ea typeface="+mn-ea"/>
                <a:cs typeface="+mn-cs"/>
              </a:rPr>
              <a:t>, Bernd: „</a:t>
            </a:r>
            <a:r>
              <a:rPr kumimoji="0" lang="de-DE" sz="1200" b="1" i="0" u="none" strike="noStrike" kern="1200" cap="none" spc="0" normalizeH="0" baseline="0" noProof="0" dirty="0">
                <a:ln>
                  <a:noFill/>
                </a:ln>
                <a:solidFill>
                  <a:srgbClr val="292934"/>
                </a:solidFill>
                <a:effectLst/>
                <a:uLnTx/>
                <a:uFillTx/>
                <a:latin typeface="Calibri"/>
                <a:ea typeface="+mn-ea"/>
                <a:cs typeface="+mn-cs"/>
              </a:rPr>
              <a:t>Damit neue werde  die Gestalt dieser Erde</a:t>
            </a:r>
            <a:r>
              <a:rPr kumimoji="0" lang="de-DE" sz="1200" b="0" i="0" u="none" strike="noStrike" kern="1200" cap="none" spc="0" normalizeH="0" baseline="0" noProof="0" dirty="0">
                <a:ln>
                  <a:noFill/>
                </a:ln>
                <a:solidFill>
                  <a:srgbClr val="292934"/>
                </a:solidFill>
                <a:effectLst/>
                <a:uLnTx/>
                <a:uFillTx/>
                <a:latin typeface="Calibri"/>
                <a:ea typeface="+mn-ea"/>
                <a:cs typeface="+mn-cs"/>
              </a:rPr>
              <a:t>. Politische Spiritualität im Umbruch unserer Zeit…“ , 1997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Winkelmann</a:t>
            </a:r>
            <a:r>
              <a:rPr kumimoji="0" lang="de-DE" sz="1200" b="0" i="0" u="none" strike="noStrike" kern="1200" cap="none" spc="0" normalizeH="0" baseline="0" noProof="0" dirty="0">
                <a:ln>
                  <a:noFill/>
                </a:ln>
                <a:solidFill>
                  <a:srgbClr val="292934"/>
                </a:solidFill>
                <a:effectLst/>
                <a:uLnTx/>
                <a:uFillTx/>
                <a:latin typeface="Calibri"/>
                <a:ea typeface="+mn-ea"/>
                <a:cs typeface="+mn-cs"/>
              </a:rPr>
              <a:t>, Bernd: „Die </a:t>
            </a:r>
            <a:r>
              <a:rPr kumimoji="0" lang="de-DE" sz="1200" b="1" i="0" u="none" strike="noStrike" kern="1200" cap="none" spc="0" normalizeH="0" baseline="0" noProof="0" dirty="0">
                <a:ln>
                  <a:noFill/>
                </a:ln>
                <a:solidFill>
                  <a:srgbClr val="292934"/>
                </a:solidFill>
                <a:effectLst/>
                <a:uLnTx/>
                <a:uFillTx/>
                <a:latin typeface="Calibri"/>
                <a:ea typeface="+mn-ea"/>
                <a:cs typeface="+mn-cs"/>
              </a:rPr>
              <a:t>Wirtschaft zur Vernunft bringen</a:t>
            </a:r>
            <a:r>
              <a:rPr kumimoji="0" lang="de-DE" sz="1200" b="0" i="0" u="none" strike="noStrike" kern="1200" cap="none" spc="0" normalizeH="0" baseline="0" noProof="0" dirty="0">
                <a:ln>
                  <a:noFill/>
                </a:ln>
                <a:solidFill>
                  <a:srgbClr val="292934"/>
                </a:solidFill>
                <a:effectLst/>
                <a:uLnTx/>
                <a:uFillTx/>
                <a:latin typeface="Calibri"/>
                <a:ea typeface="+mn-ea"/>
                <a:cs typeface="+mn-cs"/>
              </a:rPr>
              <a:t>. Sozialethische Grundlagen einer postkapitalistischen Ökonomie“, 2016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Yogeshwar</a:t>
            </a:r>
            <a:r>
              <a:rPr kumimoji="0" lang="de-DE" sz="1200" b="0" i="0" u="none" strike="noStrike" kern="1200" cap="none" spc="0" normalizeH="0" baseline="0" noProof="0" dirty="0">
                <a:ln>
                  <a:noFill/>
                </a:ln>
                <a:solidFill>
                  <a:srgbClr val="292934"/>
                </a:solidFill>
                <a:effectLst/>
                <a:uLnTx/>
                <a:uFillTx/>
                <a:latin typeface="Calibri"/>
                <a:ea typeface="+mn-ea"/>
                <a:cs typeface="+mn-cs"/>
              </a:rPr>
              <a:t>, Ranga: „</a:t>
            </a:r>
            <a:r>
              <a:rPr kumimoji="0" lang="de-DE" sz="1200" i="0" u="none" strike="noStrike" kern="1200" cap="none" spc="0" normalizeH="0" baseline="0" noProof="0" dirty="0">
                <a:ln>
                  <a:noFill/>
                </a:ln>
                <a:solidFill>
                  <a:srgbClr val="292934"/>
                </a:solidFill>
                <a:effectLst/>
                <a:uLnTx/>
                <a:uFillTx/>
                <a:latin typeface="Calibri"/>
                <a:ea typeface="+mn-ea"/>
                <a:cs typeface="+mn-cs"/>
              </a:rPr>
              <a:t>Nächste Ausfahrt Zukunft. Geschichten </a:t>
            </a:r>
            <a:r>
              <a:rPr kumimoji="0" lang="de-DE" sz="1200" b="0" i="0" u="none" strike="noStrike" kern="1200" cap="none" spc="0" normalizeH="0" baseline="0" noProof="0" dirty="0">
                <a:ln>
                  <a:noFill/>
                </a:ln>
                <a:solidFill>
                  <a:srgbClr val="292934"/>
                </a:solidFill>
                <a:effectLst/>
                <a:uLnTx/>
                <a:uFillTx/>
                <a:latin typeface="Calibri"/>
                <a:ea typeface="+mn-ea"/>
                <a:cs typeface="+mn-cs"/>
              </a:rPr>
              <a:t>aus einer </a:t>
            </a:r>
            <a:r>
              <a:rPr kumimoji="0" lang="de-DE" sz="1200" b="1" i="0" u="none" strike="noStrike" kern="1200" cap="none" spc="0" normalizeH="0" baseline="0" noProof="0" dirty="0">
                <a:ln>
                  <a:noFill/>
                </a:ln>
                <a:solidFill>
                  <a:srgbClr val="292934"/>
                </a:solidFill>
                <a:effectLst/>
                <a:uLnTx/>
                <a:uFillTx/>
                <a:latin typeface="Calibri"/>
                <a:ea typeface="+mn-ea"/>
                <a:cs typeface="+mn-cs"/>
              </a:rPr>
              <a:t>Welt im Wandel</a:t>
            </a:r>
            <a:r>
              <a:rPr kumimoji="0" lang="de-DE" sz="1200" b="0" i="0" u="none" strike="noStrike" kern="1200" cap="none" spc="0" normalizeH="0" baseline="0" noProof="0" dirty="0">
                <a:ln>
                  <a:noFill/>
                </a:ln>
                <a:solidFill>
                  <a:srgbClr val="292934"/>
                </a:solidFill>
                <a:effectLst/>
                <a:uLnTx/>
                <a:uFillTx/>
                <a:latin typeface="Calibri"/>
                <a:ea typeface="+mn-ea"/>
                <a:cs typeface="+mn-cs"/>
              </a:rPr>
              <a:t>“, 2017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292934"/>
                </a:solidFill>
                <a:effectLst/>
                <a:uLnTx/>
                <a:uFillTx/>
                <a:latin typeface="Calibri"/>
                <a:ea typeface="+mn-ea"/>
                <a:cs typeface="+mn-cs"/>
              </a:rPr>
              <a:t>Young</a:t>
            </a:r>
            <a:r>
              <a:rPr kumimoji="0" lang="de-DE" sz="1200" b="0" i="0" u="none" strike="noStrike" kern="1200" cap="none" spc="0" normalizeH="0" baseline="0" noProof="0" dirty="0">
                <a:ln>
                  <a:noFill/>
                </a:ln>
                <a:solidFill>
                  <a:srgbClr val="292934"/>
                </a:solidFill>
                <a:effectLst/>
                <a:uLnTx/>
                <a:uFillTx/>
                <a:latin typeface="Calibri"/>
                <a:ea typeface="+mn-ea"/>
                <a:cs typeface="+mn-cs"/>
              </a:rPr>
              <a:t>, Arthur: Der </a:t>
            </a:r>
            <a:r>
              <a:rPr kumimoji="0" lang="de-DE" sz="1200" b="1" i="0" u="none" strike="noStrike" kern="1200" cap="none" spc="0" normalizeH="0" baseline="0" noProof="0" dirty="0">
                <a:ln>
                  <a:noFill/>
                </a:ln>
                <a:solidFill>
                  <a:srgbClr val="292934"/>
                </a:solidFill>
                <a:effectLst/>
                <a:uLnTx/>
                <a:uFillTx/>
                <a:latin typeface="Calibri"/>
                <a:ea typeface="+mn-ea"/>
                <a:cs typeface="+mn-cs"/>
              </a:rPr>
              <a:t>Kreative Kosmos</a:t>
            </a:r>
            <a:r>
              <a:rPr kumimoji="0" lang="de-DE" sz="1200" b="0" i="0" u="none" strike="noStrike" kern="1200" cap="none" spc="0" normalizeH="0" baseline="0" noProof="0" dirty="0">
                <a:ln>
                  <a:noFill/>
                </a:ln>
                <a:solidFill>
                  <a:srgbClr val="292934"/>
                </a:solidFill>
                <a:effectLst/>
                <a:uLnTx/>
                <a:uFillTx/>
                <a:latin typeface="Calibri"/>
                <a:ea typeface="+mn-ea"/>
                <a:cs typeface="+mn-cs"/>
              </a:rPr>
              <a:t>. Am Wendepunkt der Evolution“; 1987 </a:t>
            </a:r>
          </a:p>
        </p:txBody>
      </p:sp>
    </p:spTree>
    <p:extLst>
      <p:ext uri="{BB962C8B-B14F-4D97-AF65-F5344CB8AC3E}">
        <p14:creationId xmlns:p14="http://schemas.microsoft.com/office/powerpoint/2010/main" val="428523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C754624-1B34-454B-B2FC-6CA377D0D99C}" type="slidenum">
              <a:rPr lang="de-DE" altLang="de-DE" sz="1400" smtClean="0">
                <a:latin typeface="Times New Roman" pitchFamily="18" charset="0"/>
              </a:rPr>
              <a:pPr eaLnBrk="1" hangingPunct="1">
                <a:spcBef>
                  <a:spcPct val="0"/>
                </a:spcBef>
                <a:buFontTx/>
                <a:buNone/>
              </a:pPr>
              <a:t>3</a:t>
            </a:fld>
            <a:endParaRPr lang="de-DE" altLang="de-DE" sz="1400" dirty="0">
              <a:latin typeface="Times New Roman" pitchFamily="18" charset="0"/>
            </a:endParaRPr>
          </a:p>
        </p:txBody>
      </p:sp>
      <p:sp>
        <p:nvSpPr>
          <p:cNvPr id="2051" name="Rectangle 2"/>
          <p:cNvSpPr>
            <a:spLocks noGrp="1" noChangeArrowheads="1"/>
          </p:cNvSpPr>
          <p:nvPr>
            <p:ph type="title" idx="4294967295"/>
          </p:nvPr>
        </p:nvSpPr>
        <p:spPr>
          <a:xfrm>
            <a:off x="370159" y="140533"/>
            <a:ext cx="8386763" cy="603756"/>
          </a:xfrm>
        </p:spPr>
        <p:txBody>
          <a:bodyPr/>
          <a:lstStyle/>
          <a:p>
            <a:pPr eaLnBrk="1" hangingPunct="1">
              <a:defRPr/>
            </a:pPr>
            <a:r>
              <a:rPr lang="de-DE" sz="2000" b="1" u="sng" dirty="0"/>
              <a:t>1. Was ist ein Paradigmenwechsel?</a:t>
            </a:r>
            <a:endParaRPr lang="de-DE" altLang="de-DE" sz="2000" dirty="0">
              <a:latin typeface="+mn-lt"/>
            </a:endParaRPr>
          </a:p>
        </p:txBody>
      </p:sp>
      <p:sp>
        <p:nvSpPr>
          <p:cNvPr id="8" name="Textfeld 7">
            <a:extLst>
              <a:ext uri="{FF2B5EF4-FFF2-40B4-BE49-F238E27FC236}">
                <a16:creationId xmlns:a16="http://schemas.microsoft.com/office/drawing/2014/main" id="{53C4E4D0-5115-BE54-0E10-FE6E1DD93AC3}"/>
              </a:ext>
            </a:extLst>
          </p:cNvPr>
          <p:cNvSpPr txBox="1"/>
          <p:nvPr/>
        </p:nvSpPr>
        <p:spPr>
          <a:xfrm>
            <a:off x="374032" y="744289"/>
            <a:ext cx="8386764" cy="1138773"/>
          </a:xfrm>
          <a:prstGeom prst="rect">
            <a:avLst/>
          </a:prstGeom>
          <a:noFill/>
          <a:ln>
            <a:solidFill>
              <a:srgbClr val="000000"/>
            </a:solid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800" dirty="0"/>
              <a:t>Grundlegende </a:t>
            </a:r>
            <a:r>
              <a:rPr lang="de-DE" sz="1800" u="sng" dirty="0"/>
              <a:t>Änderung von </a:t>
            </a:r>
            <a:r>
              <a:rPr lang="de-DE" sz="1800" b="1" u="sng" dirty="0"/>
              <a:t>Leitvorstellungen</a:t>
            </a:r>
            <a:r>
              <a:rPr lang="de-DE" sz="1800" dirty="0"/>
              <a:t> und Denkmustern einer Epoche, </a:t>
            </a:r>
            <a:br>
              <a:rPr lang="de-DE" sz="1800" dirty="0"/>
            </a:br>
            <a:r>
              <a:rPr lang="de-DE" sz="1800" dirty="0"/>
              <a:t>einer Gesellschaft, einer Kultur…</a:t>
            </a:r>
            <a:br>
              <a:rPr lang="de-DE" sz="1800" dirty="0"/>
            </a:br>
            <a:r>
              <a:rPr lang="de-DE" sz="1600" dirty="0"/>
              <a:t>„</a:t>
            </a:r>
            <a:r>
              <a:rPr lang="de-DE" sz="1600" i="1" u="sng" dirty="0"/>
              <a:t>Paradigma</a:t>
            </a:r>
            <a:r>
              <a:rPr lang="de-DE" sz="1600" dirty="0"/>
              <a:t>“ = griech. etwas „Aufgezeigtes“, Muster, Beispiel, </a:t>
            </a:r>
            <a:br>
              <a:rPr lang="de-DE" sz="1600" dirty="0"/>
            </a:br>
            <a:r>
              <a:rPr lang="de-DE" sz="1600" dirty="0"/>
              <a:t>„</a:t>
            </a:r>
            <a:r>
              <a:rPr lang="de-DE" sz="1600" i="1" dirty="0"/>
              <a:t>Neues Denken</a:t>
            </a:r>
            <a:r>
              <a:rPr lang="de-DE" sz="1600" dirty="0"/>
              <a:t>“ – neues Weltbild. In der Bibel „</a:t>
            </a:r>
            <a:r>
              <a:rPr lang="de-DE" sz="1600" i="1" dirty="0"/>
              <a:t>Metanoia</a:t>
            </a:r>
            <a:r>
              <a:rPr lang="de-DE" sz="1600" dirty="0"/>
              <a:t>“: Umkehr unseres Denkens.  </a:t>
            </a:r>
            <a:endParaRPr lang="de-DE" sz="1600" b="1" u="sng" dirty="0"/>
          </a:p>
        </p:txBody>
      </p:sp>
      <p:pic>
        <p:nvPicPr>
          <p:cNvPr id="12" name="Grafik 11">
            <a:extLst>
              <a:ext uri="{FF2B5EF4-FFF2-40B4-BE49-F238E27FC236}">
                <a16:creationId xmlns:a16="http://schemas.microsoft.com/office/drawing/2014/main" id="{AF50F5E2-FFBB-A2D5-4428-E714DBA023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559" y="2320193"/>
            <a:ext cx="8178697" cy="2699139"/>
          </a:xfrm>
          <a:prstGeom prst="rect">
            <a:avLst/>
          </a:prstGeom>
          <a:ln>
            <a:solidFill>
              <a:schemeClr val="tx1"/>
            </a:solidFill>
          </a:ln>
        </p:spPr>
      </p:pic>
      <p:sp>
        <p:nvSpPr>
          <p:cNvPr id="3" name="Textfeld 2">
            <a:extLst>
              <a:ext uri="{FF2B5EF4-FFF2-40B4-BE49-F238E27FC236}">
                <a16:creationId xmlns:a16="http://schemas.microsoft.com/office/drawing/2014/main" id="{85081313-6059-465A-D782-FEE5995457D6}"/>
              </a:ext>
            </a:extLst>
          </p:cNvPr>
          <p:cNvSpPr txBox="1"/>
          <p:nvPr/>
        </p:nvSpPr>
        <p:spPr>
          <a:xfrm>
            <a:off x="343448" y="5198265"/>
            <a:ext cx="8280920" cy="800219"/>
          </a:xfrm>
          <a:prstGeom prst="rect">
            <a:avLst/>
          </a:prstGeom>
          <a:noFill/>
          <a:ln>
            <a:noFill/>
          </a:ln>
          <a:scene3d>
            <a:camera prst="orthographicFront">
              <a:rot lat="0" lon="0" rev="0"/>
            </a:camera>
            <a:lightRig rig="threePt" dir="t"/>
          </a:scene3d>
        </p:spPr>
        <p:txBody>
          <a:bodyPr wrap="square" rtlCol="0">
            <a:spAutoFit/>
          </a:bodyPr>
          <a:lstStyle/>
          <a:p>
            <a:pPr algn="ctr"/>
            <a:r>
              <a:rPr lang="de-DE" sz="1600" dirty="0"/>
              <a:t>Die Zivilisations- und Kulturgeschichte der Menschheit läuft in sinusartigen Kurven </a:t>
            </a:r>
            <a:br>
              <a:rPr lang="de-DE" sz="1600" dirty="0"/>
            </a:br>
            <a:r>
              <a:rPr lang="de-DE" sz="1600" dirty="0"/>
              <a:t>von Aufwärts- und Abstiegsbewegungen, von Altwerden und Aufstieg eines Neuen.</a:t>
            </a:r>
            <a:br>
              <a:rPr lang="de-DE" sz="1600" dirty="0"/>
            </a:br>
            <a:r>
              <a:rPr lang="de-DE" sz="1400" dirty="0"/>
              <a:t>(Grafik nach Frithjof Capra „Wendezeit“ 1990, S.22)</a:t>
            </a:r>
          </a:p>
        </p:txBody>
      </p:sp>
    </p:spTree>
    <p:extLst>
      <p:ext uri="{BB962C8B-B14F-4D97-AF65-F5344CB8AC3E}">
        <p14:creationId xmlns:p14="http://schemas.microsoft.com/office/powerpoint/2010/main" val="307982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C754624-1B34-454B-B2FC-6CA377D0D99C}" type="slidenum">
              <a:rPr lang="de-DE" altLang="de-DE" sz="1400" smtClean="0">
                <a:latin typeface="Times New Roman" pitchFamily="18" charset="0"/>
              </a:rPr>
              <a:pPr eaLnBrk="1" hangingPunct="1">
                <a:spcBef>
                  <a:spcPct val="0"/>
                </a:spcBef>
                <a:buFontTx/>
                <a:buNone/>
              </a:pPr>
              <a:t>4</a:t>
            </a:fld>
            <a:endParaRPr lang="de-DE" altLang="de-DE" sz="1400" dirty="0">
              <a:latin typeface="Times New Roman" pitchFamily="18" charset="0"/>
            </a:endParaRPr>
          </a:p>
        </p:txBody>
      </p:sp>
      <p:sp>
        <p:nvSpPr>
          <p:cNvPr id="2051" name="Rectangle 2"/>
          <p:cNvSpPr>
            <a:spLocks noGrp="1" noChangeArrowheads="1"/>
          </p:cNvSpPr>
          <p:nvPr>
            <p:ph type="title" idx="4294967295"/>
          </p:nvPr>
        </p:nvSpPr>
        <p:spPr>
          <a:xfrm>
            <a:off x="300037" y="150697"/>
            <a:ext cx="8386763" cy="497519"/>
          </a:xfrm>
        </p:spPr>
        <p:txBody>
          <a:bodyPr/>
          <a:lstStyle/>
          <a:p>
            <a:pPr eaLnBrk="1" hangingPunct="1">
              <a:defRPr/>
            </a:pPr>
            <a:r>
              <a:rPr lang="de-DE" sz="2000" b="1" u="sng" dirty="0"/>
              <a:t>Entstehung neuer Paradigmen</a:t>
            </a:r>
            <a:endParaRPr lang="de-DE" altLang="de-DE" sz="2000" dirty="0">
              <a:latin typeface="+mn-lt"/>
            </a:endParaRPr>
          </a:p>
        </p:txBody>
      </p:sp>
      <p:pic>
        <p:nvPicPr>
          <p:cNvPr id="13" name="Grafik 12">
            <a:extLst>
              <a:ext uri="{FF2B5EF4-FFF2-40B4-BE49-F238E27FC236}">
                <a16:creationId xmlns:a16="http://schemas.microsoft.com/office/drawing/2014/main" id="{CCF133A5-9C72-F998-4770-19DDCCA00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4004" y="773176"/>
            <a:ext cx="4588684" cy="2527778"/>
          </a:xfrm>
          <a:prstGeom prst="rect">
            <a:avLst/>
          </a:prstGeom>
          <a:ln>
            <a:solidFill>
              <a:schemeClr val="tx1"/>
            </a:solidFill>
          </a:ln>
        </p:spPr>
      </p:pic>
      <p:sp>
        <p:nvSpPr>
          <p:cNvPr id="15" name="Textfeld 14">
            <a:extLst>
              <a:ext uri="{FF2B5EF4-FFF2-40B4-BE49-F238E27FC236}">
                <a16:creationId xmlns:a16="http://schemas.microsoft.com/office/drawing/2014/main" id="{78393B12-4F8E-B3F7-5F42-5C12031B9D9D}"/>
              </a:ext>
            </a:extLst>
          </p:cNvPr>
          <p:cNvSpPr txBox="1"/>
          <p:nvPr/>
        </p:nvSpPr>
        <p:spPr>
          <a:xfrm>
            <a:off x="300037" y="648216"/>
            <a:ext cx="3918579" cy="2308324"/>
          </a:xfrm>
          <a:prstGeom prst="rect">
            <a:avLst/>
          </a:prstGeom>
          <a:noFill/>
          <a:ln>
            <a:noFill/>
          </a:ln>
          <a:scene3d>
            <a:camera prst="orthographicFront">
              <a:rot lat="0" lon="0" rev="0"/>
            </a:camera>
            <a:lightRig rig="threePt" dir="t"/>
          </a:scene3d>
        </p:spPr>
        <p:txBody>
          <a:bodyPr wrap="square">
            <a:spAutoFit/>
          </a:bodyPr>
          <a:lstStyle/>
          <a:p>
            <a:pPr marL="285750" indent="-285750">
              <a:buFont typeface="Wingdings" panose="05000000000000000000" pitchFamily="2" charset="2"/>
              <a:buChar char="Ø"/>
            </a:pPr>
            <a:r>
              <a:rPr lang="de-DE" altLang="de-DE" sz="1600" dirty="0">
                <a:cs typeface="Times New Roman" panose="02020603050405020304" pitchFamily="18" charset="0"/>
              </a:rPr>
              <a:t>Es kommt zum Paradigmenwechsel, </a:t>
            </a:r>
            <a:br>
              <a:rPr lang="de-DE" altLang="de-DE" sz="1600" dirty="0">
                <a:cs typeface="Times New Roman" panose="02020603050405020304" pitchFamily="18" charset="0"/>
              </a:rPr>
            </a:br>
            <a:r>
              <a:rPr lang="de-DE" altLang="de-DE" sz="1600" dirty="0">
                <a:cs typeface="Times New Roman" panose="02020603050405020304" pitchFamily="18" charset="0"/>
              </a:rPr>
              <a:t>wenn das Alte stagniert, nicht mehr funktioniert, zusammenbricht…</a:t>
            </a:r>
            <a:br>
              <a:rPr lang="de-DE" altLang="de-DE" sz="1600" dirty="0">
                <a:cs typeface="Times New Roman" panose="02020603050405020304" pitchFamily="18" charset="0"/>
              </a:rPr>
            </a:br>
            <a:r>
              <a:rPr lang="de-DE" altLang="de-DE" sz="1600" dirty="0">
                <a:cs typeface="Times New Roman" panose="02020603050405020304" pitchFamily="18" charset="0"/>
              </a:rPr>
              <a:t>die Alternative eines Neuen deutlich geworden ist.</a:t>
            </a:r>
          </a:p>
          <a:p>
            <a:pPr marL="285750" indent="-285750">
              <a:buFont typeface="Wingdings" panose="05000000000000000000" pitchFamily="2" charset="2"/>
              <a:buChar char="Ø"/>
            </a:pPr>
            <a:r>
              <a:rPr lang="de-DE" altLang="de-DE" sz="1600" dirty="0">
                <a:cs typeface="Times New Roman" panose="02020603050405020304" pitchFamily="18" charset="0"/>
              </a:rPr>
              <a:t>Wenn die Zeit reif geworden ist, </a:t>
            </a:r>
            <a:br>
              <a:rPr lang="de-DE" altLang="de-DE" sz="1600" dirty="0">
                <a:cs typeface="Times New Roman" panose="02020603050405020304" pitchFamily="18" charset="0"/>
              </a:rPr>
            </a:br>
            <a:r>
              <a:rPr lang="de-DE" altLang="de-DE" sz="1600" dirty="0">
                <a:cs typeface="Times New Roman" panose="02020603050405020304" pitchFamily="18" charset="0"/>
              </a:rPr>
              <a:t>der „</a:t>
            </a:r>
            <a:r>
              <a:rPr lang="de-DE" altLang="de-DE" sz="1600" b="1" i="1" dirty="0">
                <a:cs typeface="Times New Roman" panose="02020603050405020304" pitchFamily="18" charset="0"/>
              </a:rPr>
              <a:t>Kairos</a:t>
            </a:r>
            <a:r>
              <a:rPr lang="de-DE" altLang="de-DE" sz="1600" dirty="0">
                <a:cs typeface="Times New Roman" panose="02020603050405020304" pitchFamily="18" charset="0"/>
              </a:rPr>
              <a:t>“ gekommen ist,</a:t>
            </a:r>
            <a:br>
              <a:rPr lang="de-DE" altLang="de-DE" sz="1600" dirty="0">
                <a:cs typeface="Times New Roman" panose="02020603050405020304" pitchFamily="18" charset="0"/>
              </a:rPr>
            </a:br>
            <a:r>
              <a:rPr lang="de-DE" altLang="de-DE" sz="1600" dirty="0">
                <a:cs typeface="Times New Roman" panose="02020603050405020304" pitchFamily="18" charset="0"/>
              </a:rPr>
              <a:t>kann es zu einer Wendesituation kommen, </a:t>
            </a:r>
            <a:br>
              <a:rPr lang="de-DE" altLang="de-DE" sz="1600" dirty="0">
                <a:cs typeface="Times New Roman" panose="02020603050405020304" pitchFamily="18" charset="0"/>
              </a:rPr>
            </a:br>
            <a:r>
              <a:rPr lang="de-DE" altLang="de-DE" sz="1600" dirty="0">
                <a:cs typeface="Times New Roman" panose="02020603050405020304" pitchFamily="18" charset="0"/>
              </a:rPr>
              <a:t>in der das Alte ins Neue kippt.</a:t>
            </a:r>
            <a:endParaRPr lang="de-DE" sz="1600" dirty="0">
              <a:cs typeface="Times New Roman" panose="02020603050405020304" pitchFamily="18" charset="0"/>
            </a:endParaRPr>
          </a:p>
        </p:txBody>
      </p:sp>
      <p:sp>
        <p:nvSpPr>
          <p:cNvPr id="16" name="Textfeld 15">
            <a:extLst>
              <a:ext uri="{FF2B5EF4-FFF2-40B4-BE49-F238E27FC236}">
                <a16:creationId xmlns:a16="http://schemas.microsoft.com/office/drawing/2014/main" id="{1850777F-0907-D231-A1DC-3D6F805AEB2E}"/>
              </a:ext>
            </a:extLst>
          </p:cNvPr>
          <p:cNvSpPr txBox="1"/>
          <p:nvPr/>
        </p:nvSpPr>
        <p:spPr>
          <a:xfrm>
            <a:off x="4641362" y="3861048"/>
            <a:ext cx="4239171" cy="1077218"/>
          </a:xfrm>
          <a:prstGeom prst="rect">
            <a:avLst/>
          </a:prstGeom>
          <a:noFill/>
          <a:ln>
            <a:noFill/>
          </a:ln>
          <a:scene3d>
            <a:camera prst="orthographicFront">
              <a:rot lat="0" lon="0" rev="0"/>
            </a:camera>
            <a:lightRig rig="threePt" dir="t"/>
          </a:scene3d>
        </p:spPr>
        <p:txBody>
          <a:bodyPr wrap="square">
            <a:spAutoFit/>
          </a:bodyPr>
          <a:lstStyle/>
          <a:p>
            <a:pPr marL="285750" indent="-285750">
              <a:buFont typeface="Wingdings" panose="05000000000000000000" pitchFamily="2" charset="2"/>
              <a:buChar char="Ø"/>
            </a:pPr>
            <a:r>
              <a:rPr lang="de-DE" altLang="de-DE" sz="1600" dirty="0">
                <a:cs typeface="Times New Roman" panose="02020603050405020304" pitchFamily="18" charset="0"/>
              </a:rPr>
              <a:t>Paradigmenwechsel können sich sehr langsam über Jahrhunderte entwickeln </a:t>
            </a:r>
            <a:br>
              <a:rPr lang="de-DE" altLang="de-DE" sz="1600" dirty="0">
                <a:cs typeface="Times New Roman" panose="02020603050405020304" pitchFamily="18" charset="0"/>
              </a:rPr>
            </a:br>
            <a:r>
              <a:rPr lang="de-DE" altLang="de-DE" sz="1600" dirty="0">
                <a:cs typeface="Times New Roman" panose="02020603050405020304" pitchFamily="18" charset="0"/>
              </a:rPr>
              <a:t> - oder auch sehr schnell geschehen </a:t>
            </a:r>
            <a:br>
              <a:rPr lang="de-DE" altLang="de-DE" sz="1600" dirty="0">
                <a:cs typeface="Times New Roman" panose="02020603050405020304" pitchFamily="18" charset="0"/>
              </a:rPr>
            </a:br>
            <a:r>
              <a:rPr lang="de-DE" altLang="de-DE" sz="1600" dirty="0">
                <a:cs typeface="Times New Roman" panose="02020603050405020304" pitchFamily="18" charset="0"/>
              </a:rPr>
              <a:t>   </a:t>
            </a:r>
            <a:r>
              <a:rPr lang="de-DE" altLang="de-DE" sz="1400" dirty="0">
                <a:cs typeface="Times New Roman" panose="02020603050405020304" pitchFamily="18" charset="0"/>
              </a:rPr>
              <a:t>(Revolutionen).</a:t>
            </a:r>
          </a:p>
        </p:txBody>
      </p:sp>
      <p:pic>
        <p:nvPicPr>
          <p:cNvPr id="10" name="Grafik 9">
            <a:extLst>
              <a:ext uri="{FF2B5EF4-FFF2-40B4-BE49-F238E27FC236}">
                <a16:creationId xmlns:a16="http://schemas.microsoft.com/office/drawing/2014/main" id="{822345A5-4EF5-A4E8-9BC1-6327DB2A40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451533"/>
            <a:ext cx="4100448" cy="2387047"/>
          </a:xfrm>
          <a:prstGeom prst="rect">
            <a:avLst/>
          </a:prstGeom>
          <a:ln>
            <a:solidFill>
              <a:schemeClr val="tx1"/>
            </a:solidFill>
          </a:ln>
        </p:spPr>
      </p:pic>
      <p:sp>
        <p:nvSpPr>
          <p:cNvPr id="11" name="Textfeld 10">
            <a:extLst>
              <a:ext uri="{FF2B5EF4-FFF2-40B4-BE49-F238E27FC236}">
                <a16:creationId xmlns:a16="http://schemas.microsoft.com/office/drawing/2014/main" id="{89DD18AA-8604-0314-4ECA-2DC304CFD996}"/>
              </a:ext>
            </a:extLst>
          </p:cNvPr>
          <p:cNvSpPr txBox="1">
            <a:spLocks noChangeArrowheads="1"/>
          </p:cNvSpPr>
          <p:nvPr/>
        </p:nvSpPr>
        <p:spPr bwMode="auto">
          <a:xfrm>
            <a:off x="457200" y="5948174"/>
            <a:ext cx="37614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de-DE" altLang="de-DE" sz="1400" u="sng" dirty="0">
                <a:latin typeface="+mn-lt"/>
              </a:rPr>
              <a:t>Bifurkationen</a:t>
            </a:r>
            <a:r>
              <a:rPr lang="de-DE" altLang="de-DE" sz="1400" dirty="0">
                <a:latin typeface="+mn-lt"/>
              </a:rPr>
              <a:t>: Suchbewegungen der kulturellen </a:t>
            </a:r>
          </a:p>
          <a:p>
            <a:pPr algn="ctr" eaLnBrk="1" hangingPunct="1">
              <a:spcBef>
                <a:spcPct val="0"/>
              </a:spcBef>
              <a:buFontTx/>
              <a:buNone/>
            </a:pPr>
            <a:r>
              <a:rPr lang="de-DE" altLang="de-DE" sz="1400" dirty="0">
                <a:latin typeface="+mn-lt"/>
              </a:rPr>
              <a:t>Evolution </a:t>
            </a:r>
            <a:r>
              <a:rPr lang="de-DE" altLang="de-DE" sz="1200" dirty="0">
                <a:latin typeface="+mn-lt"/>
              </a:rPr>
              <a:t>(nach Erwin Laszlo, Frithjof Capra</a:t>
            </a:r>
            <a:r>
              <a:rPr lang="de-DE" altLang="de-DE" sz="1400" dirty="0">
                <a:latin typeface="+mn-lt"/>
              </a:rPr>
              <a:t>)</a:t>
            </a:r>
          </a:p>
        </p:txBody>
      </p:sp>
    </p:spTree>
    <p:extLst>
      <p:ext uri="{BB962C8B-B14F-4D97-AF65-F5344CB8AC3E}">
        <p14:creationId xmlns:p14="http://schemas.microsoft.com/office/powerpoint/2010/main" val="272493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C754624-1B34-454B-B2FC-6CA377D0D99C}" type="slidenum">
              <a:rPr lang="de-DE" altLang="de-DE" sz="1400" smtClean="0">
                <a:latin typeface="Times New Roman" pitchFamily="18" charset="0"/>
              </a:rPr>
              <a:pPr eaLnBrk="1" hangingPunct="1">
                <a:spcBef>
                  <a:spcPct val="0"/>
                </a:spcBef>
                <a:buFontTx/>
                <a:buNone/>
              </a:pPr>
              <a:t>5</a:t>
            </a:fld>
            <a:endParaRPr lang="de-DE" altLang="de-DE" sz="1400" dirty="0">
              <a:latin typeface="Times New Roman" pitchFamily="18" charset="0"/>
            </a:endParaRPr>
          </a:p>
        </p:txBody>
      </p:sp>
      <p:sp>
        <p:nvSpPr>
          <p:cNvPr id="2051" name="Rectangle 2"/>
          <p:cNvSpPr>
            <a:spLocks noGrp="1" noChangeArrowheads="1"/>
          </p:cNvSpPr>
          <p:nvPr>
            <p:ph type="title" idx="4294967295"/>
          </p:nvPr>
        </p:nvSpPr>
        <p:spPr>
          <a:xfrm>
            <a:off x="235739" y="319983"/>
            <a:ext cx="8386763" cy="462551"/>
          </a:xfrm>
        </p:spPr>
        <p:txBody>
          <a:bodyPr/>
          <a:lstStyle/>
          <a:p>
            <a:pPr eaLnBrk="1" hangingPunct="1">
              <a:defRPr/>
            </a:pPr>
            <a:r>
              <a:rPr lang="de-DE" sz="2000" b="1" u="sng" dirty="0"/>
              <a:t>Wendezeiten - Durchbruch eines  neuen Paradigmas</a:t>
            </a:r>
            <a:endParaRPr lang="de-DE" altLang="de-DE" sz="2000" dirty="0">
              <a:latin typeface="+mn-lt"/>
            </a:endParaRPr>
          </a:p>
        </p:txBody>
      </p:sp>
      <p:sp>
        <p:nvSpPr>
          <p:cNvPr id="10" name="Text Box 4">
            <a:extLst>
              <a:ext uri="{FF2B5EF4-FFF2-40B4-BE49-F238E27FC236}">
                <a16:creationId xmlns:a16="http://schemas.microsoft.com/office/drawing/2014/main" id="{0408A533-B1ED-CC1D-D547-B8B1DBAB52F3}"/>
              </a:ext>
            </a:extLst>
          </p:cNvPr>
          <p:cNvSpPr txBox="1">
            <a:spLocks noChangeArrowheads="1"/>
          </p:cNvSpPr>
          <p:nvPr/>
        </p:nvSpPr>
        <p:spPr bwMode="auto">
          <a:xfrm>
            <a:off x="107504" y="1484784"/>
            <a:ext cx="3682309" cy="2800767"/>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Ø"/>
              <a:defRPr/>
            </a:pPr>
            <a:r>
              <a:rPr lang="de-DE" sz="1600" u="sng" dirty="0">
                <a:cs typeface="Times New Roman" panose="02020603050405020304" pitchFamily="18" charset="0"/>
              </a:rPr>
              <a:t>Entscheidend für eine „Wende“: </a:t>
            </a:r>
            <a:r>
              <a:rPr lang="de-DE" sz="1600" dirty="0">
                <a:cs typeface="Times New Roman" panose="02020603050405020304" pitchFamily="18" charset="0"/>
              </a:rPr>
              <a:t> </a:t>
            </a:r>
            <a:br>
              <a:rPr lang="de-DE" sz="1600" dirty="0">
                <a:cs typeface="Times New Roman" panose="02020603050405020304" pitchFamily="18" charset="0"/>
              </a:rPr>
            </a:br>
            <a:r>
              <a:rPr lang="de-DE" sz="1600" dirty="0">
                <a:cs typeface="Times New Roman" panose="02020603050405020304" pitchFamily="18" charset="0"/>
              </a:rPr>
              <a:t>- Vorlauf von Pioniergruppen und </a:t>
            </a:r>
            <a:br>
              <a:rPr lang="de-DE" sz="1600" dirty="0">
                <a:cs typeface="Times New Roman" panose="02020603050405020304" pitchFamily="18" charset="0"/>
              </a:rPr>
            </a:br>
            <a:r>
              <a:rPr lang="de-DE" sz="1600" dirty="0">
                <a:cs typeface="Times New Roman" panose="02020603050405020304" pitchFamily="18" charset="0"/>
              </a:rPr>
              <a:t>   Alternativkräften,</a:t>
            </a:r>
            <a:br>
              <a:rPr lang="de-DE" sz="1600" dirty="0">
                <a:cs typeface="Times New Roman" panose="02020603050405020304" pitchFamily="18" charset="0"/>
              </a:rPr>
            </a:br>
            <a:r>
              <a:rPr lang="de-DE" sz="1600" dirty="0">
                <a:cs typeface="Times New Roman" panose="02020603050405020304" pitchFamily="18" charset="0"/>
              </a:rPr>
              <a:t>- Entwicklung von Doppelstrategien,</a:t>
            </a:r>
            <a:br>
              <a:rPr lang="de-DE" sz="1600" dirty="0">
                <a:cs typeface="Times New Roman" panose="02020603050405020304" pitchFamily="18" charset="0"/>
              </a:rPr>
            </a:br>
            <a:r>
              <a:rPr lang="de-DE" sz="1600" dirty="0">
                <a:cs typeface="Times New Roman" panose="02020603050405020304" pitchFamily="18" charset="0"/>
              </a:rPr>
              <a:t>- Wahrnehmen der Kairos-Situation,</a:t>
            </a:r>
            <a:br>
              <a:rPr lang="de-DE" sz="1600" dirty="0">
                <a:cs typeface="Times New Roman" panose="02020603050405020304" pitchFamily="18" charset="0"/>
              </a:rPr>
            </a:br>
            <a:r>
              <a:rPr lang="de-DE" sz="1600" dirty="0">
                <a:cs typeface="Times New Roman" panose="02020603050405020304" pitchFamily="18" charset="0"/>
              </a:rPr>
              <a:t>- Zusammenwirken von „unten“ </a:t>
            </a:r>
            <a:br>
              <a:rPr lang="de-DE" sz="1600" dirty="0">
                <a:cs typeface="Times New Roman" panose="02020603050405020304" pitchFamily="18" charset="0"/>
              </a:rPr>
            </a:br>
            <a:r>
              <a:rPr lang="de-DE" sz="1600" dirty="0">
                <a:cs typeface="Times New Roman" panose="02020603050405020304" pitchFamily="18" charset="0"/>
              </a:rPr>
              <a:t>  und „oben“,</a:t>
            </a:r>
            <a:br>
              <a:rPr lang="de-DE" sz="1600" dirty="0">
                <a:cs typeface="Times New Roman" panose="02020603050405020304" pitchFamily="18" charset="0"/>
              </a:rPr>
            </a:br>
            <a:r>
              <a:rPr lang="de-DE" sz="1600" dirty="0">
                <a:cs typeface="Times New Roman" panose="02020603050405020304" pitchFamily="18" charset="0"/>
              </a:rPr>
              <a:t>- Kipppunkt: Durchbruch eines neuen</a:t>
            </a:r>
            <a:br>
              <a:rPr lang="de-DE" sz="1600" dirty="0">
                <a:cs typeface="Times New Roman" panose="02020603050405020304" pitchFamily="18" charset="0"/>
              </a:rPr>
            </a:br>
            <a:r>
              <a:rPr lang="de-DE" sz="1600" dirty="0">
                <a:cs typeface="Times New Roman" panose="02020603050405020304" pitchFamily="18" charset="0"/>
              </a:rPr>
              <a:t>  Paradigmas,</a:t>
            </a:r>
            <a:br>
              <a:rPr lang="de-DE" sz="1600" dirty="0">
                <a:cs typeface="Times New Roman" panose="02020603050405020304" pitchFamily="18" charset="0"/>
              </a:rPr>
            </a:br>
            <a:r>
              <a:rPr lang="de-DE" sz="1600" dirty="0">
                <a:cs typeface="Times New Roman" panose="02020603050405020304" pitchFamily="18" charset="0"/>
              </a:rPr>
              <a:t>- Minderheitsbewegung wird zur</a:t>
            </a:r>
            <a:br>
              <a:rPr lang="de-DE" sz="1600" dirty="0">
                <a:cs typeface="Times New Roman" panose="02020603050405020304" pitchFamily="18" charset="0"/>
              </a:rPr>
            </a:br>
            <a:r>
              <a:rPr lang="de-DE" sz="1600" dirty="0">
                <a:cs typeface="Times New Roman" panose="02020603050405020304" pitchFamily="18" charset="0"/>
              </a:rPr>
              <a:t>  Massenbewegung.  </a:t>
            </a:r>
          </a:p>
        </p:txBody>
      </p:sp>
      <p:pic>
        <p:nvPicPr>
          <p:cNvPr id="11" name="Picture 19" descr="D:\Winkelmann-Bilder\Pol-Foto\Broschüre 89\08 89-Nov4-2.jpg">
            <a:extLst>
              <a:ext uri="{FF2B5EF4-FFF2-40B4-BE49-F238E27FC236}">
                <a16:creationId xmlns:a16="http://schemas.microsoft.com/office/drawing/2014/main" id="{0C517E4E-DA82-BD13-8024-0D2484E53E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632" y="1015667"/>
            <a:ext cx="4837161" cy="33420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B5C1A7C8-BE12-9539-2BB7-D53BEBD478CE}"/>
              </a:ext>
            </a:extLst>
          </p:cNvPr>
          <p:cNvSpPr txBox="1"/>
          <p:nvPr/>
        </p:nvSpPr>
        <p:spPr>
          <a:xfrm>
            <a:off x="325414" y="4879173"/>
            <a:ext cx="8361386" cy="1077218"/>
          </a:xfrm>
          <a:prstGeom prst="rect">
            <a:avLst/>
          </a:prstGeom>
          <a:noFill/>
          <a:ln>
            <a:noFill/>
          </a:ln>
          <a:scene3d>
            <a:camera prst="orthographicFront">
              <a:rot lat="0" lon="0" rev="0"/>
            </a:camera>
            <a:lightRig rig="threePt" dir="t"/>
          </a:scene3d>
        </p:spPr>
        <p:txBody>
          <a:bodyPr wrap="square">
            <a:spAutoFit/>
          </a:bodyPr>
          <a:lstStyle/>
          <a:p>
            <a:pPr marL="285750" indent="-285750">
              <a:buFont typeface="Wingdings" panose="05000000000000000000" pitchFamily="2" charset="2"/>
              <a:buChar char="Ø"/>
            </a:pPr>
            <a:r>
              <a:rPr lang="de-DE" altLang="de-DE" sz="1600" dirty="0">
                <a:cs typeface="Times New Roman" panose="02020603050405020304" pitchFamily="18" charset="0"/>
              </a:rPr>
              <a:t>Paradigmenwechsel sind immer von Minderheiten und Außenseitern in Gang gesetzt worden. Sie gelingen nie in reiner Form, können auch zurückgeschlagen werden, können in die Irre gehen, müssen manchmal in veränderter Gestalt neuen Anlauf nehmen – erfahren eine fortlaufende Entwicklung.</a:t>
            </a:r>
          </a:p>
        </p:txBody>
      </p:sp>
      <p:sp>
        <p:nvSpPr>
          <p:cNvPr id="2" name="Textfeld 1">
            <a:extLst>
              <a:ext uri="{FF2B5EF4-FFF2-40B4-BE49-F238E27FC236}">
                <a16:creationId xmlns:a16="http://schemas.microsoft.com/office/drawing/2014/main" id="{764BC72D-AFFE-3E51-14E5-FF21A1787D28}"/>
              </a:ext>
            </a:extLst>
          </p:cNvPr>
          <p:cNvSpPr txBox="1"/>
          <p:nvPr/>
        </p:nvSpPr>
        <p:spPr>
          <a:xfrm>
            <a:off x="4679504" y="4369041"/>
            <a:ext cx="2952328" cy="276999"/>
          </a:xfrm>
          <a:prstGeom prst="rect">
            <a:avLst/>
          </a:prstGeom>
          <a:noFill/>
          <a:ln>
            <a:noFill/>
          </a:ln>
          <a:scene3d>
            <a:camera prst="orthographicFront">
              <a:rot lat="0" lon="0" rev="0"/>
            </a:camera>
            <a:lightRig rig="threePt" dir="t"/>
          </a:scene3d>
        </p:spPr>
        <p:txBody>
          <a:bodyPr wrap="square" rtlCol="0">
            <a:spAutoFit/>
          </a:bodyPr>
          <a:lstStyle/>
          <a:p>
            <a:pPr algn="ctr"/>
            <a:r>
              <a:rPr lang="de-DE" sz="1200" dirty="0"/>
              <a:t>Friedliche Revolution Herbst 1989 in Suhl</a:t>
            </a:r>
          </a:p>
        </p:txBody>
      </p:sp>
    </p:spTree>
    <p:extLst>
      <p:ext uri="{BB962C8B-B14F-4D97-AF65-F5344CB8AC3E}">
        <p14:creationId xmlns:p14="http://schemas.microsoft.com/office/powerpoint/2010/main" val="276999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851C529-7BAF-E404-8DD4-EA586D97BBD0}"/>
              </a:ext>
            </a:extLst>
          </p:cNvPr>
          <p:cNvSpPr>
            <a:spLocks noGrp="1"/>
          </p:cNvSpPr>
          <p:nvPr>
            <p:ph type="sldNum" sz="quarter" idx="12"/>
          </p:nvPr>
        </p:nvSpPr>
        <p:spPr/>
        <p:txBody>
          <a:bodyPr/>
          <a:lstStyle/>
          <a:p>
            <a:pPr>
              <a:defRPr/>
            </a:pPr>
            <a:fld id="{62BE4F02-1CF9-4137-A301-37E7DE7DEF6A}" type="slidenum">
              <a:rPr lang="de-DE" altLang="de-DE" smtClean="0"/>
              <a:pPr>
                <a:defRPr/>
              </a:pPr>
              <a:t>6</a:t>
            </a:fld>
            <a:endParaRPr lang="de-DE" altLang="de-DE" dirty="0"/>
          </a:p>
        </p:txBody>
      </p:sp>
      <p:pic>
        <p:nvPicPr>
          <p:cNvPr id="4" name="Grafik 3">
            <a:extLst>
              <a:ext uri="{FF2B5EF4-FFF2-40B4-BE49-F238E27FC236}">
                <a16:creationId xmlns:a16="http://schemas.microsoft.com/office/drawing/2014/main" id="{54909019-E56B-0AA5-8C48-BCBA2BAC19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60" y="1404260"/>
            <a:ext cx="8892480" cy="1701683"/>
          </a:xfrm>
          <a:prstGeom prst="rect">
            <a:avLst/>
          </a:prstGeom>
          <a:ln>
            <a:solidFill>
              <a:schemeClr val="tx1"/>
            </a:solidFill>
          </a:ln>
        </p:spPr>
      </p:pic>
      <p:sp>
        <p:nvSpPr>
          <p:cNvPr id="5" name="Titel 4">
            <a:extLst>
              <a:ext uri="{FF2B5EF4-FFF2-40B4-BE49-F238E27FC236}">
                <a16:creationId xmlns:a16="http://schemas.microsoft.com/office/drawing/2014/main" id="{435F9837-0398-E4EB-9AF4-BF59B504DB01}"/>
              </a:ext>
            </a:extLst>
          </p:cNvPr>
          <p:cNvSpPr>
            <a:spLocks noGrp="1"/>
          </p:cNvSpPr>
          <p:nvPr>
            <p:ph type="title" idx="4294967295"/>
          </p:nvPr>
        </p:nvSpPr>
        <p:spPr>
          <a:xfrm>
            <a:off x="457200" y="274638"/>
            <a:ext cx="8229600" cy="562074"/>
          </a:xfrm>
        </p:spPr>
        <p:txBody>
          <a:bodyPr/>
          <a:lstStyle/>
          <a:p>
            <a:r>
              <a:rPr lang="de-DE" sz="1800" b="1" u="sng" dirty="0"/>
              <a:t>Die Evolution der Menschheit</a:t>
            </a:r>
          </a:p>
        </p:txBody>
      </p:sp>
      <p:pic>
        <p:nvPicPr>
          <p:cNvPr id="7" name="Grafik 6">
            <a:extLst>
              <a:ext uri="{FF2B5EF4-FFF2-40B4-BE49-F238E27FC236}">
                <a16:creationId xmlns:a16="http://schemas.microsoft.com/office/drawing/2014/main" id="{4683217F-B70F-F7CF-41FE-17B41D5A0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69027" y="3284984"/>
            <a:ext cx="1433817" cy="1890388"/>
          </a:xfrm>
          <a:prstGeom prst="rect">
            <a:avLst/>
          </a:prstGeom>
          <a:ln>
            <a:solidFill>
              <a:srgbClr val="000000"/>
            </a:solidFill>
          </a:ln>
        </p:spPr>
      </p:pic>
      <p:pic>
        <p:nvPicPr>
          <p:cNvPr id="1026" name="Picture 2">
            <a:extLst>
              <a:ext uri="{FF2B5EF4-FFF2-40B4-BE49-F238E27FC236}">
                <a16:creationId xmlns:a16="http://schemas.microsoft.com/office/drawing/2014/main" id="{648421CC-FE6A-418D-8EA4-503B54B65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9122" y="3573016"/>
            <a:ext cx="5139212" cy="204918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784237E-7395-4838-D68E-41EE187A44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732" y="4136449"/>
            <a:ext cx="1608298" cy="180022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75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randombar(horizontal)">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80CEC70-88B4-1D32-8954-C7EBC60ABEAE}"/>
              </a:ext>
            </a:extLst>
          </p:cNvPr>
          <p:cNvSpPr>
            <a:spLocks noGrp="1"/>
          </p:cNvSpPr>
          <p:nvPr>
            <p:ph type="sldNum" sz="quarter" idx="12"/>
          </p:nvPr>
        </p:nvSpPr>
        <p:spPr/>
        <p:txBody>
          <a:bodyPr/>
          <a:lstStyle/>
          <a:p>
            <a:pPr>
              <a:defRPr/>
            </a:pPr>
            <a:fld id="{62BE4F02-1CF9-4137-A301-37E7DE7DEF6A}" type="slidenum">
              <a:rPr lang="de-DE" altLang="de-DE" smtClean="0"/>
              <a:pPr>
                <a:defRPr/>
              </a:pPr>
              <a:t>7</a:t>
            </a:fld>
            <a:endParaRPr lang="de-DE" altLang="de-DE" dirty="0"/>
          </a:p>
        </p:txBody>
      </p:sp>
      <p:sp>
        <p:nvSpPr>
          <p:cNvPr id="3" name="Titel 2">
            <a:extLst>
              <a:ext uri="{FF2B5EF4-FFF2-40B4-BE49-F238E27FC236}">
                <a16:creationId xmlns:a16="http://schemas.microsoft.com/office/drawing/2014/main" id="{9FAF1AE1-AFFE-5A7A-DC65-32A930767B8B}"/>
              </a:ext>
            </a:extLst>
          </p:cNvPr>
          <p:cNvSpPr>
            <a:spLocks noGrp="1"/>
          </p:cNvSpPr>
          <p:nvPr>
            <p:ph type="title" idx="4294967295"/>
          </p:nvPr>
        </p:nvSpPr>
        <p:spPr>
          <a:xfrm>
            <a:off x="-14932" y="102101"/>
            <a:ext cx="5379020" cy="370225"/>
          </a:xfrm>
        </p:spPr>
        <p:txBody>
          <a:bodyPr/>
          <a:lstStyle/>
          <a:p>
            <a:r>
              <a:rPr lang="de-DE" sz="1800" b="1" u="sng" dirty="0"/>
              <a:t>These einer progressiven Zivilisationsentwicklung</a:t>
            </a:r>
          </a:p>
        </p:txBody>
      </p:sp>
      <p:sp>
        <p:nvSpPr>
          <p:cNvPr id="4" name="Textfeld 3">
            <a:extLst>
              <a:ext uri="{FF2B5EF4-FFF2-40B4-BE49-F238E27FC236}">
                <a16:creationId xmlns:a16="http://schemas.microsoft.com/office/drawing/2014/main" id="{899CF63D-B010-4B0A-5B1C-77532641F0C8}"/>
              </a:ext>
            </a:extLst>
          </p:cNvPr>
          <p:cNvSpPr txBox="1"/>
          <p:nvPr/>
        </p:nvSpPr>
        <p:spPr>
          <a:xfrm>
            <a:off x="364457" y="523816"/>
            <a:ext cx="4802813" cy="830997"/>
          </a:xfrm>
          <a:prstGeom prst="rect">
            <a:avLst/>
          </a:prstGeom>
          <a:noFill/>
          <a:ln>
            <a:solidFill>
              <a:srgbClr val="000000"/>
            </a:solidFill>
          </a:ln>
          <a:scene3d>
            <a:camera prst="orthographicFront">
              <a:rot lat="0" lon="0" rev="0"/>
            </a:camera>
            <a:lightRig rig="threePt" dir="t"/>
          </a:scene3d>
        </p:spPr>
        <p:txBody>
          <a:bodyPr wrap="square" rtlCol="0">
            <a:spAutoFit/>
          </a:bodyPr>
          <a:lstStyle/>
          <a:p>
            <a:pPr algn="ctr"/>
            <a:r>
              <a:rPr lang="de-DE" sz="1600" b="1" i="1" dirty="0"/>
              <a:t>In der Entwicklung neuer Paradigmen ist</a:t>
            </a:r>
            <a:br>
              <a:rPr lang="de-DE" sz="1600" b="1" i="1" dirty="0"/>
            </a:br>
            <a:r>
              <a:rPr lang="de-DE" sz="1600" b="1" i="1" dirty="0"/>
              <a:t>eine aufsteigende Entwicklung </a:t>
            </a:r>
            <a:br>
              <a:rPr lang="de-DE" sz="1600" b="1" i="1" dirty="0"/>
            </a:br>
            <a:r>
              <a:rPr lang="de-DE" sz="1600" b="1" i="1" dirty="0"/>
              <a:t>der menschlichen Zivilisation zu erkennen -</a:t>
            </a:r>
          </a:p>
        </p:txBody>
      </p:sp>
      <p:pic>
        <p:nvPicPr>
          <p:cNvPr id="1026" name="Picture 2" descr="Genom-Analyse: Frühe Menschen vermischten sich mit Neandertalern ...">
            <a:extLst>
              <a:ext uri="{FF2B5EF4-FFF2-40B4-BE49-F238E27FC236}">
                <a16:creationId xmlns:a16="http://schemas.microsoft.com/office/drawing/2014/main" id="{E99C6752-73F6-BD7D-DD54-443C9A172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59" y="136525"/>
            <a:ext cx="2498557" cy="16604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CCBEA253-1305-249F-6EEF-D5347AB4D3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3" y="1559647"/>
            <a:ext cx="3963365" cy="2229393"/>
          </a:xfrm>
          <a:prstGeom prst="rect">
            <a:avLst/>
          </a:prstGeom>
          <a:ln>
            <a:solidFill>
              <a:schemeClr val="tx1"/>
            </a:solidFill>
          </a:ln>
        </p:spPr>
      </p:pic>
      <p:pic>
        <p:nvPicPr>
          <p:cNvPr id="10" name="Grafik 9">
            <a:extLst>
              <a:ext uri="{FF2B5EF4-FFF2-40B4-BE49-F238E27FC236}">
                <a16:creationId xmlns:a16="http://schemas.microsoft.com/office/drawing/2014/main" id="{94B8FFDF-36AA-BB8F-7BF5-1717EA719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049" y="1867085"/>
            <a:ext cx="2190220" cy="2520254"/>
          </a:xfrm>
          <a:prstGeom prst="rect">
            <a:avLst/>
          </a:prstGeom>
          <a:ln>
            <a:solidFill>
              <a:schemeClr val="tx1"/>
            </a:solidFill>
          </a:ln>
        </p:spPr>
      </p:pic>
      <p:pic>
        <p:nvPicPr>
          <p:cNvPr id="12" name="Grafik 11">
            <a:extLst>
              <a:ext uri="{FF2B5EF4-FFF2-40B4-BE49-F238E27FC236}">
                <a16:creationId xmlns:a16="http://schemas.microsoft.com/office/drawing/2014/main" id="{73000221-5689-039D-4E3F-F55C22BFB5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8596" y="4562945"/>
            <a:ext cx="3189828" cy="2158530"/>
          </a:xfrm>
          <a:prstGeom prst="rect">
            <a:avLst/>
          </a:prstGeom>
          <a:ln>
            <a:solidFill>
              <a:schemeClr val="tx1"/>
            </a:solidFill>
          </a:ln>
        </p:spPr>
      </p:pic>
      <p:pic>
        <p:nvPicPr>
          <p:cNvPr id="1032" name="Picture 8" descr="Vereinte Nationen">
            <a:extLst>
              <a:ext uri="{FF2B5EF4-FFF2-40B4-BE49-F238E27FC236}">
                <a16:creationId xmlns:a16="http://schemas.microsoft.com/office/drawing/2014/main" id="{F72DC34E-D478-2728-7E1E-FA6F33E6D1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029" y="4241193"/>
            <a:ext cx="4159949" cy="233852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2C2C5A0E-3466-63F8-12D3-5A0B5212C727}"/>
              </a:ext>
            </a:extLst>
          </p:cNvPr>
          <p:cNvSpPr txBox="1"/>
          <p:nvPr/>
        </p:nvSpPr>
        <p:spPr>
          <a:xfrm>
            <a:off x="7235476" y="3597980"/>
            <a:ext cx="1729011" cy="584775"/>
          </a:xfrm>
          <a:prstGeom prst="rect">
            <a:avLst/>
          </a:prstGeom>
          <a:noFill/>
          <a:ln>
            <a:noFill/>
          </a:ln>
          <a:scene3d>
            <a:camera prst="orthographicFront">
              <a:rot lat="0" lon="0" rev="0"/>
            </a:camera>
            <a:lightRig rig="threePt" dir="t"/>
          </a:scene3d>
        </p:spPr>
        <p:txBody>
          <a:bodyPr wrap="square" rtlCol="0">
            <a:spAutoFit/>
          </a:bodyPr>
          <a:lstStyle/>
          <a:p>
            <a:r>
              <a:rPr lang="de-DE" sz="1600" b="1" i="1" dirty="0"/>
              <a:t>- aber ihr Ausgang ist offen.</a:t>
            </a:r>
          </a:p>
        </p:txBody>
      </p:sp>
    </p:spTree>
    <p:extLst>
      <p:ext uri="{BB962C8B-B14F-4D97-AF65-F5344CB8AC3E}">
        <p14:creationId xmlns:p14="http://schemas.microsoft.com/office/powerpoint/2010/main" val="67112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barn(inVertical)">
                                      <p:cBhvr>
                                        <p:cTn id="27" dur="500"/>
                                        <p:tgtEl>
                                          <p:spTgt spid="103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47FFFD5-D625-327A-3112-5F1E70923750}"/>
              </a:ext>
            </a:extLst>
          </p:cNvPr>
          <p:cNvSpPr>
            <a:spLocks noGrp="1"/>
          </p:cNvSpPr>
          <p:nvPr>
            <p:ph type="sldNum" sz="quarter" idx="12"/>
          </p:nvPr>
        </p:nvSpPr>
        <p:spPr/>
        <p:txBody>
          <a:bodyPr/>
          <a:lstStyle/>
          <a:p>
            <a:pPr>
              <a:defRPr/>
            </a:pPr>
            <a:fld id="{62BE4F02-1CF9-4137-A301-37E7DE7DEF6A}" type="slidenum">
              <a:rPr lang="de-DE" altLang="de-DE" smtClean="0"/>
              <a:pPr>
                <a:defRPr/>
              </a:pPr>
              <a:t>8</a:t>
            </a:fld>
            <a:endParaRPr lang="de-DE" altLang="de-DE" dirty="0"/>
          </a:p>
        </p:txBody>
      </p:sp>
      <p:sp>
        <p:nvSpPr>
          <p:cNvPr id="3" name="Titel 2">
            <a:extLst>
              <a:ext uri="{FF2B5EF4-FFF2-40B4-BE49-F238E27FC236}">
                <a16:creationId xmlns:a16="http://schemas.microsoft.com/office/drawing/2014/main" id="{D4DED0AD-BC85-6F89-858B-8CBDE0C024D1}"/>
              </a:ext>
            </a:extLst>
          </p:cNvPr>
          <p:cNvSpPr>
            <a:spLocks noGrp="1"/>
          </p:cNvSpPr>
          <p:nvPr>
            <p:ph type="title" idx="4294967295"/>
          </p:nvPr>
        </p:nvSpPr>
        <p:spPr>
          <a:xfrm>
            <a:off x="225248" y="223547"/>
            <a:ext cx="8229600" cy="483527"/>
          </a:xfrm>
        </p:spPr>
        <p:txBody>
          <a:bodyPr/>
          <a:lstStyle/>
          <a:p>
            <a:r>
              <a:rPr lang="de-DE" sz="2000" b="1" u="sng" dirty="0"/>
              <a:t>2. Beispiele</a:t>
            </a:r>
            <a:r>
              <a:rPr lang="de-DE" sz="2000" b="1" u="sng" baseline="0" dirty="0"/>
              <a:t> aus der Geschichte der Menschheit</a:t>
            </a:r>
            <a:endParaRPr lang="de-DE" sz="1600" dirty="0"/>
          </a:p>
        </p:txBody>
      </p:sp>
      <p:sp>
        <p:nvSpPr>
          <p:cNvPr id="4" name="Textfeld 3">
            <a:extLst>
              <a:ext uri="{FF2B5EF4-FFF2-40B4-BE49-F238E27FC236}">
                <a16:creationId xmlns:a16="http://schemas.microsoft.com/office/drawing/2014/main" id="{69977D34-E377-5D36-20CA-5EB9F04AADC6}"/>
              </a:ext>
            </a:extLst>
          </p:cNvPr>
          <p:cNvSpPr txBox="1"/>
          <p:nvPr/>
        </p:nvSpPr>
        <p:spPr>
          <a:xfrm>
            <a:off x="126091" y="2092571"/>
            <a:ext cx="4994824" cy="338554"/>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u="sng" dirty="0"/>
              <a:t>Überwindung des Kannibalismus</a:t>
            </a:r>
            <a:endParaRPr lang="de-DE" sz="1600" dirty="0"/>
          </a:p>
        </p:txBody>
      </p:sp>
      <p:sp>
        <p:nvSpPr>
          <p:cNvPr id="5" name="Textfeld 4">
            <a:extLst>
              <a:ext uri="{FF2B5EF4-FFF2-40B4-BE49-F238E27FC236}">
                <a16:creationId xmlns:a16="http://schemas.microsoft.com/office/drawing/2014/main" id="{6DE3CD86-066A-9243-E93F-E9EB980912FD}"/>
              </a:ext>
            </a:extLst>
          </p:cNvPr>
          <p:cNvSpPr txBox="1"/>
          <p:nvPr/>
        </p:nvSpPr>
        <p:spPr>
          <a:xfrm>
            <a:off x="126091" y="3108056"/>
            <a:ext cx="6861559" cy="338554"/>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u="sng" dirty="0"/>
              <a:t>Überwindung des religiösen Menschenopfers</a:t>
            </a:r>
            <a:r>
              <a:rPr lang="de-DE" sz="1600" dirty="0"/>
              <a:t> </a:t>
            </a:r>
            <a:r>
              <a:rPr lang="de-DE" sz="1400" dirty="0"/>
              <a:t>(etwa 20.000 bis 1.000 v.Chr.)</a:t>
            </a:r>
          </a:p>
        </p:txBody>
      </p:sp>
      <p:sp>
        <p:nvSpPr>
          <p:cNvPr id="6" name="Textfeld 5">
            <a:extLst>
              <a:ext uri="{FF2B5EF4-FFF2-40B4-BE49-F238E27FC236}">
                <a16:creationId xmlns:a16="http://schemas.microsoft.com/office/drawing/2014/main" id="{C2E11A38-D92F-B528-F9B8-25CD67C62448}"/>
              </a:ext>
            </a:extLst>
          </p:cNvPr>
          <p:cNvSpPr txBox="1"/>
          <p:nvPr/>
        </p:nvSpPr>
        <p:spPr>
          <a:xfrm>
            <a:off x="2098405" y="5299698"/>
            <a:ext cx="7045595" cy="830997"/>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u="sng" dirty="0"/>
              <a:t>Rechtssetzungen</a:t>
            </a:r>
            <a:r>
              <a:rPr lang="de-DE" sz="1600" dirty="0"/>
              <a:t> statt willkürliche Selbstjustiz, Recht des Stärkeren, Blutrache </a:t>
            </a:r>
            <a:br>
              <a:rPr lang="de-DE" sz="1600" dirty="0"/>
            </a:br>
            <a:r>
              <a:rPr lang="de-DE" sz="1600" dirty="0"/>
              <a:t>z. B. Codex Hammurabi </a:t>
            </a:r>
            <a:r>
              <a:rPr lang="de-DE" sz="1400" dirty="0"/>
              <a:t>(ca. 1.800 v.Chr.</a:t>
            </a:r>
            <a:r>
              <a:rPr lang="de-DE" sz="1600" dirty="0"/>
              <a:t>) </a:t>
            </a:r>
            <a:br>
              <a:rPr lang="de-DE" sz="1600" dirty="0"/>
            </a:br>
            <a:r>
              <a:rPr lang="de-DE" sz="1600" dirty="0"/>
              <a:t>10 Gebote  </a:t>
            </a:r>
            <a:r>
              <a:rPr lang="de-DE" sz="1400" dirty="0"/>
              <a:t>(ca. </a:t>
            </a:r>
            <a:r>
              <a:rPr lang="de-DE" sz="1400" u="sng" dirty="0"/>
              <a:t>1.000</a:t>
            </a:r>
            <a:r>
              <a:rPr lang="de-DE" sz="1400" dirty="0"/>
              <a:t> v.Chr.)</a:t>
            </a:r>
          </a:p>
        </p:txBody>
      </p:sp>
      <p:sp>
        <p:nvSpPr>
          <p:cNvPr id="8" name="Textfeld 7">
            <a:extLst>
              <a:ext uri="{FF2B5EF4-FFF2-40B4-BE49-F238E27FC236}">
                <a16:creationId xmlns:a16="http://schemas.microsoft.com/office/drawing/2014/main" id="{BD64FC1A-0D7E-F453-52C3-D607AE968126}"/>
              </a:ext>
            </a:extLst>
          </p:cNvPr>
          <p:cNvSpPr txBox="1"/>
          <p:nvPr/>
        </p:nvSpPr>
        <p:spPr>
          <a:xfrm>
            <a:off x="95168" y="3611146"/>
            <a:ext cx="4674698" cy="553998"/>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dirty="0"/>
              <a:t>Die </a:t>
            </a:r>
            <a:r>
              <a:rPr lang="de-DE" sz="1600" u="sng" dirty="0"/>
              <a:t>Landwirtschaftliche Revolution </a:t>
            </a:r>
            <a:br>
              <a:rPr lang="de-DE" sz="1600" u="sng" dirty="0"/>
            </a:br>
            <a:r>
              <a:rPr lang="de-DE" sz="1400" dirty="0"/>
              <a:t>(10.000 bis 5.000 v.Chr.)</a:t>
            </a:r>
          </a:p>
        </p:txBody>
      </p:sp>
      <p:sp>
        <p:nvSpPr>
          <p:cNvPr id="14" name="Textfeld 13">
            <a:extLst>
              <a:ext uri="{FF2B5EF4-FFF2-40B4-BE49-F238E27FC236}">
                <a16:creationId xmlns:a16="http://schemas.microsoft.com/office/drawing/2014/main" id="{0E3AA47B-44D2-4A80-F61B-CB6D73574B23}"/>
              </a:ext>
            </a:extLst>
          </p:cNvPr>
          <p:cNvSpPr txBox="1"/>
          <p:nvPr/>
        </p:nvSpPr>
        <p:spPr>
          <a:xfrm>
            <a:off x="234757" y="728926"/>
            <a:ext cx="5644402" cy="369332"/>
          </a:xfrm>
          <a:prstGeom prst="rect">
            <a:avLst/>
          </a:prstGeom>
          <a:noFill/>
          <a:ln>
            <a:noFill/>
          </a:ln>
          <a:scene3d>
            <a:camera prst="orthographicFront">
              <a:rot lat="0" lon="0" rev="0"/>
            </a:camera>
            <a:lightRig rig="threePt" dir="t"/>
          </a:scene3d>
        </p:spPr>
        <p:txBody>
          <a:bodyPr wrap="square" rtlCol="0">
            <a:spAutoFit/>
          </a:bodyPr>
          <a:lstStyle/>
          <a:p>
            <a:r>
              <a:rPr lang="de-DE" sz="1800" b="1" u="sng" dirty="0"/>
              <a:t>2.1. Paradigmenwechsel in der Frühzeit der Menschen</a:t>
            </a:r>
          </a:p>
        </p:txBody>
      </p:sp>
      <p:pic>
        <p:nvPicPr>
          <p:cNvPr id="3074" name="Picture 2" descr="Die Opferung Isaaks Philippe De Champagne &gt; Bildergipfel.de">
            <a:extLst>
              <a:ext uri="{FF2B5EF4-FFF2-40B4-BE49-F238E27FC236}">
                <a16:creationId xmlns:a16="http://schemas.microsoft.com/office/drawing/2014/main" id="{22F1755E-7F6F-C1F5-F2C1-7B7435999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774" y="2836245"/>
            <a:ext cx="1641553" cy="19992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A7165CC-77E3-9C92-4B72-3027B3659E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143" y="4314447"/>
            <a:ext cx="1389262" cy="22244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AC8B90AF-5FE0-F76D-66FF-0CBDE701CBAE}"/>
              </a:ext>
            </a:extLst>
          </p:cNvPr>
          <p:cNvSpPr txBox="1"/>
          <p:nvPr/>
        </p:nvSpPr>
        <p:spPr>
          <a:xfrm>
            <a:off x="126091" y="1366232"/>
            <a:ext cx="5267021" cy="338554"/>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dirty="0"/>
              <a:t>Um 70-30 v.u.Z. erste </a:t>
            </a:r>
            <a:r>
              <a:rPr lang="de-DE" sz="1600" u="sng" dirty="0"/>
              <a:t>kognitive Revolution?</a:t>
            </a:r>
            <a:r>
              <a:rPr lang="de-DE" sz="1600" dirty="0"/>
              <a:t> </a:t>
            </a:r>
            <a:r>
              <a:rPr lang="de-DE" sz="1400" dirty="0"/>
              <a:t>(Harari)</a:t>
            </a:r>
          </a:p>
        </p:txBody>
      </p:sp>
      <p:pic>
        <p:nvPicPr>
          <p:cNvPr id="2050" name="Picture 2">
            <a:extLst>
              <a:ext uri="{FF2B5EF4-FFF2-40B4-BE49-F238E27FC236}">
                <a16:creationId xmlns:a16="http://schemas.microsoft.com/office/drawing/2014/main" id="{F03A91D0-CDB0-37F5-3537-81F04D0CE7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577" y="1703120"/>
            <a:ext cx="2164918" cy="1330403"/>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a:extLst>
              <a:ext uri="{FF2B5EF4-FFF2-40B4-BE49-F238E27FC236}">
                <a16:creationId xmlns:a16="http://schemas.microsoft.com/office/drawing/2014/main" id="{ADF32E9F-DF50-A396-781B-99EFDDE29C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5774" y="607838"/>
            <a:ext cx="1488452" cy="1997030"/>
          </a:xfrm>
          <a:prstGeom prst="rect">
            <a:avLst/>
          </a:prstGeom>
          <a:ln>
            <a:solidFill>
              <a:schemeClr val="tx1"/>
            </a:solidFill>
          </a:ln>
        </p:spPr>
      </p:pic>
      <p:pic>
        <p:nvPicPr>
          <p:cNvPr id="1026" name="Picture 2">
            <a:extLst>
              <a:ext uri="{FF2B5EF4-FFF2-40B4-BE49-F238E27FC236}">
                <a16:creationId xmlns:a16="http://schemas.microsoft.com/office/drawing/2014/main" id="{0D923153-258E-8928-7767-88DB2C4064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4174" y="3844610"/>
            <a:ext cx="2322876" cy="13035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98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randombar(horizontal)">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randombar(horizontal)">
                                      <p:cBhvr>
                                        <p:cTn id="37" dur="5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randombar(horizontal)">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076"/>
                                        </p:tgtEl>
                                        <p:attrNameLst>
                                          <p:attrName>style.visibility</p:attrName>
                                        </p:attrNameLst>
                                      </p:cBhvr>
                                      <p:to>
                                        <p:strVal val="visible"/>
                                      </p:to>
                                    </p:set>
                                    <p:animEffect transition="in" filter="randombar(horizontal)">
                                      <p:cBhvr>
                                        <p:cTn id="5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47FFFD5-D625-327A-3112-5F1E70923750}"/>
              </a:ext>
            </a:extLst>
          </p:cNvPr>
          <p:cNvSpPr>
            <a:spLocks noGrp="1"/>
          </p:cNvSpPr>
          <p:nvPr>
            <p:ph type="sldNum" sz="quarter" idx="12"/>
          </p:nvPr>
        </p:nvSpPr>
        <p:spPr>
          <a:xfrm>
            <a:off x="6553200" y="6326653"/>
            <a:ext cx="2133600" cy="365125"/>
          </a:xfrm>
        </p:spPr>
        <p:txBody>
          <a:bodyPr/>
          <a:lstStyle/>
          <a:p>
            <a:pPr>
              <a:defRPr/>
            </a:pPr>
            <a:fld id="{62BE4F02-1CF9-4137-A301-37E7DE7DEF6A}" type="slidenum">
              <a:rPr lang="de-DE" altLang="de-DE" smtClean="0"/>
              <a:pPr>
                <a:defRPr/>
              </a:pPr>
              <a:t>9</a:t>
            </a:fld>
            <a:endParaRPr lang="de-DE" altLang="de-DE" dirty="0"/>
          </a:p>
        </p:txBody>
      </p:sp>
      <p:sp>
        <p:nvSpPr>
          <p:cNvPr id="3" name="Titel 2">
            <a:extLst>
              <a:ext uri="{FF2B5EF4-FFF2-40B4-BE49-F238E27FC236}">
                <a16:creationId xmlns:a16="http://schemas.microsoft.com/office/drawing/2014/main" id="{D4DED0AD-BC85-6F89-858B-8CBDE0C024D1}"/>
              </a:ext>
            </a:extLst>
          </p:cNvPr>
          <p:cNvSpPr>
            <a:spLocks noGrp="1"/>
          </p:cNvSpPr>
          <p:nvPr>
            <p:ph type="title" idx="4294967295"/>
          </p:nvPr>
        </p:nvSpPr>
        <p:spPr>
          <a:xfrm>
            <a:off x="319031" y="166222"/>
            <a:ext cx="8229600" cy="553998"/>
          </a:xfrm>
        </p:spPr>
        <p:txBody>
          <a:bodyPr/>
          <a:lstStyle/>
          <a:p>
            <a:pPr algn="l"/>
            <a:r>
              <a:rPr lang="de-DE" sz="1800" b="1" u="sng" dirty="0"/>
              <a:t>2.2. In der Antike bis Beginn der Neuzeit</a:t>
            </a:r>
            <a:r>
              <a:rPr lang="de-DE" sz="1400" dirty="0"/>
              <a:t> (1)</a:t>
            </a:r>
          </a:p>
        </p:txBody>
      </p:sp>
      <p:sp>
        <p:nvSpPr>
          <p:cNvPr id="7" name="Textfeld 6">
            <a:extLst>
              <a:ext uri="{FF2B5EF4-FFF2-40B4-BE49-F238E27FC236}">
                <a16:creationId xmlns:a16="http://schemas.microsoft.com/office/drawing/2014/main" id="{96AA3E96-E48D-3201-2AE4-4D7E0C50096B}"/>
              </a:ext>
            </a:extLst>
          </p:cNvPr>
          <p:cNvSpPr txBox="1"/>
          <p:nvPr/>
        </p:nvSpPr>
        <p:spPr>
          <a:xfrm>
            <a:off x="179512" y="890772"/>
            <a:ext cx="8223650" cy="553998"/>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dirty="0"/>
              <a:t>Entwicklung der </a:t>
            </a:r>
            <a:r>
              <a:rPr lang="de-DE" sz="1600" u="sng" dirty="0"/>
              <a:t>griechischen „Demokratie</a:t>
            </a:r>
            <a:r>
              <a:rPr lang="de-DE" sz="1600" dirty="0"/>
              <a:t>“ statt Königtum </a:t>
            </a:r>
            <a:br>
              <a:rPr lang="de-DE" sz="1600" dirty="0"/>
            </a:br>
            <a:r>
              <a:rPr lang="de-DE" sz="1400" dirty="0"/>
              <a:t>(aber exklusiv nur für Besitzeigentümer, ab 5. Jahrh. v.Chr.)</a:t>
            </a:r>
          </a:p>
        </p:txBody>
      </p:sp>
      <p:sp>
        <p:nvSpPr>
          <p:cNvPr id="9" name="Textfeld 8">
            <a:extLst>
              <a:ext uri="{FF2B5EF4-FFF2-40B4-BE49-F238E27FC236}">
                <a16:creationId xmlns:a16="http://schemas.microsoft.com/office/drawing/2014/main" id="{78867B7B-3EFD-D687-76B0-13EBF8A164E0}"/>
              </a:ext>
            </a:extLst>
          </p:cNvPr>
          <p:cNvSpPr txBox="1"/>
          <p:nvPr/>
        </p:nvSpPr>
        <p:spPr>
          <a:xfrm>
            <a:off x="874953" y="1888407"/>
            <a:ext cx="5750201" cy="584775"/>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dirty="0"/>
              <a:t>Die </a:t>
            </a:r>
            <a:r>
              <a:rPr lang="de-DE" sz="1600" u="sng" dirty="0"/>
              <a:t>Reformation</a:t>
            </a:r>
            <a:r>
              <a:rPr lang="de-DE" sz="1600" dirty="0"/>
              <a:t> im16. Jahr.: neues Gottes-, Heils-, Kirchen- und Weltverständnis; Gewissensfreiheit des Einzelnen…</a:t>
            </a:r>
          </a:p>
        </p:txBody>
      </p:sp>
      <p:sp>
        <p:nvSpPr>
          <p:cNvPr id="10" name="Textfeld 9">
            <a:extLst>
              <a:ext uri="{FF2B5EF4-FFF2-40B4-BE49-F238E27FC236}">
                <a16:creationId xmlns:a16="http://schemas.microsoft.com/office/drawing/2014/main" id="{3ACD4020-8455-09FD-AC94-51DDB4D9E65E}"/>
              </a:ext>
            </a:extLst>
          </p:cNvPr>
          <p:cNvSpPr txBox="1"/>
          <p:nvPr/>
        </p:nvSpPr>
        <p:spPr>
          <a:xfrm>
            <a:off x="2762650" y="3723099"/>
            <a:ext cx="3689302" cy="1323439"/>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dirty="0"/>
              <a:t>Durchsetzung des </a:t>
            </a:r>
            <a:r>
              <a:rPr lang="de-DE" sz="1600" u="sng" dirty="0"/>
              <a:t>Kopernikanischen Weltbildes</a:t>
            </a:r>
            <a:r>
              <a:rPr lang="de-DE" sz="1600" dirty="0"/>
              <a:t> gegen das Ptolemäische im 16. Jahrh. - Säkularisierung des Weltverständnisses.</a:t>
            </a:r>
          </a:p>
          <a:p>
            <a:pPr marL="285750" indent="-285750">
              <a:buFont typeface="Wingdings" panose="05000000000000000000" pitchFamily="2" charset="2"/>
              <a:buChar char="Ø"/>
            </a:pPr>
            <a:r>
              <a:rPr lang="de-DE" sz="1600" dirty="0"/>
              <a:t>Beginn der Industriellen Revolution.</a:t>
            </a:r>
          </a:p>
        </p:txBody>
      </p:sp>
      <p:sp>
        <p:nvSpPr>
          <p:cNvPr id="12" name="Textfeld 11">
            <a:extLst>
              <a:ext uri="{FF2B5EF4-FFF2-40B4-BE49-F238E27FC236}">
                <a16:creationId xmlns:a16="http://schemas.microsoft.com/office/drawing/2014/main" id="{9F7745FA-B2A8-A196-B272-86CBBD002A9B}"/>
              </a:ext>
            </a:extLst>
          </p:cNvPr>
          <p:cNvSpPr txBox="1"/>
          <p:nvPr/>
        </p:nvSpPr>
        <p:spPr>
          <a:xfrm>
            <a:off x="627356" y="5820600"/>
            <a:ext cx="8505937" cy="338554"/>
          </a:xfrm>
          <a:prstGeom prst="rect">
            <a:avLst/>
          </a:prstGeom>
          <a:noFill/>
          <a:ln>
            <a:noFill/>
          </a:ln>
          <a:scene3d>
            <a:camera prst="orthographicFront">
              <a:rot lat="0" lon="0" rev="0"/>
            </a:camera>
            <a:lightRig rig="threePt" dir="t"/>
          </a:scene3d>
        </p:spPr>
        <p:txBody>
          <a:bodyPr wrap="square" rtlCol="0">
            <a:spAutoFit/>
          </a:bodyPr>
          <a:lstStyle/>
          <a:p>
            <a:pPr marL="285750" indent="-285750">
              <a:buFont typeface="Wingdings" panose="05000000000000000000" pitchFamily="2" charset="2"/>
              <a:buChar char="Ø"/>
            </a:pPr>
            <a:r>
              <a:rPr lang="de-DE" sz="1600" u="sng" dirty="0"/>
              <a:t>Überwindung des Hexenwahns</a:t>
            </a:r>
            <a:r>
              <a:rPr lang="de-DE" sz="1600" dirty="0"/>
              <a:t> durch Friedrich Spee 1631f. in Deutschland / Europa</a:t>
            </a:r>
          </a:p>
        </p:txBody>
      </p:sp>
      <p:pic>
        <p:nvPicPr>
          <p:cNvPr id="1030" name="Picture 6" descr="kopernikus - Filosofi i skolen">
            <a:extLst>
              <a:ext uri="{FF2B5EF4-FFF2-40B4-BE49-F238E27FC236}">
                <a16:creationId xmlns:a16="http://schemas.microsoft.com/office/drawing/2014/main" id="{D5236EE6-318D-1D24-3FE0-A47E73D56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95" y="2890311"/>
            <a:ext cx="2303255" cy="2589948"/>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026" name="Picture 2" descr="Der angebliche Thesenanschlag an die Schlosskirche Wittenberg 1517 ...">
            <a:extLst>
              <a:ext uri="{FF2B5EF4-FFF2-40B4-BE49-F238E27FC236}">
                <a16:creationId xmlns:a16="http://schemas.microsoft.com/office/drawing/2014/main" id="{85B1920B-4865-29B3-D7E9-B6F0DCBDD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120" y="1334409"/>
            <a:ext cx="2219956" cy="258994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59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randombar(horizontal)">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rgbClr val="000000"/>
          </a:solidFill>
        </a:ln>
        <a:scene3d>
          <a:camera prst="orthographicFront">
            <a:rot lat="0" lon="0" rev="0"/>
          </a:camera>
          <a:lightRig rig="threePt" dir="t"/>
        </a:scene3d>
      </a:spPr>
      <a:bodyPr wrap="square" rtlCol="0">
        <a:spAutoFit/>
      </a:bodyPr>
      <a:lstStyle>
        <a:defPPr algn="ctr">
          <a:defRPr sz="1800" i="1" dirty="0" smtClean="0"/>
        </a:defPPr>
      </a:lstStyle>
    </a:txDef>
  </a:objectDefaults>
  <a:extraClrSchemeLst/>
</a:theme>
</file>

<file path=ppt/theme/theme2.xml><?xml version="1.0" encoding="utf-8"?>
<a:theme xmlns:a="http://schemas.openxmlformats.org/drawingml/2006/main" name="1_Larissa">
  <a:themeElements>
    <a:clrScheme name="Klarheit">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3668</Words>
  <Application>Microsoft Office PowerPoint</Application>
  <PresentationFormat>Bildschirmpräsentation (4:3)</PresentationFormat>
  <Paragraphs>210</Paragraphs>
  <Slides>22</Slides>
  <Notes>13</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22</vt:i4>
      </vt:variant>
    </vt:vector>
  </HeadingPairs>
  <TitlesOfParts>
    <vt:vector size="28" baseType="lpstr">
      <vt:lpstr>Arial</vt:lpstr>
      <vt:lpstr>Calibri</vt:lpstr>
      <vt:lpstr>Times New Roman</vt:lpstr>
      <vt:lpstr>Wingdings</vt:lpstr>
      <vt:lpstr>Larissa</vt:lpstr>
      <vt:lpstr>1_Larissa</vt:lpstr>
      <vt:lpstr>Zum begonnenen und gefährdeten Paradigmenwechsel in unserer Zeit</vt:lpstr>
      <vt:lpstr>Gliederung</vt:lpstr>
      <vt:lpstr>1. Was ist ein Paradigmenwechsel?</vt:lpstr>
      <vt:lpstr>Entstehung neuer Paradigmen</vt:lpstr>
      <vt:lpstr>Wendezeiten - Durchbruch eines  neuen Paradigmas</vt:lpstr>
      <vt:lpstr>Die Evolution der Menschheit</vt:lpstr>
      <vt:lpstr>These einer progressiven Zivilisationsentwicklung</vt:lpstr>
      <vt:lpstr>2. Beispiele aus der Geschichte der Menschheit</vt:lpstr>
      <vt:lpstr>2.2. In der Antike bis Beginn der Neuzeit (1)</vt:lpstr>
      <vt:lpstr>Weitere Paradigmenwechsel in der Neuzeit  (2)</vt:lpstr>
      <vt:lpstr>Der wichtigste Paradigmenwechsel der Neuzeit </vt:lpstr>
      <vt:lpstr>2.3. In der Moderne</vt:lpstr>
      <vt:lpstr>3. Der begonnene und gefährdete Paradigmenwechsel heute</vt:lpstr>
      <vt:lpstr>3.2. Der ökonomische Paradigmenwechsel</vt:lpstr>
      <vt:lpstr>Die Enttabuisierung der Kapitalismus- und Systemfrage heute</vt:lpstr>
      <vt:lpstr>3.3. Der friedenspolitische Paradigmenwechsel</vt:lpstr>
      <vt:lpstr>3.4. Der religiöse Paradigmenwechsel</vt:lpstr>
      <vt:lpstr>3.5. Der Paradigmenwechsel von einer rivalisierenden zu einer versöhnten Völkerwelt</vt:lpstr>
      <vt:lpstr>4. Stehen wir vor dem Ende - oder vor einer zweiten Halbzeit der menschlichen Evolution?</vt:lpstr>
      <vt:lpstr>Die Hoffnung auf eine zweite „Halbzeit“ der menschlichen Evolution </vt:lpstr>
      <vt:lpstr>Folgt dem Anthropozän ein Ökozoikum? (Leonardo Boff ) </vt:lpstr>
      <vt:lpstr>Literaturhinweise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Vortrag Nürnberg 10.7.09</dc:title>
  <dc:creator>Winkelmann</dc:creator>
  <cp:lastModifiedBy>User</cp:lastModifiedBy>
  <cp:revision>618</cp:revision>
  <cp:lastPrinted>2023-02-20T14:42:02Z</cp:lastPrinted>
  <dcterms:created xsi:type="dcterms:W3CDTF">2009-10-08T15:41:50Z</dcterms:created>
  <dcterms:modified xsi:type="dcterms:W3CDTF">2023-02-20T15:35:11Z</dcterms:modified>
</cp:coreProperties>
</file>