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1"/>
  </p:notesMasterIdLst>
  <p:handoutMasterIdLst>
    <p:handoutMasterId r:id="rId52"/>
  </p:handoutMasterIdLst>
  <p:sldIdLst>
    <p:sldId id="256" r:id="rId2"/>
    <p:sldId id="467" r:id="rId3"/>
    <p:sldId id="479" r:id="rId4"/>
    <p:sldId id="468" r:id="rId5"/>
    <p:sldId id="488" r:id="rId6"/>
    <p:sldId id="489" r:id="rId7"/>
    <p:sldId id="490" r:id="rId8"/>
    <p:sldId id="505" r:id="rId9"/>
    <p:sldId id="491" r:id="rId10"/>
    <p:sldId id="492" r:id="rId11"/>
    <p:sldId id="493" r:id="rId12"/>
    <p:sldId id="510" r:id="rId13"/>
    <p:sldId id="494" r:id="rId14"/>
    <p:sldId id="526" r:id="rId15"/>
    <p:sldId id="528" r:id="rId16"/>
    <p:sldId id="398" r:id="rId17"/>
    <p:sldId id="399" r:id="rId18"/>
    <p:sldId id="401" r:id="rId19"/>
    <p:sldId id="480" r:id="rId20"/>
    <p:sldId id="375" r:id="rId21"/>
    <p:sldId id="408" r:id="rId22"/>
    <p:sldId id="409" r:id="rId23"/>
    <p:sldId id="410" r:id="rId24"/>
    <p:sldId id="476" r:id="rId25"/>
    <p:sldId id="413" r:id="rId26"/>
    <p:sldId id="514" r:id="rId27"/>
    <p:sldId id="496" r:id="rId28"/>
    <p:sldId id="497" r:id="rId29"/>
    <p:sldId id="498" r:id="rId30"/>
    <p:sldId id="499" r:id="rId31"/>
    <p:sldId id="535" r:id="rId32"/>
    <p:sldId id="500" r:id="rId33"/>
    <p:sldId id="430" r:id="rId34"/>
    <p:sldId id="431" r:id="rId35"/>
    <p:sldId id="516" r:id="rId36"/>
    <p:sldId id="423" r:id="rId37"/>
    <p:sldId id="484" r:id="rId38"/>
    <p:sldId id="424" r:id="rId39"/>
    <p:sldId id="426" r:id="rId40"/>
    <p:sldId id="465" r:id="rId41"/>
    <p:sldId id="503" r:id="rId42"/>
    <p:sldId id="459" r:id="rId43"/>
    <p:sldId id="522" r:id="rId44"/>
    <p:sldId id="533" r:id="rId45"/>
    <p:sldId id="531" r:id="rId46"/>
    <p:sldId id="460" r:id="rId47"/>
    <p:sldId id="461" r:id="rId48"/>
    <p:sldId id="524" r:id="rId49"/>
    <p:sldId id="518" r:id="rId50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445" autoAdjust="0"/>
    <p:restoredTop sz="90514" autoAdjust="0"/>
  </p:normalViewPr>
  <p:slideViewPr>
    <p:cSldViewPr>
      <p:cViewPr>
        <p:scale>
          <a:sx n="100" d="100"/>
          <a:sy n="100" d="100"/>
        </p:scale>
        <p:origin x="-1860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B25FD-76F5-441D-A185-DA1C71162430}" type="datetimeFigureOut">
              <a:rPr lang="de-DE" smtClean="0"/>
              <a:t>27.11.2019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2C047-43AB-43EF-84EF-80C082059B1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7489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958" cy="496009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1098" y="1"/>
            <a:ext cx="2944958" cy="496009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5573C83-C9C3-4717-A6B8-69086532A28C}" type="datetimeFigureOut">
              <a:rPr lang="de-DE"/>
              <a:pPr>
                <a:defRPr/>
              </a:pPr>
              <a:t>27.11.2019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13" tIns="46557" rIns="93113" bIns="46557" rtlCol="0" anchor="ctr"/>
          <a:lstStyle/>
          <a:p>
            <a:pPr lvl="0"/>
            <a:endParaRPr lang="de-DE" noProof="0" dirty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606" y="4714507"/>
            <a:ext cx="5438464" cy="4467311"/>
          </a:xfrm>
          <a:prstGeom prst="rect">
            <a:avLst/>
          </a:prstGeom>
        </p:spPr>
        <p:txBody>
          <a:bodyPr vert="horz" lIns="93113" tIns="46557" rIns="93113" bIns="46557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014"/>
            <a:ext cx="2944958" cy="496009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1098" y="9429014"/>
            <a:ext cx="2944958" cy="496009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DC51441-ECCC-4BB2-8FEB-1AF502D95C4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8338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C51441-ECCC-4BB2-8FEB-1AF502D95C46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6302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FD7DD-FF18-40E2-996A-F69CC3F00039}" type="slidenum">
              <a:rPr lang="de-DE" smtClean="0"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8298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C51441-ECCC-4BB2-8FEB-1AF502D95C46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316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FD7DD-FF18-40E2-996A-F69CC3F00039}" type="slidenum">
              <a:rPr lang="de-DE" smtClean="0"/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7519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2F7D0-F287-40FF-8693-E8590D3EF5EF}" type="slidenum">
              <a:rPr lang="de-DE" smtClean="0"/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4436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FD7DD-FF18-40E2-996A-F69CC3F00039}" type="slidenum">
              <a:rPr lang="de-DE" smtClean="0"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7176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FD7DD-FF18-40E2-996A-F69CC3F00039}" type="slidenum">
              <a:rPr lang="de-DE" smtClean="0"/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6042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 smtClean="0"/>
          </a:p>
        </p:txBody>
      </p:sp>
      <p:sp>
        <p:nvSpPr>
          <p:cNvPr id="5222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6546" indent="-2909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3917" indent="-23278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29484" indent="-23278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5050" indent="-23278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60617" indent="-232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26184" indent="-232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91751" indent="-232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57317" indent="-232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46003C-6A85-428F-A135-05C4439E6C24}" type="slidenum">
              <a:rPr lang="de-DE" altLang="de-DE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45</a:t>
            </a:fld>
            <a:endParaRPr lang="de-DE" altLang="de-DE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FD7DD-FF18-40E2-996A-F69CC3F00039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4787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/>
          </a:p>
        </p:txBody>
      </p:sp>
      <p:sp>
        <p:nvSpPr>
          <p:cNvPr id="4403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5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6546" indent="-290979" defTabSz="9295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3917" indent="-232783" defTabSz="9295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29484" indent="-232783" defTabSz="9295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5050" indent="-232783" defTabSz="9295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60617" indent="-232783" defTabSz="9295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26184" indent="-232783" defTabSz="9295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91751" indent="-232783" defTabSz="9295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57317" indent="-232783" defTabSz="9295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9436BBB-984B-4C61-B061-15DBC4714AFD}" type="slidenum">
              <a:rPr lang="de-DE" altLang="de-DE" smtClean="0"/>
              <a:pPr eaLnBrk="1" hangingPunct="1">
                <a:spcBef>
                  <a:spcPct val="0"/>
                </a:spcBef>
              </a:pPr>
              <a:t>17</a:t>
            </a:fld>
            <a:endParaRPr lang="de-DE" altLang="de-DE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C51441-ECCC-4BB2-8FEB-1AF502D95C46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0987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C51441-ECCC-4BB2-8FEB-1AF502D95C46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7280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2F7D0-F287-40FF-8693-E8590D3EF5EF}" type="slidenum">
              <a:rPr lang="de-DE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4436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C51441-ECCC-4BB2-8FEB-1AF502D95C46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6434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C51441-ECCC-4BB2-8FEB-1AF502D95C46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450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AA5E-D76F-46C0-8550-F12E3FF4AC4D}" type="slidenum">
              <a:rPr lang="de-DE" smtClean="0"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0162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DFAB6-75CC-4E9F-B7D2-48E06D2F132B}" type="datetime1">
              <a:rPr lang="de-DE"/>
              <a:pPr>
                <a:defRPr/>
              </a:pPr>
              <a:t>27.11.2019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43C74-EED0-4A3A-A67E-6DFB79DFAA3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8839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5F09A-BE9A-47CF-ADD3-97A76984090A}" type="datetime1">
              <a:rPr lang="de-DE"/>
              <a:pPr>
                <a:defRPr/>
              </a:pPr>
              <a:t>27.11.2019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CBD05-765F-4239-A16B-0E8EF815BD2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9933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CD763-3B88-4701-9E7E-869FD6E81ADD}" type="datetime1">
              <a:rPr lang="de-DE"/>
              <a:pPr>
                <a:defRPr/>
              </a:pPr>
              <a:t>27.11.2019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9ADAE-3A87-466C-A262-7A68BD53AA3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0471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703EF-BB7B-46EA-B13E-E66ADD3F2E8F}" type="datetime1">
              <a:rPr lang="de-DE"/>
              <a:pPr>
                <a:defRPr/>
              </a:pPr>
              <a:t>27.11.2019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64B85-8017-44C4-9B1A-3D408FC34C6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0737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B7EB8-37BB-424E-B59F-94CA17344F28}" type="datetime1">
              <a:rPr lang="de-DE"/>
              <a:pPr>
                <a:defRPr/>
              </a:pPr>
              <a:t>27.11.2019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743CA-1BEB-4283-A261-42EAFBF7DBA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5971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742E8-0207-4C30-B869-42B272A5DD2B}" type="datetime1">
              <a:rPr lang="de-DE"/>
              <a:pPr>
                <a:defRPr/>
              </a:pPr>
              <a:t>27.11.2019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952C3-54E6-4690-9BF9-B3F91AE104F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908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D89FC-6B36-4171-85FC-6ADF27BDE61D}" type="datetime1">
              <a:rPr lang="de-DE"/>
              <a:pPr>
                <a:defRPr/>
              </a:pPr>
              <a:t>27.11.2019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26D02-D2C9-463F-A811-1DF6FC52DB6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0073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D740E-077A-458B-BDE8-D050B1EC5687}" type="datetime1">
              <a:rPr lang="de-DE"/>
              <a:pPr>
                <a:defRPr/>
              </a:pPr>
              <a:t>27.11.2019</a:t>
            </a:fld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20FF5-6613-455B-9381-BCDB777192F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232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005C5-7B62-466B-8185-48A202F4DDD5}" type="datetime1">
              <a:rPr lang="de-DE"/>
              <a:pPr>
                <a:defRPr/>
              </a:pPr>
              <a:t>27.11.2019</a:t>
            </a:fld>
            <a:endParaRPr lang="de-DE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D7B56-F0BE-4918-8172-6925A267147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401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693D7-2471-4F1D-99ED-24C19D039C5B}" type="datetime1">
              <a:rPr lang="de-DE"/>
              <a:pPr>
                <a:defRPr/>
              </a:pPr>
              <a:t>27.11.2019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92F7D-A42B-4214-AE53-9232228310D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94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6B98B-699A-4AED-8F4F-AE39052EB4F6}" type="datetime1">
              <a:rPr lang="de-DE"/>
              <a:pPr>
                <a:defRPr/>
              </a:pPr>
              <a:t>27.11.2019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706E0-158A-4C20-A1AC-8415494EA65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8571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77261EF-7393-4C38-8AB5-949E45044862}" type="datetime1">
              <a:rPr lang="de-DE"/>
              <a:pPr>
                <a:defRPr/>
              </a:pPr>
              <a:t>27.11.2019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F337133-0393-49E7-BD18-5535BE897F8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google.de/url?sa=i&amp;rct=j&amp;q=&amp;esrc=s&amp;source=images&amp;cd=&amp;ved=2ahUKEwjMhbW7zu3iAhWB66QKHdglBbwQjRx6BAgBEAU&amp;url=https://www.br.de/themen/wissen/weltbevoelkerung-bevoelkerungswachstum-menschen-erde-welt-100.html&amp;psig=AOvVaw180xLoLRds8xdU2r_yl3BP&amp;ust=1560761136132383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google.de/url?sa=i&amp;rct=j&amp;q=&amp;esrc=s&amp;source=images&amp;cd=&amp;cad=rja&amp;uact=8&amp;ved=&amp;url=https://web.de/magazine/panorama/greta-thunberg/greta-thunberg-klima-prophetin-33618410&amp;psig=AOvVaw16ULf-ZQ6ovwS6K7guC4tI&amp;ust=1574502839523164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hyperlink" Target="http://www.google.de/url?sa=i&amp;rct=j&amp;q=&amp;esrc=s&amp;source=images&amp;cd=&amp;cad=rja&amp;uact=8&amp;ved=&amp;url=/url?sa%3Di%26rct%3Dj%26q%3D%26esrc%3Ds%26source%3Dimages%26cd%3D%26ved%3D%26url%3Dhttps://www.xn--fluglrm-portal-9hb.de/laerm-vermeiden/moderne-flugzeuge/%26psig%3DAOvVaw2opX8gotMdtmQZzDvHlIhK%26ust%3D1573381018057333&amp;psig=AOvVaw2opX8gotMdtmQZzDvHlIhK&amp;ust=1573381018057333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de/url?sa=i&amp;rct=j&amp;q=&amp;esrc=s&amp;source=images&amp;cd=&amp;ved=2ahUKEwjJtbGWyejiAhXR4KQKHeV1CH8QjRx6BAgBEAU&amp;url=https://www1.wdr.de/mediathek/video-die-ware-mensch---von-ausbeutung-und-moderner-sklaverei-100.html&amp;psig=AOvVaw2gIKbSHkq4Dg0nZVgZ0WwK&amp;ust=1560587879007319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/>
          <p:cNvSpPr>
            <a:spLocks noGrp="1"/>
          </p:cNvSpPr>
          <p:nvPr>
            <p:ph type="ctrTitle"/>
          </p:nvPr>
        </p:nvSpPr>
        <p:spPr>
          <a:xfrm>
            <a:off x="611560" y="1124744"/>
            <a:ext cx="7772400" cy="431800"/>
          </a:xfrm>
        </p:spPr>
        <p:txBody>
          <a:bodyPr/>
          <a:lstStyle/>
          <a:p>
            <a:pPr eaLnBrk="1" hangingPunct="1"/>
            <a:r>
              <a:rPr lang="de-DE" altLang="de-DE" sz="2000" b="1" u="sng" dirty="0" smtClean="0">
                <a:latin typeface="+mn-lt"/>
                <a:cs typeface="Arial" charset="0"/>
              </a:rPr>
              <a:t>Von der Wachstumsökonomie zur Gleichgewichtsökonomie</a:t>
            </a:r>
          </a:p>
        </p:txBody>
      </p:sp>
      <p:sp>
        <p:nvSpPr>
          <p:cNvPr id="2051" name="Textfeld 3"/>
          <p:cNvSpPr txBox="1">
            <a:spLocks noChangeArrowheads="1"/>
          </p:cNvSpPr>
          <p:nvPr/>
        </p:nvSpPr>
        <p:spPr bwMode="auto">
          <a:xfrm>
            <a:off x="323850" y="188913"/>
            <a:ext cx="8569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/>
              <a:t>Bernd Winkelmann		 				            Stand  </a:t>
            </a:r>
            <a:r>
              <a:rPr lang="de-DE" altLang="de-DE" sz="1400" dirty="0" smtClean="0"/>
              <a:t>24. 11. 2019  Akademie </a:t>
            </a:r>
            <a:r>
              <a:rPr lang="de-DE" altLang="de-DE" sz="1400" dirty="0"/>
              <a:t>Solidarische </a:t>
            </a:r>
            <a:r>
              <a:rPr lang="de-DE" altLang="de-DE" sz="1400" dirty="0" smtClean="0"/>
              <a:t>Ökonomie 				</a:t>
            </a:r>
            <a:r>
              <a:rPr lang="de-DE" altLang="de-DE" sz="1400" dirty="0"/>
              <a:t> </a:t>
            </a:r>
            <a:r>
              <a:rPr lang="de-DE" altLang="de-DE" sz="1400" dirty="0" smtClean="0"/>
              <a:t>         Langfassung, in Teilen realisierbar</a:t>
            </a:r>
            <a:endParaRPr lang="de-DE" altLang="de-DE" sz="1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6D1A3-51B2-4D26-AD82-31444BB717C3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  <p:sp>
        <p:nvSpPr>
          <p:cNvPr id="2053" name="Textfeld 5"/>
          <p:cNvSpPr txBox="1">
            <a:spLocks noChangeArrowheads="1"/>
          </p:cNvSpPr>
          <p:nvPr/>
        </p:nvSpPr>
        <p:spPr bwMode="auto">
          <a:xfrm>
            <a:off x="482821" y="1700808"/>
            <a:ext cx="777557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de-DE" altLang="de-DE" sz="1800" dirty="0" smtClean="0">
                <a:latin typeface="+mn-lt"/>
              </a:rPr>
              <a:t>I. Was ist los in unserer Welt? </a:t>
            </a:r>
            <a:br>
              <a:rPr lang="de-DE" altLang="de-DE" sz="1800" dirty="0" smtClean="0">
                <a:latin typeface="+mn-lt"/>
              </a:rPr>
            </a:br>
            <a:r>
              <a:rPr lang="de-DE" altLang="de-DE" sz="1800" dirty="0" smtClean="0">
                <a:latin typeface="+mn-lt"/>
              </a:rPr>
              <a:t>   Der Grundwiderspruch unserer Zivilisation</a:t>
            </a:r>
          </a:p>
          <a:p>
            <a:pPr eaLnBrk="1" hangingPunct="1">
              <a:spcBef>
                <a:spcPct val="0"/>
              </a:spcBef>
              <a:buNone/>
            </a:pPr>
            <a:endParaRPr lang="de-DE" altLang="de-DE" sz="1800" dirty="0" smtClean="0">
              <a:latin typeface="+mn-lt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de-DE" altLang="de-DE" sz="1800" dirty="0" smtClean="0">
                <a:latin typeface="+mn-lt"/>
              </a:rPr>
              <a:t>II. Sackgasse </a:t>
            </a:r>
            <a:r>
              <a:rPr lang="de-DE" altLang="de-DE" sz="1800" dirty="0">
                <a:latin typeface="+mn-lt"/>
              </a:rPr>
              <a:t>Wirtschaftswachstum </a:t>
            </a:r>
          </a:p>
          <a:p>
            <a:pPr marL="400050" indent="-400050" eaLnBrk="1" hangingPunct="1">
              <a:spcBef>
                <a:spcPct val="0"/>
              </a:spcBef>
              <a:buAutoNum type="romanUcPeriod"/>
            </a:pPr>
            <a:endParaRPr lang="de-DE" altLang="de-DE" sz="1800" dirty="0" smtClean="0">
              <a:latin typeface="+mn-lt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de-DE" altLang="de-DE" sz="1800" dirty="0" smtClean="0">
                <a:latin typeface="+mn-lt"/>
              </a:rPr>
              <a:t>III. Wer die Ursachenfrage lösen will, muss die Systemfrage stellen</a:t>
            </a:r>
          </a:p>
          <a:p>
            <a:pPr marL="400050" indent="-400050" eaLnBrk="1" hangingPunct="1">
              <a:spcBef>
                <a:spcPct val="0"/>
              </a:spcBef>
              <a:buAutoNum type="romanUcPeriod"/>
            </a:pPr>
            <a:endParaRPr lang="de-DE" altLang="de-DE" sz="1800" dirty="0" smtClean="0">
              <a:latin typeface="+mn-lt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de-DE" sz="1800" dirty="0" smtClean="0">
                <a:solidFill>
                  <a:srgbClr val="000000"/>
                </a:solidFill>
                <a:latin typeface="+mn-lt"/>
              </a:rPr>
              <a:t>IV. Grundlagenwissen </a:t>
            </a:r>
            <a:r>
              <a:rPr lang="de-DE" sz="1800" dirty="0">
                <a:solidFill>
                  <a:srgbClr val="000000"/>
                </a:solidFill>
                <a:latin typeface="+mn-lt"/>
              </a:rPr>
              <a:t>Wirtschaftswachstum </a:t>
            </a:r>
            <a:endParaRPr lang="de-DE" altLang="de-DE" sz="1800" dirty="0" smtClean="0">
              <a:latin typeface="+mn-lt"/>
            </a:endParaRPr>
          </a:p>
          <a:p>
            <a:pPr marL="400050" indent="-400050" eaLnBrk="1" hangingPunct="1">
              <a:spcBef>
                <a:spcPct val="0"/>
              </a:spcBef>
              <a:buAutoNum type="romanUcPeriod"/>
            </a:pPr>
            <a:endParaRPr lang="de-DE" altLang="de-DE" sz="1800" dirty="0" smtClean="0">
              <a:latin typeface="+mn-lt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de-DE" altLang="de-DE" sz="1800" dirty="0" smtClean="0">
                <a:latin typeface="+mn-lt"/>
              </a:rPr>
              <a:t>V. Ziele einer Postwachstumsgesellschaft</a:t>
            </a:r>
          </a:p>
          <a:p>
            <a:pPr marL="400050" indent="-400050" eaLnBrk="1" hangingPunct="1">
              <a:spcBef>
                <a:spcPct val="0"/>
              </a:spcBef>
              <a:buAutoNum type="romanUcPeriod"/>
            </a:pPr>
            <a:endParaRPr lang="de-DE" altLang="de-DE" sz="1800" dirty="0" smtClean="0">
              <a:latin typeface="+mn-lt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de-DE" altLang="de-DE" sz="1800" dirty="0" smtClean="0">
                <a:latin typeface="+mn-lt"/>
              </a:rPr>
              <a:t>VI. Schlüsselfrage Menschenbild </a:t>
            </a:r>
          </a:p>
          <a:p>
            <a:pPr eaLnBrk="1" hangingPunct="1">
              <a:spcBef>
                <a:spcPct val="0"/>
              </a:spcBef>
              <a:buNone/>
            </a:pPr>
            <a:endParaRPr lang="de-DE" altLang="de-DE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de-DE" altLang="de-DE" sz="1800" dirty="0" smtClean="0">
                <a:latin typeface="+mn-lt"/>
              </a:rPr>
              <a:t>VII. Realisierungsschritte einer Systemänderung</a:t>
            </a:r>
          </a:p>
          <a:p>
            <a:pPr eaLnBrk="1" hangingPunct="1">
              <a:spcBef>
                <a:spcPct val="0"/>
              </a:spcBef>
              <a:buNone/>
            </a:pPr>
            <a:endParaRPr lang="de-DE" altLang="de-DE" sz="1800" dirty="0" smtClean="0">
              <a:latin typeface="+mn-lt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de-DE" altLang="de-DE" sz="1800" dirty="0" smtClean="0">
                <a:latin typeface="+mn-lt"/>
              </a:rPr>
              <a:t>VIII. Ermutigung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992888" cy="432048"/>
          </a:xfrm>
        </p:spPr>
        <p:txBody>
          <a:bodyPr>
            <a:noAutofit/>
          </a:bodyPr>
          <a:lstStyle/>
          <a:p>
            <a:r>
              <a:rPr lang="de-DE" sz="1800" b="1" u="sng" dirty="0" smtClean="0"/>
              <a:t>Die Gefährdung unseres Ökosystems  durch das Artensterben</a:t>
            </a:r>
            <a:endParaRPr lang="de-DE" sz="1800" b="1" u="sng" dirty="0"/>
          </a:p>
        </p:txBody>
      </p:sp>
      <p:pic>
        <p:nvPicPr>
          <p:cNvPr id="6" name="Bild 1" descr="Grafik, die den Verlust an biologischer Vielfalt von 1970 - 2000 darstell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16" y="692696"/>
            <a:ext cx="5143425" cy="35283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B4C5-B149-4B26-9E2C-A7FCE9635AAA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32987" y="4293096"/>
            <a:ext cx="3384376" cy="61555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1700" dirty="0" smtClean="0">
                <a:solidFill>
                  <a:prstClr val="black"/>
                </a:solidFill>
                <a:latin typeface="+mn-lt"/>
              </a:rPr>
              <a:t>Wildlebende Wirbeltiere seit 1970 </a:t>
            </a:r>
            <a:br>
              <a:rPr lang="de-DE" sz="1700" dirty="0" smtClean="0">
                <a:solidFill>
                  <a:prstClr val="black"/>
                </a:solidFill>
                <a:latin typeface="+mn-lt"/>
              </a:rPr>
            </a:br>
            <a:r>
              <a:rPr lang="de-DE" sz="1700" dirty="0" smtClean="0">
                <a:solidFill>
                  <a:prstClr val="black"/>
                </a:solidFill>
                <a:latin typeface="+mn-lt"/>
              </a:rPr>
              <a:t>um 60% gesunken. </a:t>
            </a:r>
            <a:endParaRPr lang="de-DE" sz="17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463036" y="4146778"/>
            <a:ext cx="35734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 smtClean="0">
                <a:solidFill>
                  <a:prstClr val="black"/>
                </a:solidFill>
                <a:latin typeface="+mn-lt"/>
              </a:rPr>
              <a:t>Folgen:</a:t>
            </a:r>
          </a:p>
          <a:p>
            <a:pPr marL="176213" indent="-176213">
              <a:buFont typeface="Wingdings" panose="05000000000000000000" pitchFamily="2" charset="2"/>
              <a:buChar char="Ø"/>
            </a:pPr>
            <a:r>
              <a:rPr lang="de-DE" sz="1600" dirty="0" smtClean="0">
                <a:solidFill>
                  <a:prstClr val="black"/>
                </a:solidFill>
                <a:latin typeface="+mn-lt"/>
              </a:rPr>
              <a:t>Ausfall von Befruchtungskreisläufen,</a:t>
            </a:r>
          </a:p>
          <a:p>
            <a:pPr marL="176213" indent="-176213">
              <a:buFont typeface="Wingdings" panose="05000000000000000000" pitchFamily="2" charset="2"/>
              <a:buChar char="Ø"/>
            </a:pPr>
            <a:r>
              <a:rPr lang="de-DE" sz="1600" dirty="0" smtClean="0">
                <a:solidFill>
                  <a:prstClr val="black"/>
                </a:solidFill>
                <a:latin typeface="+mn-lt"/>
              </a:rPr>
              <a:t>Rückgang der Regerationsfähigkeit des Lebens,</a:t>
            </a:r>
          </a:p>
          <a:p>
            <a:pPr marL="176213" indent="-176213">
              <a:buFont typeface="Wingdings" panose="05000000000000000000" pitchFamily="2" charset="2"/>
              <a:buChar char="Ø"/>
            </a:pPr>
            <a:r>
              <a:rPr lang="de-DE" sz="1600" dirty="0" smtClean="0">
                <a:solidFill>
                  <a:prstClr val="black"/>
                </a:solidFill>
                <a:latin typeface="+mn-lt"/>
              </a:rPr>
              <a:t>Destabilisierung </a:t>
            </a:r>
            <a:r>
              <a:rPr lang="de-DE" sz="1600" dirty="0">
                <a:solidFill>
                  <a:prstClr val="black"/>
                </a:solidFill>
                <a:latin typeface="+mn-lt"/>
              </a:rPr>
              <a:t>des gesamten </a:t>
            </a:r>
            <a:r>
              <a:rPr lang="de-DE" sz="1600" dirty="0" smtClean="0">
                <a:solidFill>
                  <a:prstClr val="black"/>
                </a:solidFill>
                <a:latin typeface="+mn-lt"/>
              </a:rPr>
              <a:t>Ökosystems, </a:t>
            </a:r>
          </a:p>
          <a:p>
            <a:pPr marL="176213" indent="-176213">
              <a:buFont typeface="Wingdings" panose="05000000000000000000" pitchFamily="2" charset="2"/>
              <a:buChar char="Ø"/>
            </a:pPr>
            <a:r>
              <a:rPr lang="de-DE" sz="1600" dirty="0" smtClean="0">
                <a:solidFill>
                  <a:prstClr val="black"/>
                </a:solidFill>
                <a:latin typeface="+mn-lt"/>
              </a:rPr>
              <a:t>Wirtschaftliche Zusammenbrüche…</a:t>
            </a:r>
          </a:p>
          <a:p>
            <a:pPr marL="176213" indent="-176213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prstClr val="black"/>
                </a:solidFill>
                <a:latin typeface="+mn-lt"/>
              </a:rPr>
              <a:t> </a:t>
            </a:r>
            <a:r>
              <a:rPr lang="de-DE" sz="1600" dirty="0" smtClean="0">
                <a:solidFill>
                  <a:prstClr val="black"/>
                </a:solidFill>
                <a:latin typeface="+mn-lt"/>
              </a:rPr>
              <a:t>…</a:t>
            </a:r>
            <a:endParaRPr lang="de-DE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491880" y="6519432"/>
            <a:ext cx="29676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300" dirty="0" smtClean="0">
                <a:solidFill>
                  <a:prstClr val="black"/>
                </a:solidFill>
              </a:rPr>
              <a:t>(Weltbiodiversitätsrat der UN </a:t>
            </a:r>
            <a:r>
              <a:rPr lang="de-DE" sz="1300" dirty="0">
                <a:solidFill>
                  <a:prstClr val="black"/>
                </a:solidFill>
              </a:rPr>
              <a:t>(IPBES</a:t>
            </a:r>
            <a:r>
              <a:rPr lang="de-DE" sz="14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1" name="Rechteck 10"/>
          <p:cNvSpPr/>
          <p:nvPr/>
        </p:nvSpPr>
        <p:spPr>
          <a:xfrm>
            <a:off x="5531249" y="3421379"/>
            <a:ext cx="3101677" cy="61555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1700" dirty="0">
                <a:solidFill>
                  <a:prstClr val="black"/>
                </a:solidFill>
                <a:latin typeface="+mn-lt"/>
              </a:rPr>
              <a:t>Schwund der Insektenbiomasse </a:t>
            </a:r>
            <a:r>
              <a:rPr lang="de-DE" sz="1700" dirty="0" smtClean="0">
                <a:solidFill>
                  <a:prstClr val="black"/>
                </a:solidFill>
                <a:latin typeface="+mn-lt"/>
              </a:rPr>
              <a:t/>
            </a:r>
            <a:br>
              <a:rPr lang="de-DE" sz="1700" dirty="0" smtClean="0">
                <a:solidFill>
                  <a:prstClr val="black"/>
                </a:solidFill>
                <a:latin typeface="+mn-lt"/>
              </a:rPr>
            </a:br>
            <a:r>
              <a:rPr lang="de-DE" sz="1700" dirty="0" smtClean="0">
                <a:solidFill>
                  <a:prstClr val="black"/>
                </a:solidFill>
                <a:latin typeface="+mn-lt"/>
              </a:rPr>
              <a:t>40 </a:t>
            </a:r>
            <a:r>
              <a:rPr lang="de-DE" sz="1700" dirty="0">
                <a:solidFill>
                  <a:prstClr val="black"/>
                </a:solidFill>
                <a:latin typeface="+mn-lt"/>
              </a:rPr>
              <a:t>bis 80%.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961" y="692695"/>
            <a:ext cx="3401318" cy="237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3528" y="4908649"/>
            <a:ext cx="48245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 smtClean="0">
                <a:solidFill>
                  <a:prstClr val="black"/>
                </a:solidFill>
                <a:latin typeface="+mn-lt"/>
              </a:rPr>
              <a:t>Ursachen</a:t>
            </a:r>
            <a:r>
              <a:rPr lang="de-DE" sz="1600" dirty="0" smtClean="0">
                <a:solidFill>
                  <a:prstClr val="black"/>
                </a:solidFill>
                <a:latin typeface="+mn-lt"/>
              </a:rPr>
              <a:t>:</a:t>
            </a:r>
          </a:p>
          <a:p>
            <a:pPr marL="176213" indent="-176213">
              <a:buFont typeface="Wingdings" panose="05000000000000000000" pitchFamily="2" charset="2"/>
              <a:buChar char="Ø"/>
            </a:pPr>
            <a:r>
              <a:rPr lang="de-DE" sz="1600" dirty="0" smtClean="0">
                <a:solidFill>
                  <a:prstClr val="black"/>
                </a:solidFill>
                <a:latin typeface="+mn-lt"/>
              </a:rPr>
              <a:t>Chemisierung, Industrialisierung der Landwirtschaft,</a:t>
            </a:r>
          </a:p>
          <a:p>
            <a:pPr marL="176213" indent="-176213">
              <a:buFont typeface="Wingdings" panose="05000000000000000000" pitchFamily="2" charset="2"/>
              <a:buChar char="Ø"/>
            </a:pPr>
            <a:r>
              <a:rPr lang="de-DE" sz="1600" dirty="0" smtClean="0">
                <a:solidFill>
                  <a:prstClr val="black"/>
                </a:solidFill>
                <a:latin typeface="+mn-lt"/>
              </a:rPr>
              <a:t>Luft- und Wasserverschmutzung,</a:t>
            </a:r>
          </a:p>
          <a:p>
            <a:pPr marL="176213" indent="-176213">
              <a:buFont typeface="Wingdings" panose="05000000000000000000" pitchFamily="2" charset="2"/>
              <a:buChar char="Ø"/>
            </a:pPr>
            <a:r>
              <a:rPr lang="de-DE" sz="1600" dirty="0" smtClean="0">
                <a:solidFill>
                  <a:prstClr val="black"/>
                </a:solidFill>
                <a:latin typeface="+mn-lt"/>
              </a:rPr>
              <a:t>Bodenversiegelung, Ausräumen der Landschaft, Eindeichen der Gewässer,</a:t>
            </a:r>
          </a:p>
          <a:p>
            <a:pPr marL="176213" indent="-176213">
              <a:buFont typeface="Wingdings" panose="05000000000000000000" pitchFamily="2" charset="2"/>
              <a:buChar char="Ø"/>
            </a:pPr>
            <a:r>
              <a:rPr lang="de-DE" sz="1600" dirty="0" smtClean="0">
                <a:solidFill>
                  <a:prstClr val="black"/>
                </a:solidFill>
                <a:latin typeface="+mn-lt"/>
              </a:rPr>
              <a:t>Waldverlust, Wildnisverlust</a:t>
            </a:r>
          </a:p>
          <a:p>
            <a:pPr marL="176213" indent="-176213">
              <a:buFont typeface="Wingdings" panose="05000000000000000000" pitchFamily="2" charset="2"/>
              <a:buChar char="Ø"/>
            </a:pPr>
            <a:r>
              <a:rPr lang="de-DE" sz="1600" dirty="0" smtClean="0">
                <a:solidFill>
                  <a:prstClr val="black"/>
                </a:solidFill>
                <a:latin typeface="+mn-lt"/>
              </a:rPr>
              <a:t>… </a:t>
            </a:r>
            <a:endParaRPr lang="de-DE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131839" y="2564904"/>
            <a:ext cx="442604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0" rev="900000"/>
            </a:camera>
            <a:lightRig rig="threePt" dir="t"/>
          </a:scene3d>
        </p:spPr>
        <p:txBody>
          <a:bodyPr wrap="square">
            <a:spAutoFit/>
            <a:scene3d>
              <a:camera prst="orthographicFront">
                <a:rot lat="600000" lon="0" rev="0"/>
              </a:camera>
              <a:lightRig rig="threePt" dir="t"/>
            </a:scene3d>
          </a:bodyPr>
          <a:lstStyle/>
          <a:p>
            <a:pPr algn="ctr"/>
            <a:r>
              <a:rPr lang="de-DE" sz="1600" dirty="0">
                <a:solidFill>
                  <a:prstClr val="black"/>
                </a:solidFill>
                <a:latin typeface="+mn-lt"/>
              </a:rPr>
              <a:t>Sechstes Massensterben auf unseren Planeten</a:t>
            </a:r>
            <a:endParaRPr lang="de-D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077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 animBg="1"/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96950"/>
            <a:ext cx="7931224" cy="634082"/>
          </a:xfrm>
        </p:spPr>
        <p:txBody>
          <a:bodyPr>
            <a:normAutofit/>
          </a:bodyPr>
          <a:lstStyle/>
          <a:p>
            <a:r>
              <a:rPr lang="de-DE" sz="1800" b="1" u="sng" dirty="0" smtClean="0"/>
              <a:t>Das alles bei Verlust unwiederbringlicher Ressourcen</a:t>
            </a:r>
            <a:endParaRPr lang="de-DE" sz="1800" b="1" u="sn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B4C5-B149-4B26-9E2C-A7FCE9635AAA}" type="slidenum">
              <a:rPr lang="de-DE" smtClean="0"/>
              <a:t>11</a:t>
            </a:fld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1187624" y="764704"/>
            <a:ext cx="57606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 smtClean="0">
                <a:latin typeface="+mn-lt"/>
              </a:rPr>
              <a:t>Verlust </a:t>
            </a:r>
            <a:r>
              <a:rPr lang="de-DE" dirty="0">
                <a:latin typeface="+mn-lt"/>
              </a:rPr>
              <a:t>an </a:t>
            </a:r>
            <a:r>
              <a:rPr lang="de-DE" dirty="0" smtClean="0">
                <a:latin typeface="+mn-lt"/>
              </a:rPr>
              <a:t>Wäldern…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 smtClean="0">
                <a:latin typeface="+mn-lt"/>
              </a:rPr>
              <a:t>an Ackerland…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 smtClean="0">
                <a:latin typeface="+mn-lt"/>
              </a:rPr>
              <a:t>an Trinkwasserressourcen…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 smtClean="0">
                <a:latin typeface="+mn-lt"/>
              </a:rPr>
              <a:t>an Bodenschätzen…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 smtClean="0">
                <a:latin typeface="+mn-lt"/>
              </a:rPr>
              <a:t>die </a:t>
            </a:r>
            <a:r>
              <a:rPr lang="de-DE" dirty="0">
                <a:latin typeface="+mn-lt"/>
              </a:rPr>
              <a:t>Versauerung und Vermüllung der </a:t>
            </a:r>
            <a:r>
              <a:rPr lang="de-DE" dirty="0" smtClean="0">
                <a:latin typeface="+mn-lt"/>
              </a:rPr>
              <a:t>Meere…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 smtClean="0">
                <a:latin typeface="+mn-lt"/>
              </a:rPr>
              <a:t>…</a:t>
            </a:r>
          </a:p>
        </p:txBody>
      </p:sp>
      <p:sp>
        <p:nvSpPr>
          <p:cNvPr id="6" name="Rechteck 5"/>
          <p:cNvSpPr/>
          <p:nvPr/>
        </p:nvSpPr>
        <p:spPr>
          <a:xfrm>
            <a:off x="2024285" y="2776291"/>
            <a:ext cx="48965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dirty="0" smtClean="0">
                <a:latin typeface="+mn-lt"/>
              </a:rPr>
              <a:t>… bei weiteren </a:t>
            </a:r>
            <a:r>
              <a:rPr lang="de-DE" b="1" dirty="0" smtClean="0">
                <a:latin typeface="+mn-lt"/>
              </a:rPr>
              <a:t>Bevölkerungswach</a:t>
            </a:r>
            <a:r>
              <a:rPr lang="de-DE" b="1" dirty="0" smtClean="0"/>
              <a:t>stum </a:t>
            </a:r>
            <a:endParaRPr lang="de-DE" b="1" dirty="0"/>
          </a:p>
        </p:txBody>
      </p:sp>
      <p:pic>
        <p:nvPicPr>
          <p:cNvPr id="14338" name="Picture 2" descr="Bildergebnis für wachstum weltbevölkeru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856" y="3212976"/>
            <a:ext cx="5932785" cy="33304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995018" y="2406959"/>
            <a:ext cx="779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n-lt"/>
              </a:rPr>
              <a:t>Verknappung und Verteuerung aller materiellen Lebensgrundl</a:t>
            </a:r>
            <a:r>
              <a:rPr lang="de-DE" dirty="0" smtClean="0"/>
              <a:t>agen</a:t>
            </a:r>
            <a:endParaRPr lang="de-DE" dirty="0"/>
          </a:p>
        </p:txBody>
      </p:sp>
      <p:sp>
        <p:nvSpPr>
          <p:cNvPr id="3" name="Pfeil nach rechts 2"/>
          <p:cNvSpPr/>
          <p:nvPr/>
        </p:nvSpPr>
        <p:spPr>
          <a:xfrm>
            <a:off x="397802" y="2523547"/>
            <a:ext cx="597216" cy="139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764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de-DE" sz="2000" b="1" u="sng" dirty="0" smtClean="0"/>
              <a:t>Prognose des Club of Rome</a:t>
            </a:r>
            <a:endParaRPr lang="de-DE" sz="2000" b="1" u="sn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764B85-8017-44C4-9B1A-3D408FC34C6B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pic>
        <p:nvPicPr>
          <p:cNvPr id="66562" name="Picture 2" descr="C:\Users\Winkelmann\Documents\Daten\Winkelmann-Bilder\Grafiken\Ökologie\ag10#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07" y="764704"/>
            <a:ext cx="8531956" cy="50405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407296" y="5869512"/>
            <a:ext cx="2551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latin typeface="+mn-lt"/>
              </a:rPr>
              <a:t>30-Jahre-Update 2006/2009</a:t>
            </a:r>
            <a:endParaRPr lang="de-D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170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6227" y="260648"/>
            <a:ext cx="8229600" cy="576064"/>
          </a:xfrm>
        </p:spPr>
        <p:txBody>
          <a:bodyPr/>
          <a:lstStyle/>
          <a:p>
            <a:r>
              <a:rPr lang="de-DE" sz="1800" b="1" u="sng" dirty="0" smtClean="0"/>
              <a:t>Die These vom Faunenschnitt</a:t>
            </a:r>
            <a:endParaRPr lang="de-DE" sz="1800" b="1" u="sng" dirty="0"/>
          </a:p>
        </p:txBody>
      </p:sp>
      <p:sp>
        <p:nvSpPr>
          <p:cNvPr id="5" name="Textfeld 4"/>
          <p:cNvSpPr txBox="1"/>
          <p:nvPr/>
        </p:nvSpPr>
        <p:spPr>
          <a:xfrm>
            <a:off x="323528" y="836712"/>
            <a:ext cx="8298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u="sng" dirty="0" smtClean="0"/>
              <a:t>Hoimar von Ditfurth </a:t>
            </a:r>
            <a:r>
              <a:rPr lang="de-DE" sz="1600" dirty="0" smtClean="0"/>
              <a:t>(1985):</a:t>
            </a:r>
            <a:br>
              <a:rPr lang="de-DE" sz="1600" dirty="0" smtClean="0"/>
            </a:br>
            <a:r>
              <a:rPr lang="de-DE" sz="1600" dirty="0" smtClean="0"/>
              <a:t>Wenn zu den ökologischen Zerstörungen große soziale Verwerfungen hinzukommen,  Massenmigrationen, Ressourcen- und Umweltkriege bis hin zum Einsatz atomarer Waffen, kann es zur „</a:t>
            </a:r>
            <a:r>
              <a:rPr lang="de-DE" sz="1600" b="1" i="1" dirty="0" smtClean="0"/>
              <a:t>Faunenschnitt</a:t>
            </a:r>
            <a:r>
              <a:rPr lang="de-DE" sz="1600" dirty="0" smtClean="0"/>
              <a:t>“ der Menschheit kommen: </a:t>
            </a:r>
            <a:br>
              <a:rPr lang="de-DE" sz="1600" dirty="0" smtClean="0"/>
            </a:br>
            <a:r>
              <a:rPr lang="de-DE" sz="1600" dirty="0" smtClean="0"/>
              <a:t>  &gt; ihre </a:t>
            </a:r>
            <a:r>
              <a:rPr lang="de-DE" sz="1600" b="1" dirty="0" smtClean="0"/>
              <a:t>Selbstvernichtung oder Degeneration zur „Rattenexistenz</a:t>
            </a:r>
            <a:r>
              <a:rPr lang="de-DE" sz="1600" dirty="0" smtClean="0"/>
              <a:t>“.</a:t>
            </a:r>
            <a:endParaRPr lang="de-DE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323528" y="2160151"/>
            <a:ext cx="8226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u="sng" dirty="0" smtClean="0"/>
              <a:t>Harald Lesch</a:t>
            </a:r>
            <a:r>
              <a:rPr lang="de-DE" sz="1600" dirty="0" smtClean="0"/>
              <a:t>:</a:t>
            </a:r>
            <a:br>
              <a:rPr lang="de-DE" sz="1600" dirty="0" smtClean="0"/>
            </a:br>
            <a:r>
              <a:rPr lang="de-DE" sz="1600" dirty="0" smtClean="0"/>
              <a:t>„</a:t>
            </a:r>
            <a:r>
              <a:rPr lang="de-DE" sz="1600" i="1" dirty="0" smtClean="0"/>
              <a:t>Die Menschheit schafft sich ab. Die Erde im Griff des Anthropoz</a:t>
            </a:r>
            <a:r>
              <a:rPr lang="de-DE" sz="1600" dirty="0" smtClean="0"/>
              <a:t>än“; 2017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67544" y="5737611"/>
            <a:ext cx="837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smtClean="0"/>
              <a:t>Die </a:t>
            </a:r>
            <a:r>
              <a:rPr lang="de-DE" sz="1600" u="sng" dirty="0" smtClean="0"/>
              <a:t>Bewegung „</a:t>
            </a:r>
            <a:r>
              <a:rPr lang="de-DE" sz="1600" b="1" u="sng" dirty="0"/>
              <a:t> Extinction </a:t>
            </a:r>
            <a:r>
              <a:rPr lang="de-DE" sz="1600" b="1" u="sng" dirty="0" smtClean="0"/>
              <a:t>Rebellion</a:t>
            </a:r>
            <a:r>
              <a:rPr lang="de-DE" sz="1600" dirty="0" smtClean="0"/>
              <a:t>“ 2018:</a:t>
            </a:r>
            <a:br>
              <a:rPr lang="de-DE" sz="1600" dirty="0" smtClean="0"/>
            </a:br>
            <a:r>
              <a:rPr lang="de-DE" sz="1600" dirty="0" smtClean="0"/>
              <a:t>Weltweite Rebellion, Aufstand gegen das Aussterben des Lebens</a:t>
            </a:r>
          </a:p>
        </p:txBody>
      </p:sp>
      <p:pic>
        <p:nvPicPr>
          <p:cNvPr id="8" name="Picture 3" descr="C:\Users\Winkelmann\Documents\Daten\Winkelmann-Bilder\Grafiken\Ökologie\Apokalyp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53" y="2852936"/>
            <a:ext cx="6611894" cy="27844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C90BB-70F1-4253-81F5-FE49F7AF6FD4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793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D7B56-F0BE-4918-8172-6925A267147B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147248" cy="634082"/>
          </a:xfrm>
        </p:spPr>
        <p:txBody>
          <a:bodyPr/>
          <a:lstStyle/>
          <a:p>
            <a:r>
              <a:rPr lang="de-DE" sz="2000" b="1" u="sng" dirty="0"/>
              <a:t>III. </a:t>
            </a:r>
            <a:r>
              <a:rPr lang="de-DE" sz="2000" b="1" u="sng" dirty="0" smtClean="0"/>
              <a:t>Die Notwendigkeit der Systemfrage</a:t>
            </a:r>
            <a:endParaRPr lang="de-DE" sz="2000" b="1" u="sng" dirty="0"/>
          </a:p>
        </p:txBody>
      </p:sp>
      <p:sp>
        <p:nvSpPr>
          <p:cNvPr id="4" name="Rechteck 3"/>
          <p:cNvSpPr/>
          <p:nvPr/>
        </p:nvSpPr>
        <p:spPr>
          <a:xfrm>
            <a:off x="323529" y="1124744"/>
            <a:ext cx="82809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u="sng" dirty="0">
                <a:latin typeface="+mn-lt"/>
              </a:rPr>
              <a:t>Graeme Maxton</a:t>
            </a:r>
            <a:r>
              <a:rPr lang="de-DE" dirty="0">
                <a:latin typeface="+mn-lt"/>
              </a:rPr>
              <a:t>, ehemaliger Generalsekretär des Club of </a:t>
            </a:r>
            <a:r>
              <a:rPr lang="de-DE" dirty="0" smtClean="0">
                <a:latin typeface="+mn-lt"/>
              </a:rPr>
              <a:t>Rome: </a:t>
            </a:r>
            <a:br>
              <a:rPr lang="de-DE" dirty="0" smtClean="0">
                <a:latin typeface="+mn-lt"/>
              </a:rPr>
            </a:br>
            <a:r>
              <a:rPr lang="de-DE" dirty="0" smtClean="0">
                <a:latin typeface="+mn-lt"/>
              </a:rPr>
              <a:t>„A</a:t>
            </a:r>
            <a:r>
              <a:rPr lang="de-DE" i="1" dirty="0" smtClean="0">
                <a:latin typeface="+mn-lt"/>
              </a:rPr>
              <a:t>us </a:t>
            </a:r>
            <a:r>
              <a:rPr lang="de-DE" i="1" dirty="0">
                <a:latin typeface="+mn-lt"/>
              </a:rPr>
              <a:t>dem gegenwärtigen System ist es nicht möglich, eine nachhaltige Wirtschaft zu entwickeln… Die </a:t>
            </a:r>
            <a:r>
              <a:rPr lang="de-DE" b="1" i="1" dirty="0">
                <a:latin typeface="+mn-lt"/>
              </a:rPr>
              <a:t>Zielrichtung muss systemisch verändert werden</a:t>
            </a:r>
            <a:r>
              <a:rPr lang="de-DE" dirty="0" smtClean="0">
                <a:latin typeface="+mn-lt"/>
              </a:rPr>
              <a:t>.“</a:t>
            </a:r>
            <a:endParaRPr lang="de-DE" dirty="0">
              <a:latin typeface="+mn-lt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23529" y="2492896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u="sng" dirty="0" smtClean="0">
                <a:latin typeface="+mn-lt"/>
              </a:rPr>
              <a:t>Greta Thunberg</a:t>
            </a:r>
            <a:r>
              <a:rPr lang="de-DE" i="1" dirty="0" smtClean="0">
                <a:latin typeface="+mn-lt"/>
              </a:rPr>
              <a:t>:</a:t>
            </a:r>
            <a:br>
              <a:rPr lang="de-DE" i="1" dirty="0" smtClean="0">
                <a:latin typeface="+mn-lt"/>
              </a:rPr>
            </a:br>
            <a:r>
              <a:rPr lang="de-DE" i="1" dirty="0" smtClean="0">
                <a:latin typeface="+mn-lt"/>
              </a:rPr>
              <a:t>„Und </a:t>
            </a:r>
            <a:r>
              <a:rPr lang="de-DE" i="1" dirty="0">
                <a:latin typeface="+mn-lt"/>
              </a:rPr>
              <a:t>wenn Lösungen in diesem </a:t>
            </a:r>
            <a:r>
              <a:rPr lang="de-DE" i="1" dirty="0" smtClean="0">
                <a:latin typeface="+mn-lt"/>
              </a:rPr>
              <a:t>System</a:t>
            </a:r>
            <a:br>
              <a:rPr lang="de-DE" i="1" dirty="0" smtClean="0">
                <a:latin typeface="+mn-lt"/>
              </a:rPr>
            </a:br>
            <a:r>
              <a:rPr lang="de-DE" i="1" dirty="0" smtClean="0">
                <a:latin typeface="+mn-lt"/>
              </a:rPr>
              <a:t> </a:t>
            </a:r>
            <a:r>
              <a:rPr lang="de-DE" i="1" dirty="0">
                <a:latin typeface="+mn-lt"/>
              </a:rPr>
              <a:t>so schwer zu finden sind, </a:t>
            </a:r>
            <a:r>
              <a:rPr lang="de-DE" i="1" dirty="0" smtClean="0">
                <a:latin typeface="+mn-lt"/>
              </a:rPr>
              <a:t>dann </a:t>
            </a:r>
            <a:r>
              <a:rPr lang="de-DE" i="1" dirty="0">
                <a:latin typeface="+mn-lt"/>
              </a:rPr>
              <a:t>müssen wir </a:t>
            </a:r>
            <a:r>
              <a:rPr lang="de-DE" b="1" i="1" dirty="0">
                <a:latin typeface="+mn-lt"/>
              </a:rPr>
              <a:t>vielleicht das System </a:t>
            </a:r>
            <a:r>
              <a:rPr lang="de-DE" b="1" i="1" dirty="0" smtClean="0">
                <a:latin typeface="+mn-lt"/>
              </a:rPr>
              <a:t>ändern</a:t>
            </a:r>
            <a:r>
              <a:rPr lang="de-DE" i="1" dirty="0" smtClean="0">
                <a:latin typeface="+mn-lt"/>
              </a:rPr>
              <a:t>.“</a:t>
            </a:r>
            <a:endParaRPr lang="de-DE" dirty="0">
              <a:latin typeface="+mn-lt"/>
            </a:endParaRPr>
          </a:p>
        </p:txBody>
      </p:sp>
      <p:pic>
        <p:nvPicPr>
          <p:cNvPr id="1026" name="Picture 2" descr="Bildergebnis für greta thunberg fot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29" y="2708920"/>
            <a:ext cx="3994043" cy="26642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30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2457" y="332656"/>
            <a:ext cx="8229600" cy="490066"/>
          </a:xfrm>
        </p:spPr>
        <p:txBody>
          <a:bodyPr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1" u="sng" kern="1200" dirty="0" smtClean="0">
                <a:solidFill>
                  <a:schemeClr val="tx1"/>
                </a:solidFill>
                <a:effectLst/>
              </a:rPr>
              <a:t>Systemfragen im Sinne der Systemtheorie</a:t>
            </a:r>
            <a:endParaRPr lang="de-DE" sz="1800" b="1" u="sng" dirty="0" smtClean="0">
              <a:effectLst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764B85-8017-44C4-9B1A-3D408FC34C6B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262260" y="908720"/>
            <a:ext cx="52578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80975" indent="-180975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+mn-lt"/>
                <a:ea typeface="Calibri" pitchFamily="34" charset="0"/>
                <a:cs typeface="Times New Roman" pitchFamily="18" charset="0"/>
              </a:rPr>
              <a:t>Systemfrage </a:t>
            </a:r>
            <a:r>
              <a:rPr lang="de-DE" altLang="de-DE" sz="1800" dirty="0">
                <a:latin typeface="+mn-lt"/>
                <a:ea typeface="Calibri" pitchFamily="34" charset="0"/>
                <a:cs typeface="Times New Roman" pitchFamily="18" charset="0"/>
              </a:rPr>
              <a:t>nicht im alten ideologischen Sinne,   </a:t>
            </a:r>
          </a:p>
          <a:p>
            <a:pPr marL="180975" indent="-180975"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>
                <a:latin typeface="+mn-lt"/>
                <a:ea typeface="Calibri" pitchFamily="34" charset="0"/>
                <a:cs typeface="Times New Roman" pitchFamily="18" charset="0"/>
              </a:rPr>
              <a:t>   </a:t>
            </a:r>
            <a:r>
              <a:rPr lang="de-DE" altLang="de-DE" sz="1800" dirty="0" smtClean="0">
                <a:latin typeface="+mn-lt"/>
                <a:ea typeface="Calibri" pitchFamily="34" charset="0"/>
                <a:cs typeface="Times New Roman" pitchFamily="18" charset="0"/>
              </a:rPr>
              <a:t>sondern im </a:t>
            </a:r>
            <a:r>
              <a:rPr lang="de-DE" altLang="de-DE" sz="1800" dirty="0">
                <a:latin typeface="+mn-lt"/>
                <a:ea typeface="Calibri" pitchFamily="34" charset="0"/>
                <a:cs typeface="Times New Roman" pitchFamily="18" charset="0"/>
              </a:rPr>
              <a:t>Sinne der  </a:t>
            </a:r>
            <a:r>
              <a:rPr lang="de-DE" altLang="de-DE" sz="2000" b="1" dirty="0" smtClean="0">
                <a:latin typeface="+mn-lt"/>
                <a:ea typeface="Calibri" pitchFamily="34" charset="0"/>
                <a:cs typeface="Times New Roman" pitchFamily="18" charset="0"/>
              </a:rPr>
              <a:t>Systemtheorie</a:t>
            </a:r>
            <a:r>
              <a:rPr lang="de-DE" altLang="de-DE" sz="1800" dirty="0" smtClean="0">
                <a:latin typeface="+mn-lt"/>
                <a:ea typeface="Calibri" pitchFamily="34" charset="0"/>
                <a:cs typeface="Times New Roman" pitchFamily="18" charset="0"/>
              </a:rPr>
              <a:t>:  </a:t>
            </a:r>
            <a:r>
              <a:rPr lang="de-DE" altLang="de-DE" sz="1800" dirty="0">
                <a:latin typeface="+mn-lt"/>
                <a:ea typeface="Calibri" pitchFamily="34" charset="0"/>
                <a:cs typeface="Times New Roman" pitchFamily="18" charset="0"/>
              </a:rPr>
              <a:t/>
            </a:r>
            <a:br>
              <a:rPr lang="de-DE" altLang="de-DE" sz="1800" dirty="0"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de-DE" altLang="de-DE" sz="1800" dirty="0" smtClean="0">
                <a:latin typeface="+mn-lt"/>
                <a:ea typeface="Calibri" pitchFamily="34" charset="0"/>
                <a:cs typeface="Times New Roman" pitchFamily="18" charset="0"/>
              </a:rPr>
              <a:t>das funktionale Zusammenwirken </a:t>
            </a:r>
            <a:r>
              <a:rPr lang="de-DE" altLang="de-DE" sz="1800" dirty="0">
                <a:latin typeface="+mn-lt"/>
                <a:ea typeface="Calibri" pitchFamily="34" charset="0"/>
                <a:cs typeface="Times New Roman" pitchFamily="18" charset="0"/>
              </a:rPr>
              <a:t>vieler Faktoren </a:t>
            </a:r>
            <a:br>
              <a:rPr lang="de-DE" altLang="de-DE" sz="1800" dirty="0"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de-DE" altLang="de-DE" sz="1800" dirty="0" smtClean="0">
                <a:latin typeface="+mn-lt"/>
                <a:ea typeface="Calibri" pitchFamily="34" charset="0"/>
                <a:cs typeface="Times New Roman" pitchFamily="18" charset="0"/>
              </a:rPr>
              <a:t>innerhalb </a:t>
            </a:r>
            <a:r>
              <a:rPr lang="de-DE" altLang="de-DE" sz="1800" dirty="0">
                <a:latin typeface="+mn-lt"/>
                <a:ea typeface="Calibri" pitchFamily="34" charset="0"/>
                <a:cs typeface="Times New Roman" pitchFamily="18" charset="0"/>
              </a:rPr>
              <a:t>eines hochkompliziertes Systems.</a:t>
            </a:r>
            <a:r>
              <a:rPr lang="de-DE" altLang="de-DE" sz="2000" dirty="0"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endParaRPr lang="de-DE" altLang="de-DE" sz="2400" dirty="0"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50825" y="2335206"/>
            <a:ext cx="7561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altLang="de-DE" b="1" dirty="0" smtClean="0">
                <a:latin typeface="+mn-lt"/>
              </a:rPr>
              <a:t> Systemischen Schlüsselfragen:</a:t>
            </a:r>
            <a:br>
              <a:rPr lang="de-DE" altLang="de-DE" b="1" dirty="0" smtClean="0">
                <a:latin typeface="+mn-lt"/>
              </a:rPr>
            </a:br>
            <a:r>
              <a:rPr lang="de-DE" altLang="de-DE" b="1" dirty="0" smtClean="0">
                <a:latin typeface="+mn-lt"/>
              </a:rPr>
              <a:t>  </a:t>
            </a:r>
            <a:r>
              <a:rPr lang="de-DE" altLang="de-DE" dirty="0" smtClean="0">
                <a:latin typeface="+mn-lt"/>
                <a:ea typeface="Calibri" pitchFamily="34" charset="0"/>
                <a:cs typeface="Times New Roman" pitchFamily="18" charset="0"/>
              </a:rPr>
              <a:t>1. Was </a:t>
            </a:r>
            <a:r>
              <a:rPr lang="de-DE" altLang="de-DE" dirty="0">
                <a:latin typeface="+mn-lt"/>
                <a:ea typeface="Calibri" pitchFamily="34" charset="0"/>
                <a:cs typeface="Times New Roman" pitchFamily="18" charset="0"/>
              </a:rPr>
              <a:t>funktioniert richtig oder falsch?  </a:t>
            </a:r>
            <a:r>
              <a:rPr lang="de-DE" altLang="de-DE" sz="1400" dirty="0">
                <a:latin typeface="+mn-lt"/>
                <a:ea typeface="Calibri" pitchFamily="34" charset="0"/>
                <a:cs typeface="Times New Roman" pitchFamily="18" charset="0"/>
              </a:rPr>
              <a:t>(Analyse)</a:t>
            </a:r>
            <a:r>
              <a:rPr lang="de-DE" altLang="de-DE" dirty="0">
                <a:latin typeface="+mn-lt"/>
                <a:ea typeface="Calibri" pitchFamily="34" charset="0"/>
                <a:cs typeface="Times New Roman" pitchFamily="18" charset="0"/>
              </a:rPr>
              <a:t/>
            </a:r>
            <a:br>
              <a:rPr lang="de-DE" altLang="de-DE" dirty="0"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de-DE" altLang="de-DE" dirty="0" smtClean="0">
                <a:latin typeface="+mn-lt"/>
                <a:ea typeface="Calibri" pitchFamily="34" charset="0"/>
                <a:cs typeface="Times New Roman" pitchFamily="18" charset="0"/>
              </a:rPr>
              <a:t>  2</a:t>
            </a:r>
            <a:r>
              <a:rPr lang="de-DE" altLang="de-DE" dirty="0">
                <a:latin typeface="+mn-lt"/>
                <a:ea typeface="Calibri" pitchFamily="34" charset="0"/>
                <a:cs typeface="Times New Roman" pitchFamily="18" charset="0"/>
              </a:rPr>
              <a:t>. Wo liegen die entscheidenden Fehler im System</a:t>
            </a:r>
            <a:r>
              <a:rPr lang="de-DE" altLang="de-DE" dirty="0" smtClean="0">
                <a:latin typeface="+mn-lt"/>
                <a:ea typeface="Calibri" pitchFamily="34" charset="0"/>
                <a:cs typeface="Times New Roman" pitchFamily="18" charset="0"/>
              </a:rPr>
              <a:t>? </a:t>
            </a:r>
            <a:r>
              <a:rPr lang="de-DE" altLang="de-DE" sz="1400" dirty="0">
                <a:latin typeface="+mn-lt"/>
                <a:ea typeface="Calibri" pitchFamily="34" charset="0"/>
                <a:cs typeface="Times New Roman" pitchFamily="18" charset="0"/>
              </a:rPr>
              <a:t>(Ursachenfrage</a:t>
            </a:r>
            <a:r>
              <a:rPr lang="de-DE" altLang="de-DE" sz="1600" dirty="0">
                <a:latin typeface="+mn-lt"/>
                <a:ea typeface="Calibri" pitchFamily="34" charset="0"/>
                <a:cs typeface="Times New Roman" pitchFamily="18" charset="0"/>
              </a:rPr>
              <a:t>)</a:t>
            </a:r>
            <a:r>
              <a:rPr lang="de-DE" altLang="de-DE" dirty="0">
                <a:latin typeface="+mn-lt"/>
                <a:ea typeface="Calibri" pitchFamily="34" charset="0"/>
                <a:cs typeface="Times New Roman" pitchFamily="18" charset="0"/>
              </a:rPr>
              <a:t/>
            </a:r>
            <a:br>
              <a:rPr lang="de-DE" altLang="de-DE" dirty="0"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de-DE" altLang="de-DE" dirty="0" smtClean="0">
                <a:latin typeface="+mn-lt"/>
                <a:ea typeface="Calibri" pitchFamily="34" charset="0"/>
                <a:cs typeface="Times New Roman" pitchFamily="18" charset="0"/>
              </a:rPr>
              <a:t>  3</a:t>
            </a:r>
            <a:r>
              <a:rPr lang="de-DE" altLang="de-DE" dirty="0">
                <a:latin typeface="+mn-lt"/>
                <a:ea typeface="Calibri" pitchFamily="34" charset="0"/>
                <a:cs typeface="Times New Roman" pitchFamily="18" charset="0"/>
              </a:rPr>
              <a:t>. Was muss wie umgebaut werden? </a:t>
            </a:r>
            <a:r>
              <a:rPr lang="de-DE" altLang="de-DE" sz="1400" dirty="0">
                <a:latin typeface="+mn-lt"/>
                <a:ea typeface="Calibri" pitchFamily="34" charset="0"/>
                <a:cs typeface="Times New Roman" pitchFamily="18" charset="0"/>
              </a:rPr>
              <a:t>(Systemumbau) </a:t>
            </a:r>
            <a:endParaRPr lang="de-DE" sz="1400" dirty="0">
              <a:latin typeface="+mn-lt"/>
            </a:endParaRPr>
          </a:p>
        </p:txBody>
      </p:sp>
      <p:sp>
        <p:nvSpPr>
          <p:cNvPr id="9" name="Textfeld 7"/>
          <p:cNvSpPr txBox="1">
            <a:spLocks noChangeArrowheads="1"/>
          </p:cNvSpPr>
          <p:nvPr/>
        </p:nvSpPr>
        <p:spPr bwMode="auto">
          <a:xfrm>
            <a:off x="332457" y="4681264"/>
            <a:ext cx="838909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400" dirty="0">
                <a:latin typeface="+mn-lt"/>
                <a:cs typeface="Arial" charset="0"/>
              </a:rPr>
              <a:t>- </a:t>
            </a:r>
            <a:r>
              <a:rPr lang="de-DE" sz="1400" i="1" dirty="0">
                <a:latin typeface="+mn-lt"/>
                <a:cs typeface="Arial" charset="0"/>
              </a:rPr>
              <a:t>Was wird falsch gedacht? </a:t>
            </a:r>
            <a:r>
              <a:rPr lang="de-DE" sz="1400" dirty="0">
                <a:latin typeface="+mn-lt"/>
                <a:cs typeface="Arial" charset="0"/>
              </a:rPr>
              <a:t>(mentale Ebene);    	-</a:t>
            </a:r>
            <a:r>
              <a:rPr lang="de-DE" sz="1400" i="1" dirty="0">
                <a:latin typeface="+mn-lt"/>
                <a:cs typeface="Arial" charset="0"/>
              </a:rPr>
              <a:t> Was wird falsch gesteuert?   </a:t>
            </a:r>
            <a:r>
              <a:rPr lang="de-DE" sz="1400" dirty="0">
                <a:latin typeface="+mn-lt"/>
                <a:cs typeface="Arial" charset="0"/>
              </a:rPr>
              <a:t>(strukturelle Ebene)</a:t>
            </a:r>
            <a:br>
              <a:rPr lang="de-DE" sz="1400" dirty="0">
                <a:latin typeface="+mn-lt"/>
                <a:cs typeface="Arial" charset="0"/>
              </a:rPr>
            </a:br>
            <a:r>
              <a:rPr lang="de-DE" sz="1400" dirty="0" smtClean="0">
                <a:latin typeface="+mn-lt"/>
                <a:cs typeface="Arial" charset="0"/>
              </a:rPr>
              <a:t>				-</a:t>
            </a:r>
            <a:r>
              <a:rPr lang="de-DE" sz="1400" i="1" dirty="0" smtClean="0">
                <a:latin typeface="+mn-lt"/>
                <a:cs typeface="Arial" charset="0"/>
              </a:rPr>
              <a:t> </a:t>
            </a:r>
            <a:r>
              <a:rPr lang="de-DE" sz="1400" i="1" dirty="0">
                <a:latin typeface="+mn-lt"/>
                <a:cs typeface="Arial" charset="0"/>
              </a:rPr>
              <a:t>Was funktioniert von daher falsch?                 	</a:t>
            </a:r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332457" y="5186064"/>
            <a:ext cx="722744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i="1" dirty="0">
                <a:latin typeface="+mn-lt"/>
                <a:cs typeface="Arial" charset="0"/>
              </a:rPr>
              <a:t>- Was  muss neu gedacht werden? </a:t>
            </a:r>
            <a:r>
              <a:rPr lang="de-DE" altLang="de-DE" sz="1400" i="1" dirty="0" smtClean="0">
                <a:latin typeface="+mn-lt"/>
                <a:cs typeface="Arial" charset="0"/>
              </a:rPr>
              <a:t>		- </a:t>
            </a:r>
            <a:r>
              <a:rPr lang="de-DE" altLang="de-DE" sz="1400" i="1" dirty="0">
                <a:latin typeface="+mn-lt"/>
                <a:cs typeface="Arial" charset="0"/>
              </a:rPr>
              <a:t>Was müsste wie anders funktionieren? </a:t>
            </a:r>
            <a:r>
              <a:rPr lang="de-DE" altLang="de-DE" sz="1400" i="1" dirty="0" smtClean="0">
                <a:latin typeface="+mn-lt"/>
                <a:cs typeface="Arial" charset="0"/>
              </a:rPr>
              <a:t>			</a:t>
            </a:r>
            <a:r>
              <a:rPr lang="de-DE" altLang="de-DE" sz="1400" i="1" dirty="0">
                <a:latin typeface="+mn-lt"/>
                <a:cs typeface="Arial" charset="0"/>
              </a:rPr>
              <a:t>	- Was muss wie umgebaut werden? </a:t>
            </a:r>
            <a:endParaRPr lang="de-DE" altLang="de-DE" sz="1400" dirty="0">
              <a:latin typeface="+mn-lt"/>
            </a:endParaRPr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179512" y="3573562"/>
            <a:ext cx="86949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80975" indent="-180975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+mn-lt"/>
                <a:ea typeface="Calibri" pitchFamily="34" charset="0"/>
                <a:cs typeface="Times New Roman" pitchFamily="18" charset="0"/>
              </a:rPr>
              <a:t>Das </a:t>
            </a:r>
            <a:r>
              <a:rPr lang="de-DE" altLang="de-DE" sz="1800" b="1" dirty="0" smtClean="0">
                <a:latin typeface="+mn-lt"/>
                <a:ea typeface="Calibri" pitchFamily="34" charset="0"/>
                <a:cs typeface="Times New Roman" pitchFamily="18" charset="0"/>
              </a:rPr>
              <a:t>systemische </a:t>
            </a:r>
            <a:r>
              <a:rPr lang="de-DE" altLang="de-DE" sz="1800" b="1" dirty="0">
                <a:latin typeface="+mn-lt"/>
                <a:ea typeface="Calibri" pitchFamily="34" charset="0"/>
                <a:cs typeface="Times New Roman" pitchFamily="18" charset="0"/>
              </a:rPr>
              <a:t>Zusammenwirken </a:t>
            </a:r>
            <a:r>
              <a:rPr lang="de-DE" altLang="de-DE" sz="1800" b="1" dirty="0" smtClean="0"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lang="de-DE" altLang="de-DE" sz="1800" dirty="0" smtClean="0">
                <a:latin typeface="+mn-lt"/>
                <a:ea typeface="Calibri" pitchFamily="34" charset="0"/>
                <a:cs typeface="Times New Roman" pitchFamily="18" charset="0"/>
              </a:rPr>
              <a:t>auf </a:t>
            </a:r>
            <a:r>
              <a:rPr lang="de-DE" altLang="de-DE" sz="1800" dirty="0">
                <a:latin typeface="+mn-lt"/>
                <a:ea typeface="Calibri" pitchFamily="34" charset="0"/>
                <a:cs typeface="Times New Roman" pitchFamily="18" charset="0"/>
              </a:rPr>
              <a:t>zwei Ebenen </a:t>
            </a:r>
            <a:r>
              <a:rPr lang="de-DE" altLang="de-DE" sz="1800" dirty="0" smtClean="0">
                <a:latin typeface="+mn-lt"/>
                <a:ea typeface="Calibri" pitchFamily="34" charset="0"/>
                <a:cs typeface="Times New Roman" pitchFamily="18" charset="0"/>
              </a:rPr>
              <a:t>erkennen:</a:t>
            </a:r>
            <a:endParaRPr lang="de-DE" altLang="de-DE" sz="1800" dirty="0">
              <a:latin typeface="+mn-lt"/>
              <a:ea typeface="Calibri" pitchFamily="34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>
                <a:latin typeface="+mn-lt"/>
                <a:ea typeface="Calibri" pitchFamily="34" charset="0"/>
                <a:cs typeface="Times New Roman" pitchFamily="18" charset="0"/>
              </a:rPr>
              <a:t>   a) auf </a:t>
            </a:r>
            <a:r>
              <a:rPr lang="de-DE" altLang="de-DE" sz="1800" u="sng" dirty="0">
                <a:latin typeface="+mn-lt"/>
                <a:ea typeface="Calibri" pitchFamily="34" charset="0"/>
                <a:cs typeface="Times New Roman" pitchFamily="18" charset="0"/>
              </a:rPr>
              <a:t>mentaler Ebene</a:t>
            </a:r>
            <a:r>
              <a:rPr lang="de-DE" altLang="de-DE" sz="1800" dirty="0"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lang="de-DE" altLang="de-DE" sz="1800" dirty="0" smtClean="0"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lang="de-DE" altLang="de-DE" sz="1600" dirty="0" smtClean="0">
                <a:latin typeface="+mn-lt"/>
                <a:ea typeface="Calibri" pitchFamily="34" charset="0"/>
                <a:cs typeface="Times New Roman" pitchFamily="18" charset="0"/>
              </a:rPr>
              <a:t>(Leitvorstellungen, Menschenbild, Ideologien</a:t>
            </a:r>
            <a:r>
              <a:rPr lang="de-DE" altLang="de-DE" sz="1600" dirty="0">
                <a:latin typeface="+mn-lt"/>
                <a:ea typeface="Calibri" pitchFamily="34" charset="0"/>
                <a:cs typeface="Times New Roman" pitchFamily="18" charset="0"/>
              </a:rPr>
              <a:t>...)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>
                <a:latin typeface="+mn-lt"/>
                <a:ea typeface="Calibri" pitchFamily="34" charset="0"/>
                <a:cs typeface="Times New Roman" pitchFamily="18" charset="0"/>
              </a:rPr>
              <a:t>   b) auf </a:t>
            </a:r>
            <a:r>
              <a:rPr lang="de-DE" altLang="de-DE" sz="1800" u="sng" dirty="0">
                <a:latin typeface="+mn-lt"/>
                <a:ea typeface="Calibri" pitchFamily="34" charset="0"/>
                <a:cs typeface="Times New Roman" pitchFamily="18" charset="0"/>
              </a:rPr>
              <a:t>struktureller Ebene</a:t>
            </a:r>
            <a:r>
              <a:rPr lang="de-DE" altLang="de-DE" sz="1800" dirty="0"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lang="de-DE" altLang="de-DE" sz="1600" dirty="0">
                <a:latin typeface="+mn-lt"/>
                <a:ea typeface="Calibri" pitchFamily="34" charset="0"/>
                <a:cs typeface="Times New Roman" pitchFamily="18" charset="0"/>
              </a:rPr>
              <a:t>(Wirtschaftsordnungselement, z.B. </a:t>
            </a:r>
            <a:r>
              <a:rPr lang="de-DE" altLang="de-DE" sz="1600" dirty="0" smtClean="0">
                <a:latin typeface="+mn-lt"/>
                <a:ea typeface="Calibri" pitchFamily="34" charset="0"/>
                <a:cs typeface="Times New Roman" pitchFamily="18" charset="0"/>
              </a:rPr>
              <a:t>Geldsystem, Eigentumsordnung…) </a:t>
            </a:r>
            <a:endParaRPr lang="de-DE" altLang="de-DE" sz="1600" dirty="0"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" name="Picture 7" descr="D:\Winkelmann-Bilder\Grafiken\Ökologie\Netz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968920"/>
            <a:ext cx="2493076" cy="23997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43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81763" y="6293088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C5931B3-EA86-4F5D-83DB-4D7EE15C285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de-DE" altLang="de-DE" sz="1400" dirty="0" smtClean="0"/>
          </a:p>
        </p:txBody>
      </p:sp>
      <p:sp>
        <p:nvSpPr>
          <p:cNvPr id="921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492" y="404664"/>
            <a:ext cx="8273466" cy="431800"/>
          </a:xfrm>
        </p:spPr>
        <p:txBody>
          <a:bodyPr/>
          <a:lstStyle/>
          <a:p>
            <a:pPr algn="l"/>
            <a:r>
              <a:rPr lang="de-DE" altLang="de-DE" sz="1800" b="1" u="sng" dirty="0" smtClean="0"/>
              <a:t>Systemische Ursachen in den </a:t>
            </a:r>
            <a:r>
              <a:rPr lang="de-DE" altLang="de-DE" sz="2200" b="1" u="sng" dirty="0" smtClean="0"/>
              <a:t>Leitvorstellungen</a:t>
            </a:r>
            <a:r>
              <a:rPr lang="de-DE" altLang="de-DE" sz="1800" b="1" u="sng" dirty="0" smtClean="0"/>
              <a:t> kapitalistischer Wirtschaftsweise </a:t>
            </a: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257721" y="3874775"/>
            <a:ext cx="8686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>
                <a:latin typeface="+mn-lt"/>
                <a:cs typeface="Times New Roman" pitchFamily="18" charset="0"/>
              </a:rPr>
              <a:t>Daraus </a:t>
            </a:r>
            <a:r>
              <a:rPr lang="de-DE" altLang="de-DE" sz="1600" b="1" u="sng" dirty="0">
                <a:latin typeface="+mn-lt"/>
                <a:cs typeface="Times New Roman" pitchFamily="18" charset="0"/>
              </a:rPr>
              <a:t>vier weitere kapitalistische Prinzipien: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/>
            </a:r>
            <a:br>
              <a:rPr lang="de-DE" altLang="de-DE" sz="1600" dirty="0">
                <a:latin typeface="+mn-lt"/>
                <a:cs typeface="Times New Roman" pitchFamily="18" charset="0"/>
              </a:rPr>
            </a:br>
            <a:r>
              <a:rPr lang="de-DE" altLang="de-DE" sz="1600" dirty="0">
                <a:latin typeface="+mn-lt"/>
                <a:cs typeface="Times New Roman" pitchFamily="18" charset="0"/>
              </a:rPr>
              <a:t>1. Das </a:t>
            </a:r>
            <a:r>
              <a:rPr lang="de-DE" altLang="de-DE" sz="1600" b="1" dirty="0">
                <a:latin typeface="+mn-lt"/>
                <a:cs typeface="Times New Roman" pitchFamily="18" charset="0"/>
              </a:rPr>
              <a:t>Verwertungsprinzip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: alles muss zur Geldvermehrung verwertet werden, „muss sich</a:t>
            </a:r>
            <a:br>
              <a:rPr lang="de-DE" altLang="de-DE" sz="1600" dirty="0">
                <a:latin typeface="+mn-lt"/>
                <a:cs typeface="Times New Roman" pitchFamily="18" charset="0"/>
              </a:rPr>
            </a:br>
            <a:r>
              <a:rPr lang="de-DE" altLang="de-DE" sz="1600" dirty="0">
                <a:latin typeface="+mn-lt"/>
                <a:cs typeface="Times New Roman" pitchFamily="18" charset="0"/>
              </a:rPr>
              <a:t>    rechnen“: Natur, Mensch, Kultur, Religion... = Monetarisierung des Lebens;</a:t>
            </a:r>
            <a:br>
              <a:rPr lang="de-DE" altLang="de-DE" sz="1600" dirty="0">
                <a:latin typeface="+mn-lt"/>
                <a:cs typeface="Times New Roman" pitchFamily="18" charset="0"/>
              </a:rPr>
            </a:br>
            <a:r>
              <a:rPr lang="de-DE" altLang="de-DE" sz="1600" dirty="0">
                <a:latin typeface="+mn-lt"/>
                <a:cs typeface="Times New Roman" pitchFamily="18" charset="0"/>
              </a:rPr>
              <a:t>2. Das </a:t>
            </a:r>
            <a:r>
              <a:rPr lang="de-DE" altLang="de-DE" sz="1600" b="1" dirty="0">
                <a:latin typeface="+mn-lt"/>
                <a:cs typeface="Times New Roman" pitchFamily="18" charset="0"/>
              </a:rPr>
              <a:t>Konkurrenzprinzip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: Wirtschaften im Gegeneinander, im gegenseitigen Übervorteilen, </a:t>
            </a:r>
            <a:br>
              <a:rPr lang="de-DE" altLang="de-DE" sz="1600" dirty="0">
                <a:latin typeface="+mn-lt"/>
                <a:cs typeface="Times New Roman" pitchFamily="18" charset="0"/>
              </a:rPr>
            </a:br>
            <a:r>
              <a:rPr lang="de-DE" altLang="de-DE" sz="1600" dirty="0">
                <a:latin typeface="+mn-lt"/>
                <a:cs typeface="Times New Roman" pitchFamily="18" charset="0"/>
              </a:rPr>
              <a:t>    Verdrängen...</a:t>
            </a:r>
            <a:br>
              <a:rPr lang="de-DE" altLang="de-DE" sz="1600" dirty="0">
                <a:latin typeface="+mn-lt"/>
                <a:cs typeface="Times New Roman" pitchFamily="18" charset="0"/>
              </a:rPr>
            </a:br>
            <a:r>
              <a:rPr lang="de-DE" altLang="de-DE" sz="1600" dirty="0" smtClean="0">
                <a:latin typeface="+mn-lt"/>
                <a:cs typeface="Times New Roman" pitchFamily="18" charset="0"/>
              </a:rPr>
              <a:t>4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. Das </a:t>
            </a:r>
            <a:r>
              <a:rPr lang="de-DE" altLang="de-DE" sz="1600" b="1" dirty="0">
                <a:latin typeface="+mn-lt"/>
                <a:cs typeface="Times New Roman" pitchFamily="18" charset="0"/>
              </a:rPr>
              <a:t>Externalisierungsprinzip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: Abschieben aller Last- und Folgekosten (Natur, Soziales)</a:t>
            </a:r>
            <a:br>
              <a:rPr lang="de-DE" altLang="de-DE" sz="1600" dirty="0">
                <a:latin typeface="+mn-lt"/>
                <a:cs typeface="Times New Roman" pitchFamily="18" charset="0"/>
              </a:rPr>
            </a:br>
            <a:r>
              <a:rPr lang="de-DE" altLang="de-DE" sz="1600" dirty="0">
                <a:latin typeface="+mn-lt"/>
                <a:cs typeface="Times New Roman" pitchFamily="18" charset="0"/>
              </a:rPr>
              <a:t>    auf Allgemeinheit – Folgen des Profitmaximierungsprinzips..</a:t>
            </a:r>
            <a:br>
              <a:rPr lang="de-DE" altLang="de-DE" sz="1600" dirty="0">
                <a:latin typeface="+mn-lt"/>
                <a:cs typeface="Times New Roman" pitchFamily="18" charset="0"/>
              </a:rPr>
            </a:br>
            <a:r>
              <a:rPr lang="de-DE" altLang="de-DE" sz="1600" dirty="0">
                <a:latin typeface="+mn-lt"/>
                <a:cs typeface="Times New Roman" pitchFamily="18" charset="0"/>
              </a:rPr>
              <a:t>5. Das </a:t>
            </a:r>
            <a:r>
              <a:rPr lang="de-DE" altLang="de-DE" sz="1600" b="1" dirty="0">
                <a:latin typeface="+mn-lt"/>
                <a:cs typeface="Times New Roman" pitchFamily="18" charset="0"/>
              </a:rPr>
              <a:t>Deregulierungsprinzip der Wirtschaft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: weitgehendster Rückzug von Staat und</a:t>
            </a:r>
            <a:br>
              <a:rPr lang="de-DE" altLang="de-DE" sz="1600" dirty="0">
                <a:latin typeface="+mn-lt"/>
                <a:cs typeface="Times New Roman" pitchFamily="18" charset="0"/>
              </a:rPr>
            </a:br>
            <a:r>
              <a:rPr lang="de-DE" altLang="de-DE" sz="1600" dirty="0">
                <a:latin typeface="+mn-lt"/>
                <a:cs typeface="Times New Roman" pitchFamily="18" charset="0"/>
              </a:rPr>
              <a:t>    Regeln aus Wirtschaft</a:t>
            </a:r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250825" y="970360"/>
            <a:ext cx="8532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>
                <a:latin typeface="+mn-lt"/>
                <a:cs typeface="Times New Roman" pitchFamily="18" charset="0"/>
              </a:rPr>
              <a:t>1. </a:t>
            </a:r>
            <a:r>
              <a:rPr lang="de-DE" altLang="de-DE" sz="1800" b="1" dirty="0">
                <a:latin typeface="+mn-lt"/>
                <a:cs typeface="Times New Roman" pitchFamily="18" charset="0"/>
              </a:rPr>
              <a:t>Kapitalisierungsprinzip</a:t>
            </a:r>
            <a:r>
              <a:rPr lang="de-DE" altLang="de-DE" sz="1800" dirty="0">
                <a:latin typeface="+mn-lt"/>
                <a:cs typeface="Times New Roman" pitchFamily="18" charset="0"/>
              </a:rPr>
              <a:t>: </a:t>
            </a:r>
            <a:r>
              <a:rPr lang="de-DE" altLang="de-DE" sz="1800" i="1" dirty="0">
                <a:latin typeface="+mn-lt"/>
                <a:cs typeface="Times New Roman" pitchFamily="18" charset="0"/>
              </a:rPr>
              <a:t>aus Kapital (Geld) muss mehr Kapital (Geld ) werden</a:t>
            </a:r>
            <a:endParaRPr lang="de-DE" altLang="de-DE" sz="2400" dirty="0">
              <a:latin typeface="+mn-lt"/>
            </a:endParaRPr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257721" y="1268760"/>
            <a:ext cx="77041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>
                <a:latin typeface="+mj-lt"/>
                <a:cs typeface="Times New Roman" pitchFamily="18" charset="0"/>
              </a:rPr>
              <a:t>2. </a:t>
            </a:r>
            <a:r>
              <a:rPr lang="de-DE" altLang="de-DE" sz="1800" b="1" dirty="0">
                <a:latin typeface="+mj-lt"/>
                <a:cs typeface="Times New Roman" pitchFamily="18" charset="0"/>
              </a:rPr>
              <a:t>Privatisierungsprinzip</a:t>
            </a:r>
            <a:r>
              <a:rPr lang="de-DE" altLang="de-DE" sz="1800" dirty="0">
                <a:latin typeface="+mj-lt"/>
                <a:cs typeface="Times New Roman" pitchFamily="18" charset="0"/>
              </a:rPr>
              <a:t>:   </a:t>
            </a:r>
            <a:r>
              <a:rPr lang="de-DE" altLang="de-DE" sz="1800" i="1" dirty="0">
                <a:latin typeface="+mj-lt"/>
                <a:cs typeface="Times New Roman" pitchFamily="18" charset="0"/>
              </a:rPr>
              <a:t>Privatisierung  möglichst jeder </a:t>
            </a:r>
            <a:r>
              <a:rPr lang="de-DE" altLang="de-DE" sz="1800" i="1" dirty="0" smtClean="0">
                <a:latin typeface="+mj-lt"/>
                <a:cs typeface="Times New Roman" pitchFamily="18" charset="0"/>
              </a:rPr>
              <a:t>Wertschöpfung </a:t>
            </a:r>
            <a:br>
              <a:rPr lang="de-DE" altLang="de-DE" sz="1800" i="1" dirty="0" smtClean="0">
                <a:latin typeface="+mj-lt"/>
                <a:cs typeface="Times New Roman" pitchFamily="18" charset="0"/>
              </a:rPr>
            </a:br>
            <a:r>
              <a:rPr lang="de-DE" altLang="de-DE" sz="1800" i="1" dirty="0" smtClean="0">
                <a:latin typeface="+mj-lt"/>
                <a:cs typeface="Times New Roman" pitchFamily="18" charset="0"/>
              </a:rPr>
              <a:t>    </a:t>
            </a:r>
            <a:r>
              <a:rPr lang="de-DE" altLang="de-DE" sz="1600" dirty="0" smtClean="0">
                <a:latin typeface="+mj-lt"/>
                <a:cs typeface="Times New Roman" pitchFamily="18" charset="0"/>
              </a:rPr>
              <a:t>- </a:t>
            </a:r>
            <a:r>
              <a:rPr lang="de-DE" altLang="de-DE" sz="1600" dirty="0">
                <a:latin typeface="+mj-lt"/>
                <a:cs typeface="Times New Roman" pitchFamily="18" charset="0"/>
              </a:rPr>
              <a:t>Akkumulation des Kapitals </a:t>
            </a:r>
            <a:r>
              <a:rPr lang="de-DE" altLang="de-DE" sz="1600" dirty="0" smtClean="0">
                <a:latin typeface="+mj-lt"/>
                <a:cs typeface="Times New Roman" pitchFamily="18" charset="0"/>
              </a:rPr>
              <a:t>in Privatverfügung </a:t>
            </a:r>
            <a:r>
              <a:rPr lang="de-DE" altLang="de-DE" sz="1600" dirty="0">
                <a:latin typeface="+mj-lt"/>
                <a:cs typeface="Times New Roman" pitchFamily="18" charset="0"/>
              </a:rPr>
              <a:t>der Kapitaleigner</a:t>
            </a:r>
            <a:endParaRPr lang="de-DE" altLang="de-DE" sz="1600" dirty="0">
              <a:latin typeface="+mj-lt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37791" y="2060848"/>
            <a:ext cx="3863330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600" b="1" dirty="0">
                <a:latin typeface="+mn-lt"/>
                <a:cs typeface="Times New Roman" pitchFamily="18" charset="0"/>
              </a:rPr>
              <a:t>Ziel und Zweck allen Wirtschaftens:</a:t>
            </a:r>
            <a:br>
              <a:rPr lang="de-DE" altLang="de-DE" sz="1600" b="1" dirty="0">
                <a:latin typeface="+mn-lt"/>
                <a:cs typeface="Times New Roman" pitchFamily="18" charset="0"/>
              </a:rPr>
            </a:br>
            <a:r>
              <a:rPr lang="de-DE" altLang="de-DE" sz="1600" dirty="0" smtClean="0">
                <a:latin typeface="+mn-lt"/>
                <a:cs typeface="Times New Roman" pitchFamily="18" charset="0"/>
              </a:rPr>
              <a:t>Kapitalakkumulation, Profitmaximierung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, </a:t>
            </a:r>
            <a:r>
              <a:rPr lang="de-DE" altLang="de-DE" sz="1600" dirty="0" smtClean="0">
                <a:latin typeface="+mn-lt"/>
                <a:cs typeface="Times New Roman" pitchFamily="18" charset="0"/>
              </a:rPr>
              <a:t>Renditensteigerung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/>
            </a:r>
            <a:br>
              <a:rPr lang="de-DE" altLang="de-DE" sz="1600" dirty="0">
                <a:latin typeface="+mn-lt"/>
                <a:cs typeface="Times New Roman" pitchFamily="18" charset="0"/>
              </a:rPr>
            </a:br>
            <a:r>
              <a:rPr lang="de-DE" altLang="de-DE" sz="1600" dirty="0">
                <a:latin typeface="+mn-lt"/>
                <a:cs typeface="Times New Roman" pitchFamily="18" charset="0"/>
              </a:rPr>
              <a:t>- </a:t>
            </a:r>
            <a:r>
              <a:rPr lang="de-DE" altLang="de-DE" sz="1600" dirty="0" smtClean="0">
                <a:latin typeface="+mn-lt"/>
                <a:cs typeface="Times New Roman" pitchFamily="18" charset="0"/>
              </a:rPr>
              <a:t>geht nur durch Wirtschaftswachstum!</a:t>
            </a:r>
            <a:br>
              <a:rPr lang="de-DE" altLang="de-DE" sz="1600" dirty="0" smtClean="0">
                <a:latin typeface="+mn-lt"/>
                <a:cs typeface="Times New Roman" pitchFamily="18" charset="0"/>
              </a:rPr>
            </a:br>
            <a:r>
              <a:rPr lang="de-DE" altLang="de-DE" sz="1600" dirty="0" smtClean="0">
                <a:latin typeface="+mn-lt"/>
                <a:cs typeface="Times New Roman" pitchFamily="18" charset="0"/>
              </a:rPr>
              <a:t>= </a:t>
            </a:r>
            <a:r>
              <a:rPr lang="de-DE" altLang="de-DE" sz="1600" b="1" dirty="0" smtClean="0">
                <a:latin typeface="+mn-lt"/>
                <a:cs typeface="Times New Roman" pitchFamily="18" charset="0"/>
              </a:rPr>
              <a:t>systemimmanenter Wachstumszwang </a:t>
            </a:r>
            <a:br>
              <a:rPr lang="de-DE" altLang="de-DE" sz="1600" b="1" dirty="0" smtClean="0">
                <a:latin typeface="+mn-lt"/>
                <a:cs typeface="Times New Roman" pitchFamily="18" charset="0"/>
              </a:rPr>
            </a:br>
            <a:r>
              <a:rPr lang="de-DE" altLang="de-DE" sz="1600" b="1" dirty="0" smtClean="0">
                <a:latin typeface="+mn-lt"/>
                <a:cs typeface="Times New Roman" pitchFamily="18" charset="0"/>
              </a:rPr>
              <a:t>   </a:t>
            </a:r>
            <a:r>
              <a:rPr lang="de-DE" altLang="de-DE" sz="1600" dirty="0" smtClean="0">
                <a:latin typeface="+mn-lt"/>
                <a:cs typeface="Times New Roman" pitchFamily="18" charset="0"/>
              </a:rPr>
              <a:t>des Kapitalismus</a:t>
            </a:r>
            <a:endParaRPr lang="de-DE" altLang="de-DE" sz="1600" b="1" dirty="0">
              <a:latin typeface="+mn-lt"/>
              <a:cs typeface="Times New Roman" pitchFamily="18" charset="0"/>
            </a:endParaRPr>
          </a:p>
        </p:txBody>
      </p:sp>
      <p:cxnSp>
        <p:nvCxnSpPr>
          <p:cNvPr id="4" name="Gerade Verbindung 3"/>
          <p:cNvCxnSpPr/>
          <p:nvPr/>
        </p:nvCxnSpPr>
        <p:spPr>
          <a:xfrm>
            <a:off x="257721" y="1052736"/>
            <a:ext cx="0" cy="7200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Bildergebnis für wachstum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78474"/>
            <a:ext cx="2736304" cy="22706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3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6" grpId="0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E53D53D-13EF-4D68-8FB0-8625506E7E20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de-DE" altLang="de-DE" sz="1400" dirty="0" smtClean="0"/>
          </a:p>
        </p:txBody>
      </p:sp>
      <p:sp>
        <p:nvSpPr>
          <p:cNvPr id="158722" name="Text Box 2050"/>
          <p:cNvSpPr txBox="1">
            <a:spLocks noChangeArrowheads="1"/>
          </p:cNvSpPr>
          <p:nvPr/>
        </p:nvSpPr>
        <p:spPr bwMode="auto">
          <a:xfrm>
            <a:off x="264939" y="4787900"/>
            <a:ext cx="524316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700" dirty="0">
                <a:latin typeface="+mn-lt"/>
                <a:cs typeface="Arabic Typesetting" panose="03020402040406030203" pitchFamily="66" charset="-78"/>
              </a:rPr>
              <a:t>● </a:t>
            </a:r>
            <a:r>
              <a:rPr lang="de-DE" altLang="de-DE" sz="1700" u="sng" dirty="0">
                <a:latin typeface="+mn-lt"/>
                <a:cs typeface="Arabic Typesetting" panose="03020402040406030203" pitchFamily="66" charset="-78"/>
              </a:rPr>
              <a:t>Welthandelsordnung</a:t>
            </a:r>
            <a:r>
              <a:rPr lang="de-DE" altLang="de-DE" sz="1700" dirty="0">
                <a:latin typeface="+mn-lt"/>
                <a:cs typeface="Arabic Typesetting" panose="03020402040406030203" pitchFamily="66" charset="-78"/>
              </a:rPr>
              <a:t>: Bevorteilung der reichen </a:t>
            </a:r>
            <a:r>
              <a:rPr lang="de-DE" altLang="de-DE" sz="1700" dirty="0" smtClean="0">
                <a:latin typeface="+mn-lt"/>
                <a:cs typeface="Arabic Typesetting" panose="03020402040406030203" pitchFamily="66" charset="-78"/>
              </a:rPr>
              <a:t>Länder</a:t>
            </a:r>
            <a:br>
              <a:rPr lang="de-DE" altLang="de-DE" sz="1700" dirty="0" smtClean="0">
                <a:latin typeface="+mn-lt"/>
                <a:cs typeface="Arabic Typesetting" panose="03020402040406030203" pitchFamily="66" charset="-78"/>
              </a:rPr>
            </a:br>
            <a:r>
              <a:rPr lang="de-DE" altLang="de-DE" sz="1700" dirty="0" smtClean="0">
                <a:latin typeface="+mn-lt"/>
                <a:cs typeface="Arabic Typesetting" panose="03020402040406030203" pitchFamily="66" charset="-78"/>
              </a:rPr>
              <a:t>   auf Kosten der schwächeren…</a:t>
            </a:r>
            <a:endParaRPr lang="de-DE" altLang="de-DE" sz="1700" dirty="0">
              <a:latin typeface="+mn-lt"/>
              <a:cs typeface="Arabic Typesetting" panose="03020402040406030203" pitchFamily="66" charset="-78"/>
            </a:endParaRPr>
          </a:p>
        </p:txBody>
      </p:sp>
      <p:sp>
        <p:nvSpPr>
          <p:cNvPr id="10244" name="Rectangle 2051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602663" cy="503237"/>
          </a:xfrm>
        </p:spPr>
        <p:txBody>
          <a:bodyPr/>
          <a:lstStyle/>
          <a:p>
            <a:pPr algn="l" eaLnBrk="1" hangingPunct="1"/>
            <a:r>
              <a:rPr lang="de-DE" altLang="de-DE" sz="1800" b="1" u="sng" dirty="0" smtClean="0"/>
              <a:t>Strukturelle Ursachen in den Handlungsfeldern kapitalistischer Wirtschaft</a:t>
            </a:r>
            <a:endParaRPr lang="de-DE" altLang="de-DE" sz="2200" b="1" u="sng" dirty="0" smtClean="0">
              <a:solidFill>
                <a:schemeClr val="tx1"/>
              </a:solidFill>
            </a:endParaRPr>
          </a:p>
        </p:txBody>
      </p:sp>
      <p:sp>
        <p:nvSpPr>
          <p:cNvPr id="158724" name="Text Box 2052"/>
          <p:cNvSpPr txBox="1">
            <a:spLocks noChangeArrowheads="1"/>
          </p:cNvSpPr>
          <p:nvPr/>
        </p:nvSpPr>
        <p:spPr bwMode="auto">
          <a:xfrm>
            <a:off x="250825" y="1341438"/>
            <a:ext cx="84978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700" dirty="0">
                <a:latin typeface="+mn-lt"/>
                <a:cs typeface="Times New Roman" pitchFamily="18" charset="0"/>
              </a:rPr>
              <a:t>● </a:t>
            </a:r>
            <a:r>
              <a:rPr lang="de-DE" altLang="de-DE" sz="1700" u="sng" dirty="0">
                <a:latin typeface="+mn-lt"/>
              </a:rPr>
              <a:t>Finanzwesen:</a:t>
            </a:r>
            <a:r>
              <a:rPr lang="de-DE" altLang="de-DE" sz="1700" dirty="0">
                <a:latin typeface="+mn-lt"/>
              </a:rPr>
              <a:t>  leistungslose Gewinne </a:t>
            </a:r>
            <a:r>
              <a:rPr lang="de-DE" altLang="de-DE" sz="1700" dirty="0" smtClean="0">
                <a:latin typeface="+mn-lt"/>
              </a:rPr>
              <a:t>&gt; </a:t>
            </a:r>
            <a:r>
              <a:rPr lang="de-DE" altLang="de-DE" sz="1700" dirty="0">
                <a:latin typeface="+mn-lt"/>
              </a:rPr>
              <a:t>im  </a:t>
            </a:r>
            <a:r>
              <a:rPr lang="de-DE" altLang="de-DE" sz="1700" dirty="0" smtClean="0">
                <a:latin typeface="+mn-lt"/>
              </a:rPr>
              <a:t>abschöpfenden Zins- </a:t>
            </a:r>
            <a:r>
              <a:rPr lang="de-DE" altLang="de-DE" sz="1700" dirty="0">
                <a:latin typeface="+mn-lt"/>
              </a:rPr>
              <a:t>und Geldanlagensystem, </a:t>
            </a:r>
            <a:br>
              <a:rPr lang="de-DE" altLang="de-DE" sz="1700" dirty="0">
                <a:latin typeface="+mn-lt"/>
              </a:rPr>
            </a:br>
            <a:r>
              <a:rPr lang="de-DE" altLang="de-DE" sz="1700" dirty="0">
                <a:latin typeface="+mn-lt"/>
              </a:rPr>
              <a:t>    &gt;</a:t>
            </a:r>
            <a:r>
              <a:rPr lang="de-DE" altLang="de-DE" sz="1700" dirty="0">
                <a:latin typeface="+mn-lt"/>
                <a:cs typeface="Times New Roman" pitchFamily="18" charset="0"/>
              </a:rPr>
              <a:t> im </a:t>
            </a:r>
            <a:r>
              <a:rPr lang="de-DE" altLang="de-DE" sz="1700" dirty="0">
                <a:latin typeface="+mn-lt"/>
              </a:rPr>
              <a:t>spekulativen Geldhandel, &gt; im g</a:t>
            </a:r>
            <a:r>
              <a:rPr lang="de-DE" altLang="de-DE" sz="1700" dirty="0" smtClean="0">
                <a:latin typeface="+mn-lt"/>
              </a:rPr>
              <a:t>ewinnorientiertem Bankensystem…</a:t>
            </a:r>
            <a:endParaRPr lang="de-DE" altLang="de-DE" sz="1700" dirty="0">
              <a:latin typeface="+mn-lt"/>
            </a:endParaRPr>
          </a:p>
        </p:txBody>
      </p:sp>
      <p:sp>
        <p:nvSpPr>
          <p:cNvPr id="158725" name="Text Box 2053"/>
          <p:cNvSpPr txBox="1">
            <a:spLocks noChangeArrowheads="1"/>
          </p:cNvSpPr>
          <p:nvPr/>
        </p:nvSpPr>
        <p:spPr bwMode="auto">
          <a:xfrm>
            <a:off x="250825" y="1916113"/>
            <a:ext cx="853916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de-DE" altLang="de-DE" sz="1700" dirty="0">
                <a:latin typeface="+mn-lt"/>
                <a:cs typeface="Times New Roman" pitchFamily="18" charset="0"/>
              </a:rPr>
              <a:t>● </a:t>
            </a:r>
            <a:r>
              <a:rPr lang="de-DE" altLang="de-DE" sz="1700" u="sng" dirty="0">
                <a:latin typeface="+mn-lt"/>
              </a:rPr>
              <a:t>Eigentumsordnung:</a:t>
            </a:r>
            <a:r>
              <a:rPr lang="de-DE" altLang="de-DE" sz="1700" dirty="0">
                <a:latin typeface="+mn-lt"/>
              </a:rPr>
              <a:t> Privateigentum zur leistungslosen Abschöpfung </a:t>
            </a:r>
            <a:r>
              <a:rPr lang="de-DE" altLang="de-DE" sz="1700" dirty="0" smtClean="0">
                <a:latin typeface="+mn-lt"/>
              </a:rPr>
              <a:t>fremder Leistung;</a:t>
            </a:r>
            <a:br>
              <a:rPr lang="de-DE" altLang="de-DE" sz="1700" dirty="0" smtClean="0">
                <a:latin typeface="+mn-lt"/>
              </a:rPr>
            </a:br>
            <a:r>
              <a:rPr lang="de-DE" altLang="de-DE" sz="1700" dirty="0" smtClean="0">
                <a:latin typeface="+mn-lt"/>
              </a:rPr>
              <a:t>   Privatisierungen von Grund </a:t>
            </a:r>
            <a:r>
              <a:rPr lang="de-DE" altLang="de-DE" sz="1700" dirty="0">
                <a:latin typeface="+mn-lt"/>
              </a:rPr>
              <a:t>und Boden, </a:t>
            </a:r>
            <a:r>
              <a:rPr lang="de-DE" altLang="de-DE" sz="1700" dirty="0" smtClean="0">
                <a:latin typeface="+mn-lt"/>
              </a:rPr>
              <a:t>öffentlicher Gütern…</a:t>
            </a:r>
            <a:endParaRPr lang="de-DE" altLang="de-DE" sz="1700" dirty="0">
              <a:latin typeface="+mn-lt"/>
            </a:endParaRPr>
          </a:p>
        </p:txBody>
      </p:sp>
      <p:sp>
        <p:nvSpPr>
          <p:cNvPr id="158728" name="Text Box 2056"/>
          <p:cNvSpPr txBox="1">
            <a:spLocks noChangeArrowheads="1"/>
          </p:cNvSpPr>
          <p:nvPr/>
        </p:nvSpPr>
        <p:spPr bwMode="auto">
          <a:xfrm>
            <a:off x="250825" y="3068638"/>
            <a:ext cx="8231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700" dirty="0">
                <a:latin typeface="+mn-lt"/>
                <a:cs typeface="Times New Roman" pitchFamily="18" charset="0"/>
              </a:rPr>
              <a:t>●</a:t>
            </a:r>
            <a:r>
              <a:rPr lang="de-DE" altLang="de-DE" sz="1700" dirty="0">
                <a:latin typeface="+mn-lt"/>
              </a:rPr>
              <a:t> „</a:t>
            </a:r>
            <a:r>
              <a:rPr lang="de-DE" altLang="de-DE" sz="1700" u="sng" dirty="0">
                <a:latin typeface="+mn-lt"/>
              </a:rPr>
              <a:t>Entlohnungssystem</a:t>
            </a:r>
            <a:r>
              <a:rPr lang="de-DE" altLang="de-DE" sz="1700" dirty="0">
                <a:latin typeface="+mn-lt"/>
              </a:rPr>
              <a:t>“: Spitzenlöhne weit über jedes Leistungsvermögen (</a:t>
            </a:r>
            <a:r>
              <a:rPr lang="de-DE" altLang="de-DE" sz="1400" dirty="0">
                <a:latin typeface="+mn-lt"/>
              </a:rPr>
              <a:t>50-500-fache </a:t>
            </a:r>
            <a:r>
              <a:rPr lang="de-DE" altLang="de-DE" sz="1400" dirty="0" smtClean="0">
                <a:latin typeface="+mn-lt"/>
              </a:rPr>
              <a:t>);</a:t>
            </a:r>
            <a:r>
              <a:rPr lang="de-DE" altLang="de-DE" sz="1700" dirty="0" smtClean="0">
                <a:latin typeface="+mn-lt"/>
              </a:rPr>
              <a:t> </a:t>
            </a:r>
            <a:r>
              <a:rPr lang="de-DE" altLang="de-DE" sz="1700" dirty="0">
                <a:latin typeface="+mn-lt"/>
              </a:rPr>
              <a:t/>
            </a:r>
            <a:br>
              <a:rPr lang="de-DE" altLang="de-DE" sz="1700" dirty="0">
                <a:latin typeface="+mn-lt"/>
              </a:rPr>
            </a:br>
            <a:r>
              <a:rPr lang="de-DE" altLang="de-DE" sz="1700" dirty="0">
                <a:latin typeface="+mn-lt"/>
              </a:rPr>
              <a:t>     </a:t>
            </a:r>
            <a:r>
              <a:rPr lang="de-DE" altLang="de-DE" sz="1700" dirty="0" smtClean="0">
                <a:latin typeface="+mn-lt"/>
              </a:rPr>
              <a:t>Niedrigstlöhne…</a:t>
            </a:r>
            <a:endParaRPr lang="de-DE" altLang="de-DE" sz="1700" dirty="0">
              <a:latin typeface="+mn-lt"/>
            </a:endParaRPr>
          </a:p>
        </p:txBody>
      </p:sp>
      <p:sp>
        <p:nvSpPr>
          <p:cNvPr id="158729" name="Text Box 2057"/>
          <p:cNvSpPr txBox="1">
            <a:spLocks noChangeArrowheads="1"/>
          </p:cNvSpPr>
          <p:nvPr/>
        </p:nvSpPr>
        <p:spPr bwMode="auto">
          <a:xfrm>
            <a:off x="250825" y="3644900"/>
            <a:ext cx="82819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700" dirty="0">
                <a:latin typeface="+mn-lt"/>
                <a:cs typeface="Times New Roman" pitchFamily="18" charset="0"/>
              </a:rPr>
              <a:t>●</a:t>
            </a:r>
            <a:r>
              <a:rPr lang="de-DE" altLang="de-DE" sz="1700" dirty="0">
                <a:latin typeface="+mn-lt"/>
              </a:rPr>
              <a:t> </a:t>
            </a:r>
            <a:r>
              <a:rPr lang="de-DE" altLang="de-DE" sz="1700" u="sng" dirty="0">
                <a:latin typeface="+mn-lt"/>
              </a:rPr>
              <a:t>Steuer- und </a:t>
            </a:r>
            <a:r>
              <a:rPr lang="de-DE" altLang="de-DE" sz="1700" u="sng" dirty="0" smtClean="0">
                <a:latin typeface="+mn-lt"/>
              </a:rPr>
              <a:t>Sozialsystem</a:t>
            </a:r>
            <a:r>
              <a:rPr lang="de-DE" altLang="de-DE" sz="1700" dirty="0" smtClean="0">
                <a:latin typeface="+mn-lt"/>
              </a:rPr>
              <a:t>: Kommerzialisierung </a:t>
            </a:r>
            <a:r>
              <a:rPr lang="de-DE" altLang="de-DE" sz="1700" dirty="0">
                <a:latin typeface="+mn-lt"/>
              </a:rPr>
              <a:t>des Sozialsystem, Entlastung der </a:t>
            </a:r>
            <a:r>
              <a:rPr lang="de-DE" altLang="de-DE" sz="1700" dirty="0" smtClean="0">
                <a:latin typeface="+mn-lt"/>
              </a:rPr>
              <a:t>hohen</a:t>
            </a:r>
            <a:br>
              <a:rPr lang="de-DE" altLang="de-DE" sz="1700" dirty="0" smtClean="0">
                <a:latin typeface="+mn-lt"/>
              </a:rPr>
            </a:br>
            <a:r>
              <a:rPr lang="de-DE" altLang="de-DE" sz="1700" dirty="0" smtClean="0">
                <a:latin typeface="+mn-lt"/>
              </a:rPr>
              <a:t>   Einkommen… </a:t>
            </a:r>
            <a:endParaRPr lang="de-DE" altLang="de-DE" sz="1400" dirty="0">
              <a:latin typeface="+mn-lt"/>
            </a:endParaRPr>
          </a:p>
        </p:txBody>
      </p:sp>
      <p:sp>
        <p:nvSpPr>
          <p:cNvPr id="158730" name="Text Box 2058"/>
          <p:cNvSpPr txBox="1">
            <a:spLocks noChangeArrowheads="1"/>
          </p:cNvSpPr>
          <p:nvPr/>
        </p:nvSpPr>
        <p:spPr bwMode="auto">
          <a:xfrm>
            <a:off x="250825" y="2492375"/>
            <a:ext cx="861218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700" dirty="0">
                <a:latin typeface="+mn-lt"/>
                <a:cs typeface="Times New Roman" pitchFamily="18" charset="0"/>
              </a:rPr>
              <a:t>●</a:t>
            </a:r>
            <a:r>
              <a:rPr lang="de-DE" altLang="de-DE" sz="1700" dirty="0">
                <a:latin typeface="+mn-lt"/>
              </a:rPr>
              <a:t> </a:t>
            </a:r>
            <a:r>
              <a:rPr lang="de-DE" altLang="de-DE" sz="1700" u="sng" dirty="0">
                <a:latin typeface="+mn-lt"/>
              </a:rPr>
              <a:t>Unternehmensverfassung</a:t>
            </a:r>
            <a:r>
              <a:rPr lang="de-DE" altLang="de-DE" sz="1700" dirty="0">
                <a:latin typeface="+mn-lt"/>
              </a:rPr>
              <a:t>: </a:t>
            </a:r>
            <a:r>
              <a:rPr lang="de-DE" altLang="de-DE" sz="1700" dirty="0" smtClean="0">
                <a:latin typeface="+mn-lt"/>
              </a:rPr>
              <a:t>Primat der Profitorientierung, Akkumulation </a:t>
            </a:r>
            <a:r>
              <a:rPr lang="de-DE" altLang="de-DE" sz="1700" dirty="0">
                <a:latin typeface="+mn-lt"/>
              </a:rPr>
              <a:t>des Mehrwertes </a:t>
            </a:r>
            <a:r>
              <a:rPr lang="de-DE" altLang="de-DE" sz="1700" dirty="0" smtClean="0">
                <a:latin typeface="+mn-lt"/>
              </a:rPr>
              <a:t>in</a:t>
            </a:r>
            <a:br>
              <a:rPr lang="de-DE" altLang="de-DE" sz="1700" dirty="0" smtClean="0">
                <a:latin typeface="+mn-lt"/>
              </a:rPr>
            </a:br>
            <a:r>
              <a:rPr lang="de-DE" altLang="de-DE" sz="1700" dirty="0" smtClean="0">
                <a:latin typeface="+mn-lt"/>
              </a:rPr>
              <a:t>    Privatverfügung; im Gegeneinander, Verdrängung, Zerstörung, </a:t>
            </a:r>
            <a:r>
              <a:rPr lang="de-DE" altLang="de-DE" sz="1700" dirty="0">
                <a:latin typeface="+mn-lt"/>
              </a:rPr>
              <a:t>feindliche </a:t>
            </a:r>
            <a:r>
              <a:rPr lang="de-DE" altLang="de-DE" sz="1700" dirty="0" smtClean="0">
                <a:latin typeface="+mn-lt"/>
              </a:rPr>
              <a:t>Übernahme…</a:t>
            </a:r>
            <a:endParaRPr lang="de-DE" altLang="de-DE" sz="1700" dirty="0">
              <a:latin typeface="+mn-lt"/>
            </a:endParaRPr>
          </a:p>
        </p:txBody>
      </p:sp>
      <p:sp>
        <p:nvSpPr>
          <p:cNvPr id="158731" name="Text Box 2059"/>
          <p:cNvSpPr txBox="1">
            <a:spLocks noChangeArrowheads="1"/>
          </p:cNvSpPr>
          <p:nvPr/>
        </p:nvSpPr>
        <p:spPr bwMode="auto">
          <a:xfrm>
            <a:off x="250825" y="4221163"/>
            <a:ext cx="55451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700" dirty="0">
                <a:latin typeface="+mn-lt"/>
                <a:cs typeface="Times New Roman" pitchFamily="18" charset="0"/>
              </a:rPr>
              <a:t>● </a:t>
            </a:r>
            <a:r>
              <a:rPr lang="de-DE" altLang="de-DE" sz="1700" u="sng" dirty="0">
                <a:latin typeface="+mn-lt"/>
              </a:rPr>
              <a:t>Liberalisierung und Deregulierung der Märkte</a:t>
            </a:r>
            <a:r>
              <a:rPr lang="de-DE" altLang="de-DE" sz="1700" dirty="0">
                <a:latin typeface="+mn-lt"/>
              </a:rPr>
              <a:t>, </a:t>
            </a:r>
            <a:br>
              <a:rPr lang="de-DE" altLang="de-DE" sz="1700" dirty="0">
                <a:latin typeface="+mn-lt"/>
              </a:rPr>
            </a:br>
            <a:r>
              <a:rPr lang="de-DE" altLang="de-DE" sz="1700" dirty="0">
                <a:latin typeface="+mn-lt"/>
              </a:rPr>
              <a:t>    neoliberaler </a:t>
            </a:r>
            <a:r>
              <a:rPr lang="de-DE" altLang="de-DE" sz="1700" dirty="0" smtClean="0">
                <a:latin typeface="+mn-lt"/>
              </a:rPr>
              <a:t>Globalisierung… </a:t>
            </a:r>
            <a:endParaRPr lang="de-DE" altLang="de-DE" sz="1400" dirty="0">
              <a:latin typeface="+mn-lt"/>
            </a:endParaRPr>
          </a:p>
        </p:txBody>
      </p:sp>
      <p:sp>
        <p:nvSpPr>
          <p:cNvPr id="13" name="Text Box 2060"/>
          <p:cNvSpPr txBox="1">
            <a:spLocks noChangeArrowheads="1"/>
          </p:cNvSpPr>
          <p:nvPr/>
        </p:nvSpPr>
        <p:spPr bwMode="auto">
          <a:xfrm>
            <a:off x="539552" y="692150"/>
            <a:ext cx="7416824" cy="6155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700" dirty="0">
                <a:latin typeface="+mn-lt"/>
              </a:rPr>
              <a:t>Handlungsfelder der Wirtschaft  </a:t>
            </a:r>
            <a:r>
              <a:rPr lang="de-DE" altLang="de-DE" sz="1700" dirty="0" smtClean="0">
                <a:latin typeface="+mn-lt"/>
              </a:rPr>
              <a:t>werden als  </a:t>
            </a:r>
            <a:br>
              <a:rPr lang="de-DE" altLang="de-DE" sz="1700" dirty="0" smtClean="0">
                <a:latin typeface="+mn-lt"/>
              </a:rPr>
            </a:br>
            <a:r>
              <a:rPr lang="de-DE" altLang="de-DE" sz="1700" b="1" dirty="0" smtClean="0">
                <a:latin typeface="+mn-lt"/>
              </a:rPr>
              <a:t>Abschöpfungs-</a:t>
            </a:r>
            <a:r>
              <a:rPr lang="de-DE" altLang="de-DE" sz="1700" b="1" dirty="0">
                <a:latin typeface="+mn-lt"/>
              </a:rPr>
              <a:t>, Bereicherungs- und Externalisierungsinstrumente </a:t>
            </a:r>
            <a:r>
              <a:rPr lang="de-DE" altLang="de-DE" sz="1700" dirty="0" smtClean="0">
                <a:latin typeface="+mn-lt"/>
              </a:rPr>
              <a:t> missbraucht.</a:t>
            </a:r>
            <a:endParaRPr lang="de-DE" altLang="de-DE" sz="1700" dirty="0">
              <a:latin typeface="+mn-lt"/>
            </a:endParaRPr>
          </a:p>
        </p:txBody>
      </p:sp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250826" y="5504164"/>
            <a:ext cx="5220494" cy="877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700" dirty="0">
                <a:latin typeface="+mn-lt"/>
              </a:rPr>
              <a:t>Diese Mechanismen </a:t>
            </a:r>
            <a:r>
              <a:rPr lang="de-DE" altLang="de-DE" sz="1700" dirty="0" smtClean="0">
                <a:latin typeface="+mn-lt"/>
              </a:rPr>
              <a:t>sind</a:t>
            </a:r>
            <a:br>
              <a:rPr lang="de-DE" altLang="de-DE" sz="1700" dirty="0" smtClean="0">
                <a:latin typeface="+mn-lt"/>
              </a:rPr>
            </a:br>
            <a:r>
              <a:rPr lang="de-DE" altLang="de-DE" sz="1700" dirty="0" smtClean="0">
                <a:latin typeface="+mn-lt"/>
              </a:rPr>
              <a:t>&gt; strukturelle </a:t>
            </a:r>
            <a:r>
              <a:rPr lang="de-DE" altLang="de-DE" sz="1700" b="1" dirty="0" smtClean="0">
                <a:latin typeface="+mn-lt"/>
              </a:rPr>
              <a:t>Ursache </a:t>
            </a:r>
            <a:r>
              <a:rPr lang="de-DE" altLang="de-DE" sz="1700" b="1" dirty="0">
                <a:latin typeface="+mn-lt"/>
              </a:rPr>
              <a:t>der ökosozialen </a:t>
            </a:r>
            <a:r>
              <a:rPr lang="de-DE" altLang="de-DE" sz="1700" b="1" dirty="0" smtClean="0">
                <a:latin typeface="+mn-lt"/>
              </a:rPr>
              <a:t>Fehlentwicklung, </a:t>
            </a:r>
            <a:r>
              <a:rPr lang="de-DE" altLang="de-DE" sz="1700" dirty="0" smtClean="0">
                <a:latin typeface="+mn-lt"/>
              </a:rPr>
              <a:t>&gt; zugleich </a:t>
            </a:r>
            <a:r>
              <a:rPr lang="de-DE" altLang="de-DE" sz="1700" b="1" dirty="0" smtClean="0">
                <a:latin typeface="+mn-lt"/>
              </a:rPr>
              <a:t>strukturelle </a:t>
            </a:r>
            <a:r>
              <a:rPr lang="de-DE" altLang="de-DE" sz="1700" b="1" dirty="0">
                <a:latin typeface="+mn-lt"/>
              </a:rPr>
              <a:t>Wachstumstreiber </a:t>
            </a:r>
            <a:r>
              <a:rPr lang="de-DE" altLang="de-DE" sz="1700" dirty="0">
                <a:latin typeface="+mn-lt"/>
              </a:rPr>
              <a:t>des Systems.</a:t>
            </a:r>
            <a:endParaRPr lang="de-DE" altLang="de-DE" sz="17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278" name="Picture 14" descr="D:\Winkelmann-Bilder\Grafiken\Ökonomie\Konsum+Geiz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077" y="4015593"/>
            <a:ext cx="3372222" cy="22937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16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8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8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8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/>
      <p:bldP spid="158724" grpId="0"/>
      <p:bldP spid="158725" grpId="0"/>
      <p:bldP spid="158728" grpId="0"/>
      <p:bldP spid="158729" grpId="0"/>
      <p:bldP spid="158730" grpId="0"/>
      <p:bldP spid="158731" grpId="0"/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2AA8EC2-EDB4-4B9C-B058-97D8AACEE565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de-DE" altLang="de-DE" sz="1400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250825" y="188640"/>
            <a:ext cx="8064500" cy="515938"/>
          </a:xfrm>
        </p:spPr>
        <p:txBody>
          <a:bodyPr/>
          <a:lstStyle/>
          <a:p>
            <a:pPr marL="400050" indent="-400050">
              <a:defRPr/>
            </a:pPr>
            <a:r>
              <a:rPr lang="de-DE" sz="1800" b="1" u="sng" kern="1200" dirty="0" smtClean="0">
                <a:solidFill>
                  <a:schemeClr val="tx1"/>
                </a:solidFill>
                <a:ea typeface="+mn-ea"/>
                <a:cs typeface="+mn-cs"/>
              </a:rPr>
              <a:t>Mentale Ursachen </a:t>
            </a:r>
            <a:r>
              <a:rPr lang="de-DE" sz="1800" b="1" u="sng" dirty="0" smtClean="0">
                <a:ea typeface="+mn-ea"/>
                <a:cs typeface="+mn-cs"/>
              </a:rPr>
              <a:t>im fehlgeleiteten </a:t>
            </a:r>
            <a:r>
              <a:rPr lang="de-DE" sz="2000" b="1" u="sng" dirty="0" smtClean="0">
                <a:ea typeface="+mn-ea"/>
                <a:cs typeface="+mn-cs"/>
              </a:rPr>
              <a:t>Menschenbild</a:t>
            </a:r>
            <a:r>
              <a:rPr lang="de-DE" sz="2000" kern="1200" dirty="0" smtClean="0">
                <a:solidFill>
                  <a:schemeClr val="tx1"/>
                </a:solidFill>
                <a:ea typeface="+mn-ea"/>
                <a:cs typeface="+mn-cs"/>
              </a:rPr>
              <a:t>  </a:t>
            </a:r>
            <a:endParaRPr lang="de-DE" sz="2000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743971" y="3406982"/>
            <a:ext cx="4148509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700" dirty="0" smtClean="0">
                <a:latin typeface="+mn-lt"/>
                <a:cs typeface="Times New Roman" pitchFamily="18" charset="0"/>
              </a:rPr>
              <a:t>● </a:t>
            </a:r>
            <a:r>
              <a:rPr lang="de-DE" altLang="de-DE" sz="1700" dirty="0">
                <a:latin typeface="+mn-lt"/>
                <a:cs typeface="Times New Roman" pitchFamily="18" charset="0"/>
              </a:rPr>
              <a:t>Das </a:t>
            </a:r>
            <a:r>
              <a:rPr lang="de-DE" altLang="de-DE" sz="1700" b="1" u="sng" dirty="0">
                <a:latin typeface="+mn-lt"/>
                <a:cs typeface="Times New Roman" pitchFamily="18" charset="0"/>
              </a:rPr>
              <a:t>sozialdarwinistische Menschenbild</a:t>
            </a:r>
            <a:r>
              <a:rPr lang="de-DE" altLang="de-DE" sz="1700" dirty="0">
                <a:latin typeface="+mn-lt"/>
                <a:cs typeface="Times New Roman" pitchFamily="18" charset="0"/>
              </a:rPr>
              <a:t>: </a:t>
            </a:r>
            <a:r>
              <a:rPr lang="de-DE" altLang="de-DE" sz="1700" dirty="0">
                <a:latin typeface="+mn-lt"/>
              </a:rPr>
              <a:t/>
            </a:r>
            <a:br>
              <a:rPr lang="de-DE" altLang="de-DE" sz="1700" dirty="0">
                <a:latin typeface="+mn-lt"/>
              </a:rPr>
            </a:br>
            <a:r>
              <a:rPr lang="de-DE" altLang="de-DE" sz="1700" dirty="0">
                <a:latin typeface="+mn-lt"/>
              </a:rPr>
              <a:t>   </a:t>
            </a:r>
            <a:r>
              <a:rPr lang="de-DE" altLang="de-DE" sz="1700" dirty="0">
                <a:latin typeface="+mn-lt"/>
                <a:cs typeface="Times New Roman" pitchFamily="18" charset="0"/>
              </a:rPr>
              <a:t>Der Mensch sei von Natur aus ein </a:t>
            </a:r>
            <a:br>
              <a:rPr lang="de-DE" altLang="de-DE" sz="1700" dirty="0">
                <a:latin typeface="+mn-lt"/>
                <a:cs typeface="Times New Roman" pitchFamily="18" charset="0"/>
              </a:rPr>
            </a:br>
            <a:r>
              <a:rPr lang="de-DE" altLang="de-DE" sz="1700" dirty="0">
                <a:latin typeface="+mn-lt"/>
                <a:cs typeface="Times New Roman" pitchFamily="18" charset="0"/>
              </a:rPr>
              <a:t>   auf Egoismus, materielle Bereicherung, </a:t>
            </a:r>
            <a:br>
              <a:rPr lang="de-DE" altLang="de-DE" sz="1700" dirty="0">
                <a:latin typeface="+mn-lt"/>
                <a:cs typeface="Times New Roman" pitchFamily="18" charset="0"/>
              </a:rPr>
            </a:br>
            <a:r>
              <a:rPr lang="de-DE" altLang="de-DE" sz="1700" dirty="0">
                <a:latin typeface="+mn-lt"/>
                <a:cs typeface="Times New Roman" pitchFamily="18" charset="0"/>
              </a:rPr>
              <a:t>   Neid, Konkurrenz,  Aggressivität hin </a:t>
            </a:r>
            <a:br>
              <a:rPr lang="de-DE" altLang="de-DE" sz="1700" dirty="0">
                <a:latin typeface="+mn-lt"/>
                <a:cs typeface="Times New Roman" pitchFamily="18" charset="0"/>
              </a:rPr>
            </a:br>
            <a:r>
              <a:rPr lang="de-DE" altLang="de-DE" sz="1700" dirty="0">
                <a:latin typeface="+mn-lt"/>
                <a:cs typeface="Times New Roman" pitchFamily="18" charset="0"/>
              </a:rPr>
              <a:t>   angelegtes Wesen. </a:t>
            </a:r>
          </a:p>
        </p:txBody>
      </p:sp>
      <p:pic>
        <p:nvPicPr>
          <p:cNvPr id="12298" name="Bild 1" descr="D:\Winkelmann-Bilder\Grafiken\Versch-Grafiken\Hekti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3" r="4504"/>
          <a:stretch>
            <a:fillRect/>
          </a:stretch>
        </p:blipFill>
        <p:spPr bwMode="auto">
          <a:xfrm>
            <a:off x="181352" y="3658375"/>
            <a:ext cx="4471275" cy="27949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250824" y="1124744"/>
            <a:ext cx="4022478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700" dirty="0">
                <a:latin typeface="+mn-lt"/>
                <a:cs typeface="Times New Roman" pitchFamily="18" charset="0"/>
              </a:rPr>
              <a:t>● </a:t>
            </a:r>
            <a:r>
              <a:rPr lang="de-DE" altLang="de-DE" sz="1700" u="sng" dirty="0">
                <a:latin typeface="+mn-lt"/>
              </a:rPr>
              <a:t>Der </a:t>
            </a:r>
            <a:r>
              <a:rPr lang="de-DE" altLang="de-DE" sz="1700" b="1" u="sng" dirty="0">
                <a:latin typeface="+mn-lt"/>
              </a:rPr>
              <a:t>Materialistische Grundirrtum</a:t>
            </a:r>
            <a:r>
              <a:rPr lang="de-DE" altLang="de-DE" sz="1700" dirty="0">
                <a:latin typeface="+mn-lt"/>
              </a:rPr>
              <a:t>: </a:t>
            </a:r>
            <a:br>
              <a:rPr lang="de-DE" altLang="de-DE" sz="1700" dirty="0">
                <a:latin typeface="+mn-lt"/>
              </a:rPr>
            </a:br>
            <a:r>
              <a:rPr lang="de-DE" altLang="de-DE" sz="1700" dirty="0">
                <a:latin typeface="+mn-lt"/>
              </a:rPr>
              <a:t>    </a:t>
            </a:r>
            <a:r>
              <a:rPr lang="de-DE" altLang="de-DE" sz="1700" dirty="0">
                <a:latin typeface="+mn-lt"/>
                <a:cs typeface="Times New Roman" pitchFamily="18" charset="0"/>
              </a:rPr>
              <a:t>Leben und Glück seien im Haben </a:t>
            </a:r>
            <a:br>
              <a:rPr lang="de-DE" altLang="de-DE" sz="1700" dirty="0">
                <a:latin typeface="+mn-lt"/>
                <a:cs typeface="Times New Roman" pitchFamily="18" charset="0"/>
              </a:rPr>
            </a:br>
            <a:r>
              <a:rPr lang="de-DE" altLang="de-DE" sz="1700" dirty="0">
                <a:latin typeface="+mn-lt"/>
                <a:cs typeface="Times New Roman" pitchFamily="18" charset="0"/>
              </a:rPr>
              <a:t>    und immer mehr Haben, </a:t>
            </a:r>
            <a:br>
              <a:rPr lang="de-DE" altLang="de-DE" sz="1700" dirty="0">
                <a:latin typeface="+mn-lt"/>
                <a:cs typeface="Times New Roman" pitchFamily="18" charset="0"/>
              </a:rPr>
            </a:br>
            <a:r>
              <a:rPr lang="de-DE" altLang="de-DE" sz="1700" dirty="0">
                <a:latin typeface="+mn-lt"/>
                <a:cs typeface="Times New Roman" pitchFamily="18" charset="0"/>
              </a:rPr>
              <a:t>    im Machen, Unterwerfen zu </a:t>
            </a:r>
            <a:r>
              <a:rPr lang="de-DE" altLang="de-DE" sz="1700" dirty="0" smtClean="0">
                <a:latin typeface="+mn-lt"/>
                <a:cs typeface="Times New Roman" pitchFamily="18" charset="0"/>
              </a:rPr>
              <a:t>finden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de-DE" altLang="de-DE" sz="1700" dirty="0" smtClean="0">
                <a:latin typeface="+mn-lt"/>
                <a:cs typeface="Times New Roman" pitchFamily="18" charset="0"/>
              </a:rPr>
              <a:t>    = Konsumismus-Verirrung</a:t>
            </a:r>
            <a:endParaRPr lang="de-DE" altLang="de-DE" sz="1700" dirty="0">
              <a:latin typeface="+mn-lt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341" y="650101"/>
            <a:ext cx="4205232" cy="27568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4861099" y="4878268"/>
            <a:ext cx="3895725" cy="16619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700" b="1" dirty="0">
                <a:latin typeface="+mn-lt"/>
                <a:cs typeface="Times New Roman" pitchFamily="18" charset="0"/>
              </a:rPr>
              <a:t>Tragik unserer Zivilisation</a:t>
            </a:r>
            <a:r>
              <a:rPr lang="de-DE" altLang="de-DE" sz="1700" dirty="0">
                <a:latin typeface="+mn-lt"/>
                <a:cs typeface="Times New Roman" pitchFamily="18" charset="0"/>
              </a:rPr>
              <a:t>: </a:t>
            </a:r>
            <a:br>
              <a:rPr lang="de-DE" altLang="de-DE" sz="1700" dirty="0">
                <a:latin typeface="+mn-lt"/>
                <a:cs typeface="Times New Roman" pitchFamily="18" charset="0"/>
              </a:rPr>
            </a:br>
            <a:r>
              <a:rPr lang="de-DE" altLang="de-DE" sz="1700" dirty="0" smtClean="0">
                <a:latin typeface="+mn-lt"/>
                <a:cs typeface="Times New Roman" pitchFamily="18" charset="0"/>
              </a:rPr>
              <a:t>Leitvorstellung und Praxis kapitalistischer Wirtschaftsweise </a:t>
            </a:r>
            <a:br>
              <a:rPr lang="de-DE" altLang="de-DE" sz="1700" dirty="0" smtClean="0">
                <a:latin typeface="+mn-lt"/>
                <a:cs typeface="Times New Roman" pitchFamily="18" charset="0"/>
              </a:rPr>
            </a:br>
            <a:r>
              <a:rPr lang="de-DE" altLang="de-DE" sz="1700" dirty="0" smtClean="0">
                <a:latin typeface="+mn-lt"/>
                <a:cs typeface="Times New Roman" pitchFamily="18" charset="0"/>
              </a:rPr>
              <a:t>haben </a:t>
            </a:r>
            <a:r>
              <a:rPr lang="de-DE" altLang="de-DE" sz="1700" dirty="0">
                <a:latin typeface="+mn-lt"/>
                <a:cs typeface="Times New Roman" pitchFamily="18" charset="0"/>
              </a:rPr>
              <a:t>beide Irrtümer </a:t>
            </a:r>
            <a:br>
              <a:rPr lang="de-DE" altLang="de-DE" sz="1700" dirty="0">
                <a:latin typeface="+mn-lt"/>
                <a:cs typeface="Times New Roman" pitchFamily="18" charset="0"/>
              </a:rPr>
            </a:br>
            <a:r>
              <a:rPr lang="de-DE" altLang="de-DE" sz="1700" b="1" dirty="0">
                <a:latin typeface="+mn-lt"/>
                <a:cs typeface="Times New Roman" pitchFamily="18" charset="0"/>
              </a:rPr>
              <a:t>zum herrschenden </a:t>
            </a:r>
            <a:r>
              <a:rPr lang="de-DE" altLang="de-DE" sz="1700" b="1" dirty="0" smtClean="0">
                <a:latin typeface="+mn-lt"/>
                <a:cs typeface="Times New Roman" pitchFamily="18" charset="0"/>
              </a:rPr>
              <a:t> Mainstream </a:t>
            </a:r>
            <a:r>
              <a:rPr lang="de-DE" altLang="de-DE" sz="1700" b="1" dirty="0">
                <a:latin typeface="+mn-lt"/>
                <a:cs typeface="Times New Roman" pitchFamily="18" charset="0"/>
              </a:rPr>
              <a:t/>
            </a:r>
            <a:br>
              <a:rPr lang="de-DE" altLang="de-DE" sz="1700" b="1" dirty="0">
                <a:latin typeface="+mn-lt"/>
                <a:cs typeface="Times New Roman" pitchFamily="18" charset="0"/>
              </a:rPr>
            </a:br>
            <a:r>
              <a:rPr lang="de-DE" altLang="de-DE" sz="1700" dirty="0">
                <a:latin typeface="+mn-lt"/>
                <a:cs typeface="Times New Roman" pitchFamily="18" charset="0"/>
              </a:rPr>
              <a:t>der gegenwärtig Kulturepoche gemacht</a:t>
            </a:r>
            <a:r>
              <a:rPr lang="de-DE" altLang="de-DE" sz="1700" dirty="0">
                <a:cs typeface="Times New Roman" pitchFamily="18" charset="0"/>
              </a:rPr>
              <a:t>.</a:t>
            </a:r>
            <a:endParaRPr lang="de-DE" altLang="de-DE" sz="1700" dirty="0"/>
          </a:p>
        </p:txBody>
      </p:sp>
      <p:sp>
        <p:nvSpPr>
          <p:cNvPr id="10" name="Textfeld 9"/>
          <p:cNvSpPr txBox="1"/>
          <p:nvPr/>
        </p:nvSpPr>
        <p:spPr>
          <a:xfrm>
            <a:off x="494918" y="2723342"/>
            <a:ext cx="3904423" cy="338554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18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de-DE" sz="1600" b="1" i="1" u="sng" dirty="0" smtClean="0"/>
              <a:t>Das kapitalistische Menschenbild</a:t>
            </a:r>
            <a:r>
              <a:rPr lang="de-DE" sz="1600" i="1" dirty="0" smtClean="0"/>
              <a:t>:</a:t>
            </a:r>
            <a:endParaRPr lang="de-DE" sz="1600" i="1" dirty="0"/>
          </a:p>
        </p:txBody>
      </p:sp>
    </p:spTree>
    <p:extLst>
      <p:ext uri="{BB962C8B-B14F-4D97-AF65-F5344CB8AC3E}">
        <p14:creationId xmlns:p14="http://schemas.microsoft.com/office/powerpoint/2010/main" val="243962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D7B56-F0BE-4918-8172-6925A267147B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421196" y="260648"/>
            <a:ext cx="8229600" cy="490066"/>
          </a:xfrm>
        </p:spPr>
        <p:txBody>
          <a:bodyPr/>
          <a:lstStyle/>
          <a:p>
            <a:r>
              <a:rPr lang="de-DE" sz="1800" b="1" u="sng" dirty="0" smtClean="0"/>
              <a:t>Zivilisatorische Folge</a:t>
            </a:r>
            <a:endParaRPr lang="de-DE" sz="1800" b="1" u="sng" dirty="0"/>
          </a:p>
        </p:txBody>
      </p:sp>
      <p:sp>
        <p:nvSpPr>
          <p:cNvPr id="4" name="Textfeld 3"/>
          <p:cNvSpPr txBox="1"/>
          <p:nvPr/>
        </p:nvSpPr>
        <p:spPr>
          <a:xfrm>
            <a:off x="1181547" y="764704"/>
            <a:ext cx="691276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+mn-lt"/>
              </a:rPr>
              <a:t>K</a:t>
            </a:r>
            <a:r>
              <a:rPr lang="de-DE" b="1" dirty="0" smtClean="0">
                <a:latin typeface="+mn-lt"/>
              </a:rPr>
              <a:t>apitalistischen Wachstumszwang  + Konsumismus-Verirrung </a:t>
            </a:r>
            <a:br>
              <a:rPr lang="de-DE" b="1" dirty="0" smtClean="0">
                <a:latin typeface="+mn-lt"/>
              </a:rPr>
            </a:br>
            <a:r>
              <a:rPr lang="de-DE" b="1" dirty="0" smtClean="0">
                <a:latin typeface="+mn-lt"/>
              </a:rPr>
              <a:t>= </a:t>
            </a:r>
            <a:r>
              <a:rPr lang="de-DE" dirty="0" smtClean="0">
                <a:latin typeface="+mn-lt"/>
              </a:rPr>
              <a:t>Haupttriebkräfte unserer zivilisatorischen Krise.</a:t>
            </a:r>
            <a:endParaRPr lang="de-DE" dirty="0">
              <a:latin typeface="+mn-lt"/>
            </a:endParaRPr>
          </a:p>
        </p:txBody>
      </p:sp>
      <p:pic>
        <p:nvPicPr>
          <p:cNvPr id="66562" name="Picture 2" descr="C:\Users\Winkelmann\Documents\Daten\Winkelmann-Bilder\Grafiken\Ökonomie\Kaufhaus 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64" y="1932146"/>
            <a:ext cx="4824536" cy="25382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C:\Users\Winkelmann\Documents\Daten\Winkelmann-Bilder\Grafiken\Ökonomie\Erdzer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31" y="1932146"/>
            <a:ext cx="3839640" cy="33836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5" name="Picture 5" descr="C:\Users\Winkelmann\Documents\Daten\Winkelmann-Bilder\Grafiken\Frieden\Krie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123" y="4171062"/>
            <a:ext cx="4104456" cy="24407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474171" y="580526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n-lt"/>
              </a:rPr>
              <a:t>Das Anthropozän = Kapitalozän? </a:t>
            </a:r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235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720080"/>
          </a:xfrm>
        </p:spPr>
        <p:txBody>
          <a:bodyPr/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sz="2000" b="1" u="sng" kern="1200" dirty="0" smtClean="0">
                <a:solidFill>
                  <a:schemeClr val="tx1"/>
                </a:solidFill>
                <a:effectLst/>
              </a:rPr>
              <a:t>I. Was ist los in unserer Welt?</a:t>
            </a:r>
            <a:endParaRPr lang="de-DE" sz="2000" b="1" u="sn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764B85-8017-44C4-9B1A-3D408FC34C6B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545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D7B56-F0BE-4918-8172-6925A267147B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467544" y="260648"/>
            <a:ext cx="7787208" cy="490066"/>
          </a:xfrm>
        </p:spPr>
        <p:txBody>
          <a:bodyPr/>
          <a:lstStyle/>
          <a:p>
            <a:pPr rtl="0" eaLnBrk="1" fontAlgn="base" hangingPunct="1"/>
            <a:r>
              <a:rPr lang="de-DE" sz="1800" b="1" u="sng" kern="1200" dirty="0" smtClean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rPr>
              <a:t>IV. Grundlagenwissen Wirtschaftswachstum 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53815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C41B81-B058-4386-8D2F-8C600A357F96}" type="slidenum">
              <a:rPr lang="de-DE"/>
              <a:pPr>
                <a:defRPr/>
              </a:pPr>
              <a:t>21</a:t>
            </a:fld>
            <a:endParaRPr lang="de-DE" dirty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188913"/>
            <a:ext cx="5327650" cy="460375"/>
          </a:xfrm>
        </p:spPr>
        <p:txBody>
          <a:bodyPr/>
          <a:lstStyle/>
          <a:p>
            <a:pPr algn="l" eaLnBrk="1" hangingPunct="1">
              <a:spcBef>
                <a:spcPct val="50000"/>
              </a:spcBef>
            </a:pPr>
            <a:r>
              <a:rPr lang="de-DE" altLang="de-DE" sz="1800" b="1" u="sng" dirty="0" smtClean="0">
                <a:cs typeface="Times New Roman" pitchFamily="18" charset="0"/>
              </a:rPr>
              <a:t>Wachstum und Wachstumsfelder</a:t>
            </a:r>
            <a:endParaRPr lang="de-DE" altLang="de-DE" sz="2000" b="1" u="sng" dirty="0" smtClean="0">
              <a:cs typeface="Times New Roman" pitchFamily="18" charset="0"/>
            </a:endParaRPr>
          </a:p>
        </p:txBody>
      </p:sp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755650" y="908050"/>
            <a:ext cx="2514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u="sng" dirty="0">
                <a:latin typeface="Calibri" pitchFamily="34" charset="0"/>
              </a:rPr>
              <a:t>Offene Wachstumsfelder</a:t>
            </a:r>
            <a:endParaRPr lang="de-DE" altLang="de-DE" sz="1600" dirty="0">
              <a:latin typeface="Calibri" pitchFamily="34" charset="0"/>
            </a:endParaRPr>
          </a:p>
        </p:txBody>
      </p:sp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1116013" y="1268413"/>
            <a:ext cx="25908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600" b="1" dirty="0">
                <a:latin typeface="Calibri" pitchFamily="34" charset="0"/>
              </a:rPr>
              <a:t>Bevölkerungswachstum</a:t>
            </a:r>
          </a:p>
        </p:txBody>
      </p:sp>
      <p:sp>
        <p:nvSpPr>
          <p:cNvPr id="179205" name="Rectangle 5"/>
          <p:cNvSpPr>
            <a:spLocks noChangeArrowheads="1"/>
          </p:cNvSpPr>
          <p:nvPr/>
        </p:nvSpPr>
        <p:spPr bwMode="auto">
          <a:xfrm>
            <a:off x="5867400" y="1196975"/>
            <a:ext cx="24384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600" b="1" dirty="0">
                <a:latin typeface="Calibri" pitchFamily="34" charset="0"/>
              </a:rPr>
              <a:t>Ungesättigte Märkte</a:t>
            </a:r>
          </a:p>
        </p:txBody>
      </p:sp>
      <p:sp>
        <p:nvSpPr>
          <p:cNvPr id="179206" name="Rectangle 6"/>
          <p:cNvSpPr>
            <a:spLocks noChangeArrowheads="1"/>
          </p:cNvSpPr>
          <p:nvPr/>
        </p:nvSpPr>
        <p:spPr bwMode="auto">
          <a:xfrm>
            <a:off x="1116013" y="2420938"/>
            <a:ext cx="25908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600" b="1" dirty="0">
                <a:latin typeface="Calibri" pitchFamily="34" charset="0"/>
              </a:rPr>
              <a:t>Neue Aufbauphasen</a:t>
            </a:r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5795963" y="2420938"/>
            <a:ext cx="24384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600" b="1" dirty="0">
                <a:latin typeface="Calibri" pitchFamily="34" charset="0"/>
              </a:rPr>
              <a:t>Unbegrenzte Ressourcen</a:t>
            </a:r>
          </a:p>
        </p:txBody>
      </p:sp>
      <p:sp>
        <p:nvSpPr>
          <p:cNvPr id="179208" name="Oval 8"/>
          <p:cNvSpPr>
            <a:spLocks noChangeArrowheads="1"/>
          </p:cNvSpPr>
          <p:nvPr/>
        </p:nvSpPr>
        <p:spPr bwMode="auto">
          <a:xfrm>
            <a:off x="3276600" y="1341438"/>
            <a:ext cx="2895600" cy="1524000"/>
          </a:xfrm>
          <a:prstGeom prst="ellipse">
            <a:avLst/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600" b="1" dirty="0">
                <a:latin typeface="Calibri" pitchFamily="34" charset="0"/>
              </a:rPr>
              <a:t>Wirtschaftswachstum </a:t>
            </a:r>
          </a:p>
        </p:txBody>
      </p:sp>
      <p:sp>
        <p:nvSpPr>
          <p:cNvPr id="179209" name="Rectangle 9"/>
          <p:cNvSpPr>
            <a:spLocks noChangeArrowheads="1"/>
          </p:cNvSpPr>
          <p:nvPr/>
        </p:nvSpPr>
        <p:spPr bwMode="auto">
          <a:xfrm>
            <a:off x="900113" y="4724400"/>
            <a:ext cx="25146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600" b="1" dirty="0">
                <a:latin typeface="Calibri" pitchFamily="34" charset="0"/>
              </a:rPr>
              <a:t>Kein Bevölker-</a:t>
            </a:r>
          </a:p>
          <a:p>
            <a:pPr eaLnBrk="1" hangingPunct="1"/>
            <a:r>
              <a:rPr lang="de-DE" altLang="de-DE" sz="1600" b="1" dirty="0">
                <a:latin typeface="Calibri" pitchFamily="34" charset="0"/>
              </a:rPr>
              <a:t>rungswachstum</a:t>
            </a:r>
          </a:p>
        </p:txBody>
      </p:sp>
      <p:sp>
        <p:nvSpPr>
          <p:cNvPr id="179210" name="Rectangle 10"/>
          <p:cNvSpPr>
            <a:spLocks noChangeArrowheads="1"/>
          </p:cNvSpPr>
          <p:nvPr/>
        </p:nvSpPr>
        <p:spPr bwMode="auto">
          <a:xfrm>
            <a:off x="900113" y="5732463"/>
            <a:ext cx="25908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600" b="1" dirty="0">
                <a:latin typeface="Calibri" pitchFamily="34" charset="0"/>
              </a:rPr>
              <a:t>Beendete </a:t>
            </a:r>
          </a:p>
          <a:p>
            <a:pPr eaLnBrk="1" hangingPunct="1"/>
            <a:r>
              <a:rPr lang="de-DE" altLang="de-DE" sz="1600" b="1" dirty="0">
                <a:latin typeface="Calibri" pitchFamily="34" charset="0"/>
              </a:rPr>
              <a:t>Aufbauphase</a:t>
            </a:r>
          </a:p>
        </p:txBody>
      </p:sp>
      <p:sp>
        <p:nvSpPr>
          <p:cNvPr id="179211" name="Rectangle 11"/>
          <p:cNvSpPr>
            <a:spLocks noChangeArrowheads="1"/>
          </p:cNvSpPr>
          <p:nvPr/>
        </p:nvSpPr>
        <p:spPr bwMode="auto">
          <a:xfrm>
            <a:off x="5795963" y="4652963"/>
            <a:ext cx="25146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de-DE" altLang="de-DE" sz="1600" b="1" dirty="0">
                <a:latin typeface="Calibri" pitchFamily="34" charset="0"/>
              </a:rPr>
              <a:t>Gesättigte Markte</a:t>
            </a:r>
          </a:p>
        </p:txBody>
      </p:sp>
      <p:sp>
        <p:nvSpPr>
          <p:cNvPr id="179212" name="Rectangle 12"/>
          <p:cNvSpPr>
            <a:spLocks noChangeArrowheads="1"/>
          </p:cNvSpPr>
          <p:nvPr/>
        </p:nvSpPr>
        <p:spPr bwMode="auto">
          <a:xfrm>
            <a:off x="5795963" y="5732463"/>
            <a:ext cx="25146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de-DE" altLang="de-DE" sz="1600" b="1" dirty="0">
                <a:latin typeface="Calibri" pitchFamily="34" charset="0"/>
              </a:rPr>
              <a:t>Begrenzte </a:t>
            </a:r>
          </a:p>
          <a:p>
            <a:pPr algn="r" eaLnBrk="1" hangingPunct="1"/>
            <a:r>
              <a:rPr lang="de-DE" altLang="de-DE" sz="1600" b="1" dirty="0">
                <a:latin typeface="Calibri" pitchFamily="34" charset="0"/>
              </a:rPr>
              <a:t>Ressourcen</a:t>
            </a:r>
          </a:p>
        </p:txBody>
      </p:sp>
      <p:sp>
        <p:nvSpPr>
          <p:cNvPr id="179213" name="Oval 13"/>
          <p:cNvSpPr>
            <a:spLocks noChangeArrowheads="1"/>
          </p:cNvSpPr>
          <p:nvPr/>
        </p:nvSpPr>
        <p:spPr bwMode="auto">
          <a:xfrm>
            <a:off x="2555875" y="4508500"/>
            <a:ext cx="4191000" cy="2057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600" b="1" dirty="0">
                <a:latin typeface="Calibri" pitchFamily="34" charset="0"/>
              </a:rPr>
              <a:t>Krise </a:t>
            </a:r>
          </a:p>
          <a:p>
            <a:pPr algn="ctr" eaLnBrk="1" hangingPunct="1"/>
            <a:r>
              <a:rPr lang="de-DE" altLang="de-DE" sz="1600" b="1" dirty="0">
                <a:latin typeface="Calibri" pitchFamily="34" charset="0"/>
              </a:rPr>
              <a:t>Wirtschaftswachstum,</a:t>
            </a:r>
            <a:br>
              <a:rPr lang="de-DE" altLang="de-DE" sz="1600" b="1" dirty="0">
                <a:latin typeface="Calibri" pitchFamily="34" charset="0"/>
              </a:rPr>
            </a:br>
            <a:r>
              <a:rPr lang="de-DE" altLang="de-DE" sz="1600" b="1" dirty="0">
                <a:latin typeface="Calibri" pitchFamily="34" charset="0"/>
              </a:rPr>
              <a:t>Wachstumsfalle</a:t>
            </a:r>
          </a:p>
        </p:txBody>
      </p:sp>
      <p:sp>
        <p:nvSpPr>
          <p:cNvPr id="179214" name="Line 14"/>
          <p:cNvSpPr>
            <a:spLocks noChangeShapeType="1"/>
          </p:cNvSpPr>
          <p:nvPr/>
        </p:nvSpPr>
        <p:spPr bwMode="auto">
          <a:xfrm flipH="1" flipV="1">
            <a:off x="2916238" y="1844675"/>
            <a:ext cx="762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79215" name="Line 15"/>
          <p:cNvSpPr>
            <a:spLocks noChangeShapeType="1"/>
          </p:cNvSpPr>
          <p:nvPr/>
        </p:nvSpPr>
        <p:spPr bwMode="auto">
          <a:xfrm flipV="1">
            <a:off x="6011863" y="1773238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79216" name="Line 16"/>
          <p:cNvSpPr>
            <a:spLocks noChangeShapeType="1"/>
          </p:cNvSpPr>
          <p:nvPr/>
        </p:nvSpPr>
        <p:spPr bwMode="auto">
          <a:xfrm flipH="1">
            <a:off x="2916238" y="2349500"/>
            <a:ext cx="838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79217" name="Line 17"/>
          <p:cNvSpPr>
            <a:spLocks noChangeShapeType="1"/>
          </p:cNvSpPr>
          <p:nvPr/>
        </p:nvSpPr>
        <p:spPr bwMode="auto">
          <a:xfrm>
            <a:off x="5292725" y="2492375"/>
            <a:ext cx="1219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79218" name="Line 18"/>
          <p:cNvSpPr>
            <a:spLocks noChangeShapeType="1"/>
          </p:cNvSpPr>
          <p:nvPr/>
        </p:nvSpPr>
        <p:spPr bwMode="auto">
          <a:xfrm>
            <a:off x="2627313" y="5157788"/>
            <a:ext cx="1295400" cy="22860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79219" name="Line 19"/>
          <p:cNvSpPr>
            <a:spLocks noChangeShapeType="1"/>
          </p:cNvSpPr>
          <p:nvPr/>
        </p:nvSpPr>
        <p:spPr bwMode="auto">
          <a:xfrm flipV="1">
            <a:off x="2700338" y="5949950"/>
            <a:ext cx="1066800" cy="38100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79220" name="Line 20"/>
          <p:cNvSpPr>
            <a:spLocks noChangeShapeType="1"/>
          </p:cNvSpPr>
          <p:nvPr/>
        </p:nvSpPr>
        <p:spPr bwMode="auto">
          <a:xfrm flipH="1">
            <a:off x="5867400" y="5229225"/>
            <a:ext cx="1143000" cy="22860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79221" name="Line 21"/>
          <p:cNvSpPr>
            <a:spLocks noChangeShapeType="1"/>
          </p:cNvSpPr>
          <p:nvPr/>
        </p:nvSpPr>
        <p:spPr bwMode="auto">
          <a:xfrm flipH="1" flipV="1">
            <a:off x="5867400" y="5876925"/>
            <a:ext cx="1066800" cy="22860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0263" name="Text Box 22"/>
          <p:cNvSpPr txBox="1">
            <a:spLocks noChangeArrowheads="1"/>
          </p:cNvSpPr>
          <p:nvPr/>
        </p:nvSpPr>
        <p:spPr bwMode="auto">
          <a:xfrm>
            <a:off x="755650" y="620713"/>
            <a:ext cx="6934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dirty="0">
                <a:latin typeface="Calibri" pitchFamily="34" charset="0"/>
              </a:rPr>
              <a:t>Quantitatives Wachstum ist nur möglich, wenn </a:t>
            </a:r>
            <a:r>
              <a:rPr lang="de-DE" altLang="de-DE" sz="1600" u="sng" dirty="0">
                <a:latin typeface="Calibri" pitchFamily="34" charset="0"/>
              </a:rPr>
              <a:t>Wachstumsfelder offen</a:t>
            </a:r>
            <a:r>
              <a:rPr lang="de-DE" altLang="de-DE" sz="1600" dirty="0">
                <a:latin typeface="Calibri" pitchFamily="34" charset="0"/>
              </a:rPr>
              <a:t> sind.</a:t>
            </a:r>
          </a:p>
        </p:txBody>
      </p:sp>
      <p:sp>
        <p:nvSpPr>
          <p:cNvPr id="179223" name="Text Box 23"/>
          <p:cNvSpPr txBox="1">
            <a:spLocks noChangeArrowheads="1"/>
          </p:cNvSpPr>
          <p:nvPr/>
        </p:nvSpPr>
        <p:spPr bwMode="auto">
          <a:xfrm>
            <a:off x="539750" y="4221163"/>
            <a:ext cx="3048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u="sng" dirty="0">
                <a:latin typeface="Calibri" pitchFamily="34" charset="0"/>
              </a:rPr>
              <a:t>Geschlossene Wachstumsfelder</a:t>
            </a:r>
            <a:endParaRPr lang="de-DE" altLang="de-DE" sz="1600" dirty="0">
              <a:latin typeface="Calibri" pitchFamily="34" charset="0"/>
            </a:endParaRPr>
          </a:p>
        </p:txBody>
      </p:sp>
      <p:sp>
        <p:nvSpPr>
          <p:cNvPr id="179224" name="Text Box 24"/>
          <p:cNvSpPr txBox="1">
            <a:spLocks noChangeArrowheads="1"/>
          </p:cNvSpPr>
          <p:nvPr/>
        </p:nvSpPr>
        <p:spPr bwMode="auto">
          <a:xfrm>
            <a:off x="539750" y="3429000"/>
            <a:ext cx="830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dirty="0">
                <a:latin typeface="Calibri" pitchFamily="34" charset="0"/>
              </a:rPr>
              <a:t>Bei zunehmend </a:t>
            </a:r>
            <a:r>
              <a:rPr lang="de-DE" altLang="de-DE" sz="1600" u="sng" dirty="0">
                <a:latin typeface="Calibri" pitchFamily="34" charset="0"/>
              </a:rPr>
              <a:t>geschlossenen Wachstumsfelder</a:t>
            </a:r>
            <a:r>
              <a:rPr lang="de-DE" altLang="de-DE" sz="1600" dirty="0">
                <a:latin typeface="Calibri" pitchFamily="34" charset="0"/>
              </a:rPr>
              <a:t> führt weiteres erzwungenes Wachstum zum </a:t>
            </a:r>
            <a:r>
              <a:rPr lang="de-DE" altLang="de-DE" sz="1600" b="1" dirty="0">
                <a:latin typeface="Calibri" pitchFamily="34" charset="0"/>
              </a:rPr>
              <a:t>Druck nach innen </a:t>
            </a:r>
            <a:r>
              <a:rPr lang="de-DE" altLang="de-DE" sz="1600" dirty="0">
                <a:latin typeface="Calibri" pitchFamily="34" charset="0"/>
              </a:rPr>
              <a:t>(Verdrängungskampf, </a:t>
            </a:r>
            <a:r>
              <a:rPr lang="de-DE" altLang="de-DE" sz="1600" dirty="0" smtClean="0">
                <a:latin typeface="Calibri" pitchFamily="34" charset="0"/>
              </a:rPr>
              <a:t>Sozialabbau, Ausplünderung Natur </a:t>
            </a:r>
            <a:r>
              <a:rPr lang="de-DE" altLang="de-DE" sz="1600" dirty="0">
                <a:latin typeface="Calibri" pitchFamily="34" charset="0"/>
              </a:rPr>
              <a:t>u.a.)  </a:t>
            </a:r>
            <a:r>
              <a:rPr lang="de-DE" altLang="de-DE" sz="1600" dirty="0" smtClean="0">
                <a:latin typeface="Calibri" pitchFamily="34" charset="0"/>
              </a:rPr>
              <a:t/>
            </a:r>
            <a:br>
              <a:rPr lang="de-DE" altLang="de-DE" sz="1600" dirty="0" smtClean="0">
                <a:latin typeface="Calibri" pitchFamily="34" charset="0"/>
              </a:rPr>
            </a:br>
            <a:r>
              <a:rPr lang="de-DE" altLang="de-DE" sz="1600" dirty="0" smtClean="0">
                <a:latin typeface="Calibri" pitchFamily="34" charset="0"/>
              </a:rPr>
              <a:t>– </a:t>
            </a:r>
            <a:r>
              <a:rPr lang="de-DE" altLang="de-DE" sz="1600" dirty="0">
                <a:latin typeface="Calibri" pitchFamily="34" charset="0"/>
              </a:rPr>
              <a:t>oder zur </a:t>
            </a:r>
            <a:r>
              <a:rPr lang="de-DE" altLang="de-DE" sz="1600" b="1" dirty="0">
                <a:latin typeface="Calibri" pitchFamily="34" charset="0"/>
              </a:rPr>
              <a:t>Expansion nach außen </a:t>
            </a:r>
            <a:r>
              <a:rPr lang="de-DE" altLang="de-DE" sz="1600" dirty="0">
                <a:latin typeface="Calibri" pitchFamily="34" charset="0"/>
              </a:rPr>
              <a:t>(neoliberale Globalisierung).</a:t>
            </a:r>
          </a:p>
        </p:txBody>
      </p:sp>
      <p:sp>
        <p:nvSpPr>
          <p:cNvPr id="156698" name="Line 1050"/>
          <p:cNvSpPr>
            <a:spLocks noChangeShapeType="1"/>
          </p:cNvSpPr>
          <p:nvPr/>
        </p:nvSpPr>
        <p:spPr bwMode="auto">
          <a:xfrm flipH="1" flipV="1">
            <a:off x="250825" y="4868863"/>
            <a:ext cx="68580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56699" name="Line 1051"/>
          <p:cNvSpPr>
            <a:spLocks noChangeShapeType="1"/>
          </p:cNvSpPr>
          <p:nvPr/>
        </p:nvSpPr>
        <p:spPr bwMode="auto">
          <a:xfrm flipV="1">
            <a:off x="8172450" y="4652963"/>
            <a:ext cx="60960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56700" name="Line 1052"/>
          <p:cNvSpPr>
            <a:spLocks noChangeShapeType="1"/>
          </p:cNvSpPr>
          <p:nvPr/>
        </p:nvSpPr>
        <p:spPr bwMode="auto">
          <a:xfrm>
            <a:off x="8316913" y="6165850"/>
            <a:ext cx="609600" cy="1555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56701" name="Line 1053"/>
          <p:cNvSpPr>
            <a:spLocks noChangeShapeType="1"/>
          </p:cNvSpPr>
          <p:nvPr/>
        </p:nvSpPr>
        <p:spPr bwMode="auto">
          <a:xfrm flipH="1">
            <a:off x="323850" y="6308725"/>
            <a:ext cx="83820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566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9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9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9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9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9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9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9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9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79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79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7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7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7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7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7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7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7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7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56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56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56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56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56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56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56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56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3" grpId="0" autoUpdateAnimBg="0"/>
      <p:bldP spid="179204" grpId="0" animBg="1" autoUpdateAnimBg="0"/>
      <p:bldP spid="179205" grpId="0" animBg="1" autoUpdateAnimBg="0"/>
      <p:bldP spid="179206" grpId="0" animBg="1" autoUpdateAnimBg="0"/>
      <p:bldP spid="179207" grpId="0" animBg="1" autoUpdateAnimBg="0"/>
      <p:bldP spid="179208" grpId="0" animBg="1" autoUpdateAnimBg="0"/>
      <p:bldP spid="179209" grpId="0" animBg="1" autoUpdateAnimBg="0"/>
      <p:bldP spid="179210" grpId="0" animBg="1" autoUpdateAnimBg="0"/>
      <p:bldP spid="179211" grpId="0" animBg="1" autoUpdateAnimBg="0"/>
      <p:bldP spid="179212" grpId="0" animBg="1" autoUpdateAnimBg="0"/>
      <p:bldP spid="179213" grpId="0" animBg="1" autoUpdateAnimBg="0"/>
      <p:bldP spid="179214" grpId="0" animBg="1"/>
      <p:bldP spid="179215" grpId="0" animBg="1"/>
      <p:bldP spid="179216" grpId="0" animBg="1"/>
      <p:bldP spid="179217" grpId="0" animBg="1"/>
      <p:bldP spid="179218" grpId="0" animBg="1"/>
      <p:bldP spid="179219" grpId="0" animBg="1"/>
      <p:bldP spid="179220" grpId="0" animBg="1"/>
      <p:bldP spid="179221" grpId="0" animBg="1"/>
      <p:bldP spid="179223" grpId="0" autoUpdateAnimBg="0"/>
      <p:bldP spid="179224" grpId="0" autoUpdateAnimBg="0"/>
      <p:bldP spid="156698" grpId="0" animBg="1"/>
      <p:bldP spid="156699" grpId="0" animBg="1"/>
      <p:bldP spid="156700" grpId="0" animBg="1"/>
      <p:bldP spid="15670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C0C23-0B9B-4126-A5D8-1E4BDB9525F1}" type="slidenum">
              <a:rPr lang="de-DE"/>
              <a:pPr>
                <a:defRPr/>
              </a:pPr>
              <a:t>22</a:t>
            </a:fld>
            <a:endParaRPr lang="de-DE" dirty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1" y="404664"/>
            <a:ext cx="8466137" cy="344487"/>
          </a:xfrm>
        </p:spPr>
        <p:txBody>
          <a:bodyPr/>
          <a:lstStyle/>
          <a:p>
            <a:pPr algn="l" eaLnBrk="1" hangingPunct="1">
              <a:spcBef>
                <a:spcPct val="50000"/>
              </a:spcBef>
            </a:pPr>
            <a:r>
              <a:rPr lang="de-DE" altLang="de-DE" sz="1800" b="1" u="sng" dirty="0" smtClean="0">
                <a:cs typeface="Times New Roman" pitchFamily="18" charset="0"/>
              </a:rPr>
              <a:t>1. Denkfehler: </a:t>
            </a:r>
            <a:r>
              <a:rPr lang="de-DE" altLang="de-DE" sz="1800" b="1" u="sng" dirty="0">
                <a:latin typeface="Calibri" pitchFamily="34" charset="0"/>
              </a:rPr>
              <a:t>Das  Nichterkennen der unterschiedlichen Wachstumsarten</a:t>
            </a:r>
            <a:endParaRPr lang="de-DE" altLang="de-DE" sz="1800" b="1" u="sng" dirty="0" smtClean="0">
              <a:cs typeface="Times New Roman" pitchFamily="18" charset="0"/>
            </a:endParaRPr>
          </a:p>
        </p:txBody>
      </p:sp>
      <p:sp>
        <p:nvSpPr>
          <p:cNvPr id="181253" name="Text Box 5"/>
          <p:cNvSpPr txBox="1">
            <a:spLocks noChangeArrowheads="1"/>
          </p:cNvSpPr>
          <p:nvPr/>
        </p:nvSpPr>
        <p:spPr bwMode="auto">
          <a:xfrm>
            <a:off x="326182" y="908720"/>
            <a:ext cx="381635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700" dirty="0">
                <a:latin typeface="Calibri" pitchFamily="34" charset="0"/>
                <a:cs typeface="Times New Roman" pitchFamily="18" charset="0"/>
              </a:rPr>
              <a:t>Drei </a:t>
            </a:r>
            <a:r>
              <a:rPr lang="de-DE" altLang="de-DE" sz="1700" u="sng" dirty="0">
                <a:latin typeface="Calibri" pitchFamily="34" charset="0"/>
                <a:cs typeface="Times New Roman" pitchFamily="18" charset="0"/>
              </a:rPr>
              <a:t>Wachstumsarten</a:t>
            </a:r>
            <a:r>
              <a:rPr lang="de-DE" altLang="de-DE" sz="1700" dirty="0">
                <a:latin typeface="Calibri" pitchFamily="34" charset="0"/>
                <a:cs typeface="Times New Roman" pitchFamily="18" charset="0"/>
              </a:rPr>
              <a:t>:</a:t>
            </a:r>
            <a:r>
              <a:rPr lang="de-DE" altLang="de-DE" dirty="0">
                <a:latin typeface="Calibri" pitchFamily="34" charset="0"/>
                <a:cs typeface="Times New Roman" pitchFamily="18" charset="0"/>
              </a:rPr>
              <a:t/>
            </a:r>
            <a:br>
              <a:rPr lang="de-DE" altLang="de-DE" dirty="0">
                <a:latin typeface="Calibri" pitchFamily="34" charset="0"/>
                <a:cs typeface="Times New Roman" pitchFamily="18" charset="0"/>
              </a:rPr>
            </a:br>
            <a:r>
              <a:rPr lang="de-DE" altLang="de-DE" sz="1600" dirty="0">
                <a:latin typeface="Calibri" pitchFamily="34" charset="0"/>
                <a:cs typeface="Times New Roman" pitchFamily="18" charset="0"/>
              </a:rPr>
              <a:t>a) </a:t>
            </a:r>
            <a:r>
              <a:rPr lang="de-DE" altLang="de-DE" sz="1600" b="1" u="sng" dirty="0">
                <a:latin typeface="Calibri" pitchFamily="34" charset="0"/>
                <a:cs typeface="Times New Roman" pitchFamily="18" charset="0"/>
              </a:rPr>
              <a:t>lineares Wachstum</a:t>
            </a:r>
            <a:r>
              <a:rPr lang="de-DE" altLang="de-DE" sz="1600" dirty="0">
                <a:latin typeface="Calibri" pitchFamily="34" charset="0"/>
                <a:cs typeface="Times New Roman" pitchFamily="18" charset="0"/>
              </a:rPr>
              <a:t>:</a:t>
            </a:r>
            <a:br>
              <a:rPr lang="de-DE" altLang="de-DE" sz="1600" dirty="0">
                <a:latin typeface="Calibri" pitchFamily="34" charset="0"/>
                <a:cs typeface="Times New Roman" pitchFamily="18" charset="0"/>
              </a:rPr>
            </a:br>
            <a:r>
              <a:rPr lang="de-DE" altLang="de-DE" sz="1600" dirty="0">
                <a:latin typeface="Calibri" pitchFamily="34" charset="0"/>
                <a:cs typeface="Times New Roman" pitchFamily="18" charset="0"/>
              </a:rPr>
              <a:t>   gleichbleibender Zuwachs</a:t>
            </a:r>
            <a:r>
              <a:rPr lang="de-DE" altLang="de-DE" dirty="0">
                <a:latin typeface="Calibri" pitchFamily="34" charset="0"/>
                <a:cs typeface="Times New Roman" pitchFamily="18" charset="0"/>
              </a:rPr>
              <a:t/>
            </a:r>
            <a:br>
              <a:rPr lang="de-DE" altLang="de-DE" dirty="0">
                <a:latin typeface="Calibri" pitchFamily="34" charset="0"/>
                <a:cs typeface="Times New Roman" pitchFamily="18" charset="0"/>
              </a:rPr>
            </a:br>
            <a:r>
              <a:rPr lang="de-DE" altLang="de-DE" sz="1400" dirty="0">
                <a:latin typeface="Calibri" pitchFamily="34" charset="0"/>
                <a:cs typeface="Times New Roman" pitchFamily="18" charset="0"/>
              </a:rPr>
              <a:t>   (gleiche </a:t>
            </a:r>
            <a:r>
              <a:rPr lang="de-DE" altLang="de-DE" sz="1400" b="1" dirty="0">
                <a:latin typeface="Calibri" pitchFamily="34" charset="0"/>
                <a:cs typeface="Times New Roman" pitchFamily="18" charset="0"/>
              </a:rPr>
              <a:t>Wachstums</a:t>
            </a:r>
            <a:r>
              <a:rPr lang="de-DE" altLang="de-DE" sz="1400" b="1" u="sng" dirty="0">
                <a:latin typeface="Calibri" pitchFamily="34" charset="0"/>
                <a:cs typeface="Times New Roman" pitchFamily="18" charset="0"/>
              </a:rPr>
              <a:t>größe</a:t>
            </a:r>
            <a:r>
              <a:rPr lang="de-DE" altLang="de-DE" sz="1400" dirty="0">
                <a:latin typeface="Calibri" pitchFamily="34" charset="0"/>
                <a:cs typeface="Times New Roman" pitchFamily="18" charset="0"/>
              </a:rPr>
              <a:t>)</a:t>
            </a:r>
            <a:endParaRPr lang="de-DE" altLang="de-DE" sz="1400" u="sng" dirty="0">
              <a:latin typeface="Calibri" pitchFamily="34" charset="0"/>
            </a:endParaRPr>
          </a:p>
        </p:txBody>
      </p:sp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468313" y="4326162"/>
            <a:ext cx="3505200" cy="1069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sz="1600" u="sng" dirty="0">
                <a:latin typeface="+mn-lt"/>
              </a:rPr>
              <a:t>Beispiel</a:t>
            </a:r>
            <a:r>
              <a:rPr lang="de-DE" sz="1600" dirty="0">
                <a:latin typeface="+mn-lt"/>
              </a:rPr>
              <a:t>: Wenn heute in Deutschland in einem Jahr 300.000 Autos produziert werden, sind das bei  6% Wachstum in 12 Jahren 600.000 Autos in einem Jahr.</a:t>
            </a:r>
          </a:p>
        </p:txBody>
      </p:sp>
      <p:sp>
        <p:nvSpPr>
          <p:cNvPr id="181255" name="Text Box 7"/>
          <p:cNvSpPr txBox="1">
            <a:spLocks noChangeArrowheads="1"/>
          </p:cNvSpPr>
          <p:nvPr/>
        </p:nvSpPr>
        <p:spPr bwMode="auto">
          <a:xfrm>
            <a:off x="250825" y="5589240"/>
            <a:ext cx="8610600" cy="803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1400" dirty="0">
                <a:latin typeface="Calibri" pitchFamily="34" charset="0"/>
                <a:cs typeface="Times New Roman" pitchFamily="18" charset="0"/>
              </a:rPr>
              <a:t>Wirtschafts- und Sozialwissenschaftler </a:t>
            </a:r>
            <a:r>
              <a:rPr lang="de-DE" altLang="de-DE" sz="1400" u="sng" dirty="0">
                <a:latin typeface="Calibri" pitchFamily="34" charset="0"/>
                <a:cs typeface="Times New Roman" pitchFamily="18" charset="0"/>
              </a:rPr>
              <a:t>Kenneth E. Boulding, </a:t>
            </a:r>
            <a:r>
              <a:rPr lang="de-DE" altLang="de-DE" sz="1400" dirty="0">
                <a:latin typeface="Calibri" pitchFamily="34" charset="0"/>
                <a:cs typeface="Times New Roman" pitchFamily="18" charset="0"/>
              </a:rPr>
              <a:t>USA:</a:t>
            </a:r>
            <a:br>
              <a:rPr lang="de-DE" altLang="de-DE" sz="1400" dirty="0">
                <a:latin typeface="Calibri" pitchFamily="34" charset="0"/>
                <a:cs typeface="Times New Roman" pitchFamily="18" charset="0"/>
              </a:rPr>
            </a:br>
            <a:r>
              <a:rPr lang="de-DE" altLang="de-DE" sz="1600" i="1" dirty="0">
                <a:latin typeface="Calibri" pitchFamily="34" charset="0"/>
                <a:cs typeface="Times New Roman" pitchFamily="18" charset="0"/>
              </a:rPr>
              <a:t>„Jeder, der glaubt, dass exponentielles Wachstum für immer weitergehen kann in einer endlichen Welt, ist entweder ein Verrückter oder ein Ökonom.“ </a:t>
            </a:r>
            <a:endParaRPr lang="de-DE" altLang="de-DE" sz="1600" dirty="0">
              <a:latin typeface="Calibri" pitchFamily="34" charset="0"/>
            </a:endParaRPr>
          </a:p>
        </p:txBody>
      </p:sp>
      <p:pic>
        <p:nvPicPr>
          <p:cNvPr id="10250" name="Picture 10" descr="D:\Winkelmann-Bilder\Grafiken\Ökonomie\Wachsk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268760"/>
            <a:ext cx="4783138" cy="3816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250825" y="3333058"/>
            <a:ext cx="36718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600" dirty="0">
                <a:latin typeface="Calibri" pitchFamily="34" charset="0"/>
                <a:cs typeface="Times New Roman" pitchFamily="18" charset="0"/>
              </a:rPr>
              <a:t>c) </a:t>
            </a:r>
            <a:r>
              <a:rPr lang="de-DE" altLang="de-DE" sz="1600" b="1" u="sng" dirty="0">
                <a:latin typeface="Calibri" pitchFamily="34" charset="0"/>
                <a:cs typeface="Times New Roman" pitchFamily="18" charset="0"/>
              </a:rPr>
              <a:t>natürliches Wachstum</a:t>
            </a:r>
            <a:r>
              <a:rPr lang="de-DE" altLang="de-DE" sz="1600" dirty="0">
                <a:latin typeface="Calibri" pitchFamily="34" charset="0"/>
                <a:cs typeface="Times New Roman" pitchFamily="18" charset="0"/>
              </a:rPr>
              <a:t>: </a:t>
            </a:r>
            <a:br>
              <a:rPr lang="de-DE" altLang="de-DE" sz="1600" dirty="0">
                <a:latin typeface="Calibri" pitchFamily="34" charset="0"/>
                <a:cs typeface="Times New Roman" pitchFamily="18" charset="0"/>
              </a:rPr>
            </a:br>
            <a:r>
              <a:rPr lang="de-DE" altLang="de-DE" sz="1600" dirty="0">
                <a:latin typeface="Calibri" pitchFamily="34" charset="0"/>
                <a:cs typeface="Times New Roman" pitchFamily="18" charset="0"/>
              </a:rPr>
              <a:t>   hört bei einem Optimum auf zu </a:t>
            </a:r>
            <a:br>
              <a:rPr lang="de-DE" altLang="de-DE" sz="1600" dirty="0">
                <a:latin typeface="Calibri" pitchFamily="34" charset="0"/>
                <a:cs typeface="Times New Roman" pitchFamily="18" charset="0"/>
              </a:rPr>
            </a:br>
            <a:r>
              <a:rPr lang="de-DE" altLang="de-DE" sz="1600" dirty="0">
                <a:latin typeface="Calibri" pitchFamily="34" charset="0"/>
                <a:cs typeface="Times New Roman" pitchFamily="18" charset="0"/>
              </a:rPr>
              <a:t>   wachsen, stabilisiert sich, baut ab.</a:t>
            </a:r>
            <a:endParaRPr lang="de-DE" altLang="de-DE" sz="1600" dirty="0">
              <a:latin typeface="Calibri" pitchFamily="34" charset="0"/>
            </a:endParaRPr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243359" y="1970758"/>
            <a:ext cx="38877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dirty="0">
                <a:latin typeface="Calibri" pitchFamily="34" charset="0"/>
                <a:cs typeface="Times New Roman" pitchFamily="18" charset="0"/>
              </a:rPr>
              <a:t>b) </a:t>
            </a:r>
            <a:r>
              <a:rPr lang="de-DE" altLang="de-DE" sz="1600" b="1" u="sng" dirty="0">
                <a:latin typeface="Calibri" pitchFamily="34" charset="0"/>
                <a:cs typeface="Times New Roman" pitchFamily="18" charset="0"/>
              </a:rPr>
              <a:t>exponentielles Wachstum</a:t>
            </a:r>
            <a:r>
              <a:rPr lang="de-DE" altLang="de-DE" sz="1600" dirty="0">
                <a:latin typeface="Calibri" pitchFamily="34" charset="0"/>
                <a:cs typeface="Times New Roman" pitchFamily="18" charset="0"/>
              </a:rPr>
              <a:t>:</a:t>
            </a:r>
            <a:br>
              <a:rPr lang="de-DE" altLang="de-DE" sz="1600" dirty="0">
                <a:latin typeface="Calibri" pitchFamily="34" charset="0"/>
                <a:cs typeface="Times New Roman" pitchFamily="18" charset="0"/>
              </a:rPr>
            </a:br>
            <a:r>
              <a:rPr lang="de-DE" altLang="de-DE" sz="1600" dirty="0">
                <a:latin typeface="Calibri" pitchFamily="34" charset="0"/>
                <a:cs typeface="Times New Roman" pitchFamily="18" charset="0"/>
              </a:rPr>
              <a:t>    jährl. prozentuelles Wachsen</a:t>
            </a:r>
            <a:br>
              <a:rPr lang="de-DE" altLang="de-DE" sz="1600" dirty="0">
                <a:latin typeface="Calibri" pitchFamily="34" charset="0"/>
                <a:cs typeface="Times New Roman" pitchFamily="18" charset="0"/>
              </a:rPr>
            </a:br>
            <a:r>
              <a:rPr lang="de-DE" altLang="de-DE" sz="1600" dirty="0">
                <a:latin typeface="Calibri" pitchFamily="34" charset="0"/>
                <a:cs typeface="Times New Roman" pitchFamily="18" charset="0"/>
              </a:rPr>
              <a:t>    (</a:t>
            </a:r>
            <a:r>
              <a:rPr lang="de-DE" altLang="de-DE" sz="1600" b="1" dirty="0">
                <a:latin typeface="Calibri" pitchFamily="34" charset="0"/>
                <a:cs typeface="Times New Roman" pitchFamily="18" charset="0"/>
              </a:rPr>
              <a:t>Wachstums</a:t>
            </a:r>
            <a:r>
              <a:rPr lang="de-DE" altLang="de-DE" sz="1600" b="1" u="sng" dirty="0">
                <a:latin typeface="Calibri" pitchFamily="34" charset="0"/>
                <a:cs typeface="Times New Roman" pitchFamily="18" charset="0"/>
              </a:rPr>
              <a:t>rate</a:t>
            </a:r>
            <a:r>
              <a:rPr lang="de-DE" altLang="de-DE" sz="1600" dirty="0">
                <a:latin typeface="Calibri" pitchFamily="34" charset="0"/>
                <a:cs typeface="Times New Roman" pitchFamily="18" charset="0"/>
              </a:rPr>
              <a:t>), d.h. Zuwächse</a:t>
            </a:r>
            <a:br>
              <a:rPr lang="de-DE" altLang="de-DE" sz="1600" dirty="0">
                <a:latin typeface="Calibri" pitchFamily="34" charset="0"/>
                <a:cs typeface="Times New Roman" pitchFamily="18" charset="0"/>
              </a:rPr>
            </a:br>
            <a:r>
              <a:rPr lang="de-DE" altLang="de-DE" sz="1600" dirty="0">
                <a:latin typeface="Calibri" pitchFamily="34" charset="0"/>
                <a:cs typeface="Times New Roman" pitchFamily="18" charset="0"/>
              </a:rPr>
              <a:t>    gehen ein in Sockelbetrag des</a:t>
            </a:r>
            <a:br>
              <a:rPr lang="de-DE" altLang="de-DE" sz="1600" dirty="0">
                <a:latin typeface="Calibri" pitchFamily="34" charset="0"/>
                <a:cs typeface="Times New Roman" pitchFamily="18" charset="0"/>
              </a:rPr>
            </a:br>
            <a:r>
              <a:rPr lang="de-DE" altLang="de-DE" sz="1600" dirty="0">
                <a:latin typeface="Calibri" pitchFamily="34" charset="0"/>
                <a:cs typeface="Times New Roman" pitchFamily="18" charset="0"/>
              </a:rPr>
              <a:t>    Folgejahres </a:t>
            </a:r>
            <a:r>
              <a:rPr lang="de-DE" altLang="de-DE" sz="1400" dirty="0">
                <a:latin typeface="Calibri" pitchFamily="34" charset="0"/>
                <a:cs typeface="Times New Roman" pitchFamily="18" charset="0"/>
              </a:rPr>
              <a:t>(Verdoppelung in </a:t>
            </a:r>
            <a:r>
              <a:rPr lang="de-DE" altLang="de-DE" sz="1400" dirty="0" smtClean="0">
                <a:latin typeface="Calibri" pitchFamily="34" charset="0"/>
                <a:cs typeface="Times New Roman" pitchFamily="18" charset="0"/>
              </a:rPr>
              <a:t>Jahren 1:72)</a:t>
            </a:r>
            <a:endParaRPr lang="de-DE" altLang="de-DE" sz="1400" u="sng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3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3" grpId="0"/>
      <p:bldP spid="181254" grpId="0" animBg="1"/>
      <p:bldP spid="181255" grpId="0" animBg="1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3C269-A260-4A39-A354-3BC706408E07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  <p:sp>
        <p:nvSpPr>
          <p:cNvPr id="12291" name="Titel 2"/>
          <p:cNvSpPr>
            <a:spLocks noGrp="1"/>
          </p:cNvSpPr>
          <p:nvPr>
            <p:ph type="title" idx="4294967295"/>
          </p:nvPr>
        </p:nvSpPr>
        <p:spPr>
          <a:xfrm>
            <a:off x="395288" y="274638"/>
            <a:ext cx="8291512" cy="490537"/>
          </a:xfrm>
        </p:spPr>
        <p:txBody>
          <a:bodyPr/>
          <a:lstStyle/>
          <a:p>
            <a:pPr eaLnBrk="1" hangingPunct="1"/>
            <a:r>
              <a:rPr lang="de-DE" altLang="de-DE" sz="1800" b="1" u="sng" dirty="0" smtClean="0">
                <a:cs typeface="Times New Roman" pitchFamily="18" charset="0"/>
              </a:rPr>
              <a:t>2. Denkfehler: </a:t>
            </a:r>
            <a:r>
              <a:rPr lang="de-DE" altLang="de-DE" sz="1800" b="1" u="sng" dirty="0">
                <a:latin typeface="Calibri" pitchFamily="34" charset="0"/>
                <a:cs typeface="Times New Roman" pitchFamily="18" charset="0"/>
              </a:rPr>
              <a:t>Verwechslung Wirtschaftsleistung mit Wirtschaftswachstum</a:t>
            </a:r>
            <a:endParaRPr lang="de-DE" altLang="de-DE" sz="1800" dirty="0"/>
          </a:p>
        </p:txBody>
      </p:sp>
      <p:pic>
        <p:nvPicPr>
          <p:cNvPr id="4" name="Grafi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" t="24615" r="10538" b="12520"/>
          <a:stretch>
            <a:fillRect/>
          </a:stretch>
        </p:blipFill>
        <p:spPr bwMode="auto">
          <a:xfrm>
            <a:off x="3472210" y="1412776"/>
            <a:ext cx="5253038" cy="2952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356101" y="2006601"/>
            <a:ext cx="1296987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de-DE" altLang="de-DE" sz="1200" dirty="0">
                <a:latin typeface="Calibri" pitchFamily="34" charset="0"/>
              </a:rPr>
              <a:t>fallend </a:t>
            </a:r>
            <a:r>
              <a:rPr lang="de-DE" altLang="de-DE" sz="1200" dirty="0">
                <a:latin typeface="Times New Roman" pitchFamily="18" charset="0"/>
              </a:rPr>
              <a:t/>
            </a:r>
            <a:br>
              <a:rPr lang="de-DE" altLang="de-DE" sz="1200" dirty="0">
                <a:latin typeface="Times New Roman" pitchFamily="18" charset="0"/>
              </a:rPr>
            </a:br>
            <a:r>
              <a:rPr lang="de-DE" altLang="de-DE" sz="1200" dirty="0">
                <a:latin typeface="Calibri" pitchFamily="34" charset="0"/>
              </a:rPr>
              <a:t>Wachstumsraten</a:t>
            </a:r>
            <a:endParaRPr lang="de-DE" altLang="de-DE" sz="1200" dirty="0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072312" y="2082007"/>
            <a:ext cx="1439863" cy="495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de-DE" altLang="de-DE" sz="1200" dirty="0">
                <a:latin typeface="Calibri" pitchFamily="34" charset="0"/>
              </a:rPr>
              <a:t>Steigende </a:t>
            </a:r>
            <a:br>
              <a:rPr lang="de-DE" altLang="de-DE" sz="1200" dirty="0">
                <a:latin typeface="Calibri" pitchFamily="34" charset="0"/>
              </a:rPr>
            </a:br>
            <a:r>
              <a:rPr lang="de-DE" altLang="de-DE" sz="1200" dirty="0" smtClean="0">
                <a:latin typeface="Calibri" pitchFamily="34" charset="0"/>
              </a:rPr>
              <a:t>Wirtschaftsleistung</a:t>
            </a:r>
            <a:endParaRPr lang="de-DE" altLang="de-DE" sz="1200" dirty="0"/>
          </a:p>
        </p:txBody>
      </p:sp>
      <p:cxnSp>
        <p:nvCxnSpPr>
          <p:cNvPr id="7174" name="AutoShape 6"/>
          <p:cNvCxnSpPr>
            <a:cxnSpLocks noChangeShapeType="1"/>
          </p:cNvCxnSpPr>
          <p:nvPr/>
        </p:nvCxnSpPr>
        <p:spPr bwMode="auto">
          <a:xfrm flipV="1">
            <a:off x="3636963" y="2198688"/>
            <a:ext cx="4824412" cy="2016125"/>
          </a:xfrm>
          <a:prstGeom prst="straightConnector1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225177" y="1406327"/>
            <a:ext cx="30972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dirty="0">
                <a:latin typeface="+mn-lt"/>
              </a:rPr>
              <a:t>Wirtschaftsleistung </a:t>
            </a:r>
            <a:r>
              <a:rPr lang="de-DE" altLang="de-DE" sz="1400" dirty="0" smtClean="0">
                <a:latin typeface="+mn-lt"/>
              </a:rPr>
              <a:t>(Größe) </a:t>
            </a:r>
            <a:r>
              <a:rPr lang="de-DE" altLang="de-DE" dirty="0" smtClean="0">
                <a:latin typeface="+mn-lt"/>
              </a:rPr>
              <a:t>ist </a:t>
            </a:r>
            <a:r>
              <a:rPr lang="de-DE" altLang="de-DE" dirty="0">
                <a:latin typeface="+mn-lt"/>
              </a:rPr>
              <a:t>nicht gleich </a:t>
            </a:r>
            <a:r>
              <a:rPr lang="de-DE" altLang="de-DE" dirty="0" smtClean="0">
                <a:latin typeface="+mn-lt"/>
              </a:rPr>
              <a:t>Wirtschaftswachstum.</a:t>
            </a:r>
            <a:endParaRPr lang="de-DE" altLang="de-DE" sz="1600" dirty="0">
              <a:latin typeface="+mn-lt"/>
            </a:endParaRPr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250825" y="4653136"/>
            <a:ext cx="847442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700" u="sng" dirty="0" smtClean="0">
                <a:latin typeface="+mn-lt"/>
                <a:cs typeface="Times New Roman" pitchFamily="18" charset="0"/>
              </a:rPr>
              <a:t>Zum Beispiel</a:t>
            </a:r>
            <a:r>
              <a:rPr lang="de-DE" altLang="de-DE" sz="1700" dirty="0" smtClean="0">
                <a:latin typeface="+mn-lt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de-DE" altLang="de-DE" sz="1700" dirty="0" smtClean="0">
                <a:latin typeface="+mn-lt"/>
                <a:cs typeface="Times New Roman" pitchFamily="18" charset="0"/>
              </a:rPr>
              <a:t>● </a:t>
            </a:r>
            <a:r>
              <a:rPr lang="de-DE" altLang="de-DE" sz="1700" b="1" dirty="0">
                <a:latin typeface="+mn-lt"/>
              </a:rPr>
              <a:t>Wachstumsrate</a:t>
            </a:r>
            <a:r>
              <a:rPr lang="de-DE" altLang="de-DE" sz="1700" dirty="0">
                <a:latin typeface="+mn-lt"/>
              </a:rPr>
              <a:t> (BIP in %) in Deutschland 1950 bis </a:t>
            </a:r>
            <a:r>
              <a:rPr lang="de-DE" altLang="de-DE" sz="1700" dirty="0" smtClean="0">
                <a:latin typeface="+mn-lt"/>
              </a:rPr>
              <a:t>2011 von </a:t>
            </a:r>
            <a:r>
              <a:rPr lang="de-DE" altLang="de-DE" sz="1700" dirty="0">
                <a:latin typeface="+mn-lt"/>
              </a:rPr>
              <a:t>ca. 10% auf ca. 1% gesunken. </a:t>
            </a:r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469640" y="5268515"/>
            <a:ext cx="777292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700" dirty="0">
                <a:latin typeface="+mn-lt"/>
                <a:cs typeface="Times New Roman" pitchFamily="18" charset="0"/>
              </a:rPr>
              <a:t>● </a:t>
            </a:r>
            <a:r>
              <a:rPr lang="de-DE" altLang="de-DE" sz="1700" dirty="0">
                <a:latin typeface="+mn-lt"/>
              </a:rPr>
              <a:t>Doch </a:t>
            </a:r>
            <a:r>
              <a:rPr lang="de-DE" altLang="de-DE" sz="1700" b="1" dirty="0" smtClean="0">
                <a:latin typeface="+mn-lt"/>
              </a:rPr>
              <a:t>Wirtschaftsleistung</a:t>
            </a:r>
            <a:r>
              <a:rPr lang="de-DE" altLang="de-DE" sz="1700" dirty="0" smtClean="0">
                <a:latin typeface="+mn-lt"/>
              </a:rPr>
              <a:t> </a:t>
            </a:r>
            <a:r>
              <a:rPr lang="de-DE" altLang="de-DE" sz="1700" dirty="0">
                <a:latin typeface="+mn-lt"/>
              </a:rPr>
              <a:t>(BIP </a:t>
            </a:r>
            <a:r>
              <a:rPr lang="de-DE" altLang="de-DE" sz="1700" dirty="0" smtClean="0">
                <a:latin typeface="+mn-lt"/>
              </a:rPr>
              <a:t>in €) </a:t>
            </a:r>
            <a:r>
              <a:rPr lang="de-DE" altLang="de-DE" sz="1700" dirty="0">
                <a:latin typeface="+mn-lt"/>
              </a:rPr>
              <a:t>von 1950 bis 2011 </a:t>
            </a:r>
            <a:r>
              <a:rPr lang="de-DE" altLang="de-DE" sz="1700" dirty="0" smtClean="0">
                <a:latin typeface="+mn-lt"/>
              </a:rPr>
              <a:t>von </a:t>
            </a:r>
            <a:r>
              <a:rPr lang="de-DE" altLang="de-DE" sz="1700" dirty="0">
                <a:latin typeface="+mn-lt"/>
              </a:rPr>
              <a:t>ca. 250 Mrd. € </a:t>
            </a:r>
            <a:r>
              <a:rPr lang="de-DE" altLang="de-DE" sz="1700" dirty="0" smtClean="0">
                <a:latin typeface="+mn-lt"/>
              </a:rPr>
              <a:t/>
            </a:r>
            <a:br>
              <a:rPr lang="de-DE" altLang="de-DE" sz="1700" dirty="0" smtClean="0">
                <a:latin typeface="+mn-lt"/>
              </a:rPr>
            </a:br>
            <a:r>
              <a:rPr lang="de-DE" altLang="de-DE" sz="1700" dirty="0" smtClean="0">
                <a:latin typeface="+mn-lt"/>
              </a:rPr>
              <a:t>    auf  </a:t>
            </a:r>
            <a:r>
              <a:rPr lang="de-DE" altLang="de-DE" sz="1700" dirty="0">
                <a:latin typeface="+mn-lt"/>
              </a:rPr>
              <a:t>ca. 2.500 Mrd. € linear um das 10-fache gestiegen</a:t>
            </a:r>
            <a:r>
              <a:rPr lang="de-DE" altLang="de-DE" sz="1700" dirty="0"/>
              <a:t>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0824" y="2427486"/>
            <a:ext cx="3078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n-lt"/>
              </a:rPr>
              <a:t>Wirtschaftsleistung kann bei sinkender Wachstumsrate (%) linear wachsen. </a:t>
            </a:r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0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7173" grpId="0" animBg="1"/>
      <p:bldP spid="11" grpId="0"/>
      <p:bldP spid="13" grpId="0"/>
      <p:bldP spid="15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E3D46-5664-4D1F-B22E-1E2B16458BD4}" type="slidenum">
              <a:rPr lang="de-DE"/>
              <a:pPr>
                <a:defRPr/>
              </a:pPr>
              <a:t>24</a:t>
            </a:fld>
            <a:endParaRPr lang="de-DE" dirty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1300" y="188640"/>
            <a:ext cx="8363148" cy="381000"/>
          </a:xfrm>
        </p:spPr>
        <p:txBody>
          <a:bodyPr/>
          <a:lstStyle/>
          <a:p>
            <a:pPr algn="l" eaLnBrk="1" hangingPunct="1">
              <a:spcBef>
                <a:spcPct val="50000"/>
              </a:spcBef>
            </a:pPr>
            <a:r>
              <a:rPr lang="de-DE" altLang="de-DE" sz="1800" b="1" u="sng" dirty="0" smtClean="0">
                <a:cs typeface="Times New Roman" pitchFamily="18" charset="0"/>
              </a:rPr>
              <a:t>3. Denkfehler: Bruttoinlandprodukt gleich Wohlfahrt</a:t>
            </a:r>
          </a:p>
        </p:txBody>
      </p:sp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241300" y="692696"/>
            <a:ext cx="8686800" cy="1662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 dirty="0"/>
              <a:t>Das </a:t>
            </a:r>
            <a:r>
              <a:rPr lang="de-DE" altLang="de-DE" sz="1800" u="sng" dirty="0"/>
              <a:t>Bemessen von Entwicklung und Wohlergehen nach dem </a:t>
            </a:r>
            <a:r>
              <a:rPr lang="de-DE" altLang="de-DE" sz="1800" b="1" u="sng" dirty="0"/>
              <a:t>Bruttoinlandprodukt</a:t>
            </a:r>
            <a:r>
              <a:rPr lang="de-DE" altLang="de-DE" sz="1800" dirty="0"/>
              <a:t> (BIP): </a:t>
            </a:r>
            <a:br>
              <a:rPr lang="de-DE" altLang="de-DE" sz="1800" dirty="0"/>
            </a:br>
            <a:r>
              <a:rPr lang="de-DE" altLang="de-DE" sz="1800" dirty="0" smtClean="0"/>
              <a:t>misst </a:t>
            </a:r>
            <a:r>
              <a:rPr lang="de-DE" altLang="de-DE" sz="1800" dirty="0"/>
              <a:t>rein quantitativ die wirtschaftlichen Umsätze in Geldwerten.  Z.B.:</a:t>
            </a:r>
            <a:br>
              <a:rPr lang="de-DE" altLang="de-DE" sz="1800" dirty="0"/>
            </a:br>
            <a:r>
              <a:rPr lang="de-DE" altLang="de-DE" sz="1600" dirty="0"/>
              <a:t>&gt; Zunahme von Gütern und Dienstleistungen; </a:t>
            </a:r>
            <a:r>
              <a:rPr lang="de-DE" altLang="de-DE" sz="1800" dirty="0"/>
              <a:t/>
            </a:r>
            <a:br>
              <a:rPr lang="de-DE" altLang="de-DE" sz="1800" dirty="0"/>
            </a:br>
            <a:r>
              <a:rPr lang="de-DE" altLang="de-DE" sz="1600" dirty="0"/>
              <a:t>&gt; Aufbau nach Zerstörungen als BIP-Wachstum;  </a:t>
            </a:r>
            <a:br>
              <a:rPr lang="de-DE" altLang="de-DE" sz="1600" dirty="0"/>
            </a:br>
            <a:r>
              <a:rPr lang="de-DE" altLang="de-DE" sz="1600" dirty="0"/>
              <a:t>&gt; material- und energiesparende  Effizienz als rückläufiges Mengen-Wachstum;  </a:t>
            </a:r>
            <a:br>
              <a:rPr lang="de-DE" altLang="de-DE" sz="1600" dirty="0"/>
            </a:br>
            <a:r>
              <a:rPr lang="de-DE" altLang="de-DE" sz="1600" dirty="0"/>
              <a:t>&gt; die qualitative Entwicklungen der Gesellschaft wird nicht gemessen. </a:t>
            </a:r>
          </a:p>
        </p:txBody>
      </p:sp>
      <p:sp>
        <p:nvSpPr>
          <p:cNvPr id="180228" name="Text Box 4"/>
          <p:cNvSpPr txBox="1">
            <a:spLocks noChangeArrowheads="1"/>
          </p:cNvSpPr>
          <p:nvPr/>
        </p:nvSpPr>
        <p:spPr bwMode="auto">
          <a:xfrm>
            <a:off x="241300" y="2468563"/>
            <a:ext cx="4392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600" dirty="0"/>
              <a:t>Die „</a:t>
            </a:r>
            <a:r>
              <a:rPr lang="de-DE" altLang="de-DE" sz="1600" b="1" u="sng" dirty="0"/>
              <a:t>Glücksforschung</a:t>
            </a:r>
            <a:r>
              <a:rPr lang="de-DE" altLang="de-DE" sz="1600" dirty="0"/>
              <a:t>“ zeigt: BIP und </a:t>
            </a:r>
            <a:br>
              <a:rPr lang="de-DE" altLang="de-DE" sz="1600" dirty="0"/>
            </a:br>
            <a:r>
              <a:rPr lang="de-DE" altLang="de-DE" sz="1600" dirty="0"/>
              <a:t>Lebenszufriedenheit laufen nicht zusammen</a:t>
            </a:r>
          </a:p>
        </p:txBody>
      </p:sp>
      <p:pic>
        <p:nvPicPr>
          <p:cNvPr id="180229" name="Picture 5" descr="B3"/>
          <p:cNvPicPr>
            <a:picLocks noChangeAspect="1" noChangeArrowheads="1"/>
          </p:cNvPicPr>
          <p:nvPr/>
        </p:nvPicPr>
        <p:blipFill>
          <a:blip r:embed="rId2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4" b="3932"/>
          <a:stretch>
            <a:fillRect/>
          </a:stretch>
        </p:blipFill>
        <p:spPr bwMode="auto">
          <a:xfrm>
            <a:off x="4822824" y="2636839"/>
            <a:ext cx="4105275" cy="35406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179388" y="3068638"/>
            <a:ext cx="46434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400" dirty="0">
                <a:cs typeface="Times New Roman" pitchFamily="18" charset="0"/>
              </a:rPr>
              <a:t>● </a:t>
            </a:r>
            <a:r>
              <a:rPr lang="de-DE" altLang="de-DE" sz="1400" u="sng" dirty="0"/>
              <a:t>Studie 2009</a:t>
            </a:r>
            <a:r>
              <a:rPr lang="de-DE" altLang="de-DE" sz="1400" dirty="0"/>
              <a:t>: </a:t>
            </a:r>
            <a:r>
              <a:rPr lang="de-DE" altLang="de-DE" sz="1400" u="sng" dirty="0" smtClean="0"/>
              <a:t>größte </a:t>
            </a:r>
            <a:r>
              <a:rPr lang="de-DE" altLang="de-DE" sz="1400" u="sng" dirty="0"/>
              <a:t>Lebenszufriedenheit</a:t>
            </a:r>
            <a:r>
              <a:rPr lang="de-DE" altLang="de-DE" sz="1400" dirty="0"/>
              <a:t> in Ländern mit </a:t>
            </a:r>
            <a:r>
              <a:rPr lang="de-DE" altLang="de-DE" sz="1400" dirty="0" smtClean="0"/>
              <a:t>     mittlerem Einkommen</a:t>
            </a:r>
            <a:r>
              <a:rPr lang="de-DE" altLang="de-DE" sz="1400" dirty="0"/>
              <a:t>: </a:t>
            </a:r>
            <a:br>
              <a:rPr lang="de-DE" altLang="de-DE" sz="1400" dirty="0"/>
            </a:br>
            <a:r>
              <a:rPr lang="de-DE" altLang="de-DE" sz="1400" dirty="0"/>
              <a:t>- Costa Rica, Dänemark, Skandinavien, Island; </a:t>
            </a:r>
            <a:br>
              <a:rPr lang="de-DE" altLang="de-DE" sz="1400" dirty="0"/>
            </a:br>
            <a:r>
              <a:rPr lang="de-DE" altLang="de-DE" sz="1400" dirty="0"/>
              <a:t>- Deutschland an 30.Stelle, Simbabwe an letzter</a:t>
            </a:r>
            <a:r>
              <a:rPr lang="de-DE" altLang="de-DE" sz="1400" dirty="0" smtClean="0"/>
              <a:t>.</a:t>
            </a:r>
            <a:endParaRPr lang="de-DE" altLang="de-DE" sz="1400" dirty="0"/>
          </a:p>
        </p:txBody>
      </p:sp>
      <p:sp>
        <p:nvSpPr>
          <p:cNvPr id="180231" name="Text Box 7"/>
          <p:cNvSpPr txBox="1">
            <a:spLocks noChangeArrowheads="1"/>
          </p:cNvSpPr>
          <p:nvPr/>
        </p:nvSpPr>
        <p:spPr bwMode="auto">
          <a:xfrm>
            <a:off x="5220072" y="6177479"/>
            <a:ext cx="3810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200" dirty="0"/>
              <a:t>Grafik aus „Zukunftsfähiges Deutschland“ S. 122 </a:t>
            </a:r>
            <a:r>
              <a:rPr lang="de-DE" altLang="de-DE" sz="1200" dirty="0">
                <a:cs typeface="Times New Roman" pitchFamily="18" charset="0"/>
              </a:rPr>
              <a:t> </a:t>
            </a:r>
          </a:p>
        </p:txBody>
      </p:sp>
      <p:sp>
        <p:nvSpPr>
          <p:cNvPr id="180232" name="Text Box 8"/>
          <p:cNvSpPr txBox="1">
            <a:spLocks noChangeArrowheads="1"/>
          </p:cNvSpPr>
          <p:nvPr/>
        </p:nvSpPr>
        <p:spPr bwMode="auto">
          <a:xfrm>
            <a:off x="179387" y="4022745"/>
            <a:ext cx="471963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400" dirty="0">
                <a:cs typeface="Times New Roman" pitchFamily="18" charset="0"/>
              </a:rPr>
              <a:t>● Seit 1990 fordert </a:t>
            </a:r>
            <a:r>
              <a:rPr lang="de-DE" altLang="de-DE" sz="1400" u="sng" dirty="0"/>
              <a:t>UNO</a:t>
            </a:r>
            <a:r>
              <a:rPr lang="de-DE" altLang="de-DE" sz="1400" dirty="0"/>
              <a:t> die Bemessung der Entwicklung mit ganzheitlichen Indizes </a:t>
            </a:r>
            <a:br>
              <a:rPr lang="de-DE" altLang="de-DE" sz="1400" dirty="0"/>
            </a:br>
            <a:r>
              <a:rPr lang="de-DE" altLang="de-DE" sz="1200" dirty="0"/>
              <a:t>(z.B. „</a:t>
            </a:r>
            <a:r>
              <a:rPr lang="de-DE" altLang="de-DE" sz="1200" b="1" i="1" dirty="0"/>
              <a:t>Neuer Wohlfahrtsindex</a:t>
            </a:r>
            <a:r>
              <a:rPr lang="de-DE" altLang="de-DE" sz="1200" dirty="0"/>
              <a:t>“, </a:t>
            </a:r>
            <a:r>
              <a:rPr lang="de-DE" altLang="de-DE" sz="1200" b="1" i="1" dirty="0"/>
              <a:t>Human Development Index</a:t>
            </a:r>
            <a:r>
              <a:rPr lang="de-DE" altLang="de-DE" sz="1200" dirty="0"/>
              <a:t>). </a:t>
            </a:r>
            <a:r>
              <a:rPr lang="de-DE" altLang="de-DE" sz="1200" dirty="0" smtClean="0"/>
              <a:t/>
            </a:r>
            <a:br>
              <a:rPr lang="de-DE" altLang="de-DE" sz="1200" dirty="0" smtClean="0"/>
            </a:br>
            <a:r>
              <a:rPr lang="de-DE" altLang="de-DE" sz="800" dirty="0" smtClean="0"/>
              <a:t>  </a:t>
            </a:r>
            <a:r>
              <a:rPr lang="de-DE" altLang="de-DE" sz="1400" dirty="0"/>
              <a:t/>
            </a:r>
            <a:br>
              <a:rPr lang="de-DE" altLang="de-DE" sz="1400" dirty="0"/>
            </a:br>
            <a:r>
              <a:rPr lang="de-DE" altLang="de-DE" sz="1400" dirty="0">
                <a:cs typeface="Times New Roman" pitchFamily="18" charset="0"/>
              </a:rPr>
              <a:t>● </a:t>
            </a:r>
            <a:r>
              <a:rPr lang="de-DE" altLang="de-DE" sz="1400" dirty="0" smtClean="0">
                <a:cs typeface="Times New Roman" pitchFamily="18" charset="0"/>
              </a:rPr>
              <a:t>D</a:t>
            </a:r>
            <a:r>
              <a:rPr lang="de-DE" altLang="de-DE" sz="1400" dirty="0" smtClean="0"/>
              <a:t>er </a:t>
            </a:r>
            <a:r>
              <a:rPr lang="de-DE" altLang="de-DE" sz="1400" dirty="0"/>
              <a:t>Himalaja-Staat </a:t>
            </a:r>
            <a:r>
              <a:rPr lang="de-DE" altLang="de-DE" sz="1400" b="1" dirty="0"/>
              <a:t>Bhutan</a:t>
            </a:r>
            <a:r>
              <a:rPr lang="de-DE" altLang="de-DE" sz="1400" dirty="0"/>
              <a:t> </a:t>
            </a:r>
            <a:r>
              <a:rPr lang="de-DE" altLang="de-DE" sz="1400" dirty="0" smtClean="0"/>
              <a:t>hat an </a:t>
            </a:r>
            <a:r>
              <a:rPr lang="de-DE" altLang="de-DE" sz="1400" dirty="0"/>
              <a:t>Stelle des BIP </a:t>
            </a:r>
            <a:r>
              <a:rPr lang="de-DE" altLang="de-DE" sz="1400" dirty="0" smtClean="0"/>
              <a:t>das</a:t>
            </a:r>
            <a:br>
              <a:rPr lang="de-DE" altLang="de-DE" sz="1400" dirty="0" smtClean="0"/>
            </a:br>
            <a:r>
              <a:rPr lang="de-DE" altLang="de-DE" sz="1400" dirty="0" smtClean="0"/>
              <a:t>„</a:t>
            </a:r>
            <a:r>
              <a:rPr lang="de-DE" altLang="de-DE" sz="1400" b="1" i="1" u="sng" dirty="0"/>
              <a:t>Brutto-Sozialglück</a:t>
            </a:r>
            <a:r>
              <a:rPr lang="de-DE" altLang="de-DE" sz="1400" dirty="0"/>
              <a:t>“ gesetzt: Ökologie, Kultur, Gesundheit, Bildung, </a:t>
            </a:r>
            <a:r>
              <a:rPr lang="de-DE" altLang="de-DE" sz="1400" dirty="0" smtClean="0"/>
              <a:t>Lebensstandard, </a:t>
            </a:r>
            <a:r>
              <a:rPr lang="de-DE" altLang="de-DE" sz="1400" dirty="0"/>
              <a:t>Gemeinschaft, Zeitnutzung...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62717" y="5500073"/>
            <a:ext cx="4752975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400" dirty="0">
                <a:latin typeface="+mn-lt"/>
                <a:cs typeface="Times New Roman" pitchFamily="18" charset="0"/>
              </a:rPr>
              <a:t>● Die </a:t>
            </a:r>
            <a:r>
              <a:rPr lang="de-DE" sz="1400" u="sng" dirty="0">
                <a:latin typeface="+mn-lt"/>
              </a:rPr>
              <a:t>Enquete-Kommission</a:t>
            </a:r>
            <a:r>
              <a:rPr lang="de-DE" sz="1400" dirty="0">
                <a:latin typeface="+mn-lt"/>
              </a:rPr>
              <a:t> des D-Bundestages „Wachstum, Wohlstand, Lebensqualität“ fordert  2013 bei Beibehalten des Wachstumsprinzips einen </a:t>
            </a:r>
            <a:r>
              <a:rPr lang="de-DE" sz="1400" b="1" dirty="0">
                <a:latin typeface="+mn-lt"/>
              </a:rPr>
              <a:t>ganzheitlichen Wohlfahrtsindex</a:t>
            </a:r>
            <a:r>
              <a:rPr lang="de-DE" sz="140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96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7" grpId="0" animBg="1" autoUpdateAnimBg="0"/>
      <p:bldP spid="180228" grpId="0" autoUpdateAnimBg="0"/>
      <p:bldP spid="180230" grpId="0" autoUpdateAnimBg="0"/>
      <p:bldP spid="180231" grpId="0" autoUpdateAnimBg="0"/>
      <p:bldP spid="180232" grpId="0" autoUpdateAnimBg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AEFFB-1185-47AA-9659-39A09D4693B2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  <p:sp>
        <p:nvSpPr>
          <p:cNvPr id="15363" name="Titel 2"/>
          <p:cNvSpPr>
            <a:spLocks noGrp="1"/>
          </p:cNvSpPr>
          <p:nvPr>
            <p:ph type="title" idx="4294967295"/>
          </p:nvPr>
        </p:nvSpPr>
        <p:spPr>
          <a:xfrm>
            <a:off x="282550" y="332656"/>
            <a:ext cx="7570787" cy="417512"/>
          </a:xfrm>
        </p:spPr>
        <p:txBody>
          <a:bodyPr/>
          <a:lstStyle/>
          <a:p>
            <a:pPr algn="l"/>
            <a:r>
              <a:rPr lang="de-DE" altLang="de-DE" sz="1800" b="1" u="sng" dirty="0" smtClean="0"/>
              <a:t>4. Denkfehler:  </a:t>
            </a:r>
            <a:r>
              <a:rPr lang="de-DE" altLang="de-DE" sz="1800" b="1" u="sng" dirty="0"/>
              <a:t>Rettung durch „Grüne Technologien</a:t>
            </a:r>
            <a:r>
              <a:rPr lang="de-DE" altLang="de-DE" sz="1800" b="1" u="sng" dirty="0" smtClean="0"/>
              <a:t>“ </a:t>
            </a: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215682" y="836712"/>
            <a:ext cx="874149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dirty="0" smtClean="0">
                <a:latin typeface="+mn-lt"/>
              </a:rPr>
              <a:t>Weiteres Wachstumswirtschaft durch </a:t>
            </a:r>
            <a:r>
              <a:rPr lang="de-DE" altLang="de-DE" dirty="0">
                <a:latin typeface="+mn-lt"/>
              </a:rPr>
              <a:t>grüne Technologogien </a:t>
            </a:r>
            <a:r>
              <a:rPr lang="de-DE" altLang="de-DE" sz="1400" dirty="0">
                <a:latin typeface="+mn-lt"/>
              </a:rPr>
              <a:t>(„Green New Deal</a:t>
            </a:r>
            <a:r>
              <a:rPr lang="de-DE" altLang="de-DE" sz="1400" dirty="0" smtClean="0">
                <a:latin typeface="+mn-lt"/>
              </a:rPr>
              <a:t>“): </a:t>
            </a:r>
            <a:br>
              <a:rPr lang="de-DE" altLang="de-DE" sz="1400" dirty="0" smtClean="0">
                <a:latin typeface="+mn-lt"/>
              </a:rPr>
            </a:br>
            <a:r>
              <a:rPr lang="de-DE" altLang="de-DE" sz="1400" dirty="0" smtClean="0">
                <a:latin typeface="+mn-lt"/>
              </a:rPr>
              <a:t>&gt; </a:t>
            </a:r>
            <a:r>
              <a:rPr lang="de-DE" altLang="de-DE" dirty="0" smtClean="0">
                <a:latin typeface="+mn-lt"/>
              </a:rPr>
              <a:t>so </a:t>
            </a:r>
            <a:r>
              <a:rPr lang="de-DE" altLang="de-DE" b="1" dirty="0" smtClean="0">
                <a:latin typeface="+mn-lt"/>
              </a:rPr>
              <a:t>Entkopplung</a:t>
            </a:r>
            <a:r>
              <a:rPr lang="de-DE" altLang="de-DE" dirty="0" smtClean="0">
                <a:latin typeface="+mn-lt"/>
              </a:rPr>
              <a:t> Wachstum </a:t>
            </a:r>
            <a:r>
              <a:rPr lang="de-DE" altLang="de-DE" dirty="0">
                <a:latin typeface="+mn-lt"/>
              </a:rPr>
              <a:t>vom </a:t>
            </a:r>
            <a:r>
              <a:rPr lang="de-DE" altLang="de-DE" dirty="0" smtClean="0">
                <a:latin typeface="+mn-lt"/>
              </a:rPr>
              <a:t>Umweltverbrauch</a:t>
            </a:r>
            <a:r>
              <a:rPr lang="de-DE" altLang="de-DE" sz="1600" dirty="0" smtClean="0">
                <a:latin typeface="+mn-lt"/>
              </a:rPr>
              <a:t>.  (</a:t>
            </a:r>
            <a:r>
              <a:rPr lang="de-DE" altLang="de-DE" sz="1400" dirty="0" smtClean="0">
                <a:latin typeface="+mn-lt"/>
              </a:rPr>
              <a:t>Sven Giegold, Ulrich v. Weizsäcker u.a. )</a:t>
            </a:r>
            <a:br>
              <a:rPr lang="de-DE" altLang="de-DE" sz="1400" dirty="0" smtClean="0">
                <a:latin typeface="+mn-lt"/>
              </a:rPr>
            </a:br>
            <a:r>
              <a:rPr lang="de-DE" altLang="de-DE" sz="1400" dirty="0" smtClean="0">
                <a:latin typeface="+mn-lt"/>
              </a:rPr>
              <a:t>   („Faktor  Fünf“)</a:t>
            </a:r>
            <a:endParaRPr lang="de-DE" altLang="de-DE" sz="1400" dirty="0">
              <a:latin typeface="+mn-lt"/>
            </a:endParaRPr>
          </a:p>
        </p:txBody>
      </p:sp>
      <p:pic>
        <p:nvPicPr>
          <p:cNvPr id="48130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25262" r="7722" b="16466"/>
          <a:stretch>
            <a:fillRect/>
          </a:stretch>
        </p:blipFill>
        <p:spPr bwMode="auto">
          <a:xfrm>
            <a:off x="4067944" y="1628800"/>
            <a:ext cx="4944942" cy="26763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Rectangle 3"/>
          <p:cNvSpPr>
            <a:spLocks noChangeArrowheads="1"/>
          </p:cNvSpPr>
          <p:nvPr/>
        </p:nvSpPr>
        <p:spPr bwMode="auto">
          <a:xfrm>
            <a:off x="4368357" y="4009381"/>
            <a:ext cx="457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900" b="1" dirty="0">
                <a:ea typeface="Times New Roman" pitchFamily="18" charset="0"/>
                <a:cs typeface="Arial" charset="0"/>
              </a:rPr>
              <a:t>1970             1975            1980             1985             1990             1995            2000</a:t>
            </a:r>
            <a:endParaRPr lang="de-DE" altLang="de-DE" sz="900" dirty="0">
              <a:ea typeface="Times New Roman" pitchFamily="18" charset="0"/>
              <a:cs typeface="Arial" charset="0"/>
            </a:endParaRPr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192043" y="4538439"/>
            <a:ext cx="3947909" cy="16773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700" u="sng" dirty="0">
                <a:latin typeface="+mn-lt"/>
              </a:rPr>
              <a:t>Beispiel</a:t>
            </a:r>
            <a:r>
              <a:rPr lang="de-DE" altLang="de-DE" sz="1700" dirty="0">
                <a:latin typeface="+mn-lt"/>
              </a:rPr>
              <a:t>:  </a:t>
            </a:r>
            <a:r>
              <a:rPr lang="de-DE" altLang="de-DE" sz="1700" u="sng" dirty="0">
                <a:latin typeface="+mn-lt"/>
              </a:rPr>
              <a:t>Flugverkehr</a:t>
            </a:r>
            <a:r>
              <a:rPr lang="de-DE" altLang="de-DE" sz="1700" dirty="0">
                <a:latin typeface="+mn-lt"/>
              </a:rPr>
              <a:t/>
            </a:r>
            <a:br>
              <a:rPr lang="de-DE" altLang="de-DE" sz="1700" dirty="0">
                <a:latin typeface="+mn-lt"/>
              </a:rPr>
            </a:br>
            <a:r>
              <a:rPr lang="de-DE" altLang="de-DE" sz="1700" dirty="0">
                <a:latin typeface="+mn-lt"/>
              </a:rPr>
              <a:t>Kerosinverbrauch  je Flug </a:t>
            </a:r>
            <a:r>
              <a:rPr lang="de-DE" altLang="de-DE" sz="1700" dirty="0" smtClean="0">
                <a:latin typeface="+mn-lt"/>
              </a:rPr>
              <a:t> in den letzte 40 Jahren auf 1/3 gesunken</a:t>
            </a:r>
            <a:r>
              <a:rPr lang="de-DE" altLang="de-DE" sz="1700" dirty="0">
                <a:latin typeface="+mn-lt"/>
              </a:rPr>
              <a:t>;</a:t>
            </a:r>
            <a:br>
              <a:rPr lang="de-DE" altLang="de-DE" sz="1700" dirty="0">
                <a:latin typeface="+mn-lt"/>
              </a:rPr>
            </a:br>
            <a:r>
              <a:rPr lang="de-DE" altLang="de-DE" sz="1700" dirty="0">
                <a:latin typeface="+mn-lt"/>
              </a:rPr>
              <a:t>Doch </a:t>
            </a:r>
            <a:r>
              <a:rPr lang="de-DE" altLang="de-DE" sz="1700" dirty="0" smtClean="0">
                <a:latin typeface="+mn-lt"/>
              </a:rPr>
              <a:t>Flüge und Personenkilometer um </a:t>
            </a:r>
            <a:br>
              <a:rPr lang="de-DE" altLang="de-DE" sz="1700" dirty="0" smtClean="0">
                <a:latin typeface="+mn-lt"/>
              </a:rPr>
            </a:br>
            <a:r>
              <a:rPr lang="de-DE" altLang="de-DE" sz="1700" dirty="0" smtClean="0">
                <a:latin typeface="+mn-lt"/>
              </a:rPr>
              <a:t>das 6-Fache gestiegen</a:t>
            </a:r>
            <a:r>
              <a:rPr lang="de-DE" altLang="de-DE" dirty="0">
                <a:latin typeface="+mn-lt"/>
              </a:rPr>
              <a:t/>
            </a:r>
            <a:br>
              <a:rPr lang="de-DE" altLang="de-DE" dirty="0">
                <a:latin typeface="+mn-lt"/>
              </a:rPr>
            </a:br>
            <a:r>
              <a:rPr lang="de-DE" altLang="de-DE" dirty="0">
                <a:latin typeface="+mn-lt"/>
              </a:rPr>
              <a:t> =  Kerosinverbrauch verdoppelt!</a:t>
            </a:r>
          </a:p>
        </p:txBody>
      </p:sp>
      <p:pic>
        <p:nvPicPr>
          <p:cNvPr id="67586" name="Picture 2" descr="Bildergebnis für modernes flugzeu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4509120"/>
            <a:ext cx="3816424" cy="2075397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226001" y="2228293"/>
            <a:ext cx="35090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0975" indent="-180975" eaLnBrk="1" hangingPunct="1">
              <a:buFont typeface="Wingdings" panose="05000000000000000000" pitchFamily="2" charset="2"/>
              <a:buChar char="Ø"/>
            </a:pPr>
            <a:r>
              <a:rPr lang="de-DE" altLang="de-DE" u="sng" dirty="0">
                <a:latin typeface="+mn-lt"/>
              </a:rPr>
              <a:t>Relative Entkopplung </a:t>
            </a:r>
            <a:r>
              <a:rPr lang="de-DE" altLang="de-DE" dirty="0">
                <a:latin typeface="+mn-lt"/>
              </a:rPr>
              <a:t>möglich,</a:t>
            </a:r>
            <a:br>
              <a:rPr lang="de-DE" altLang="de-DE" dirty="0">
                <a:latin typeface="+mn-lt"/>
              </a:rPr>
            </a:br>
            <a:r>
              <a:rPr lang="de-DE" altLang="de-DE" u="sng" dirty="0">
                <a:latin typeface="+mn-lt"/>
              </a:rPr>
              <a:t>absolute Entkopplung </a:t>
            </a:r>
            <a:r>
              <a:rPr lang="de-DE" altLang="de-DE" dirty="0">
                <a:latin typeface="+mn-lt"/>
              </a:rPr>
              <a:t>nicht.</a:t>
            </a:r>
          </a:p>
          <a:p>
            <a:pPr marL="180975" indent="-180975" eaLnBrk="1" hangingPunct="1">
              <a:buFont typeface="Wingdings" panose="05000000000000000000" pitchFamily="2" charset="2"/>
              <a:buChar char="Ø"/>
            </a:pPr>
            <a:r>
              <a:rPr lang="de-DE" altLang="de-DE" dirty="0" smtClean="0">
                <a:latin typeface="+mn-lt"/>
              </a:rPr>
              <a:t>„</a:t>
            </a:r>
            <a:r>
              <a:rPr lang="de-DE" altLang="de-DE" b="1" u="sng" dirty="0" smtClean="0">
                <a:latin typeface="+mn-lt"/>
              </a:rPr>
              <a:t>Rebound-Effekt</a:t>
            </a:r>
            <a:r>
              <a:rPr lang="de-DE" altLang="de-DE" dirty="0">
                <a:latin typeface="+mn-lt"/>
              </a:rPr>
              <a:t>“:</a:t>
            </a:r>
            <a:br>
              <a:rPr lang="de-DE" altLang="de-DE" dirty="0">
                <a:latin typeface="+mn-lt"/>
              </a:rPr>
            </a:br>
            <a:r>
              <a:rPr lang="de-DE" altLang="de-DE" dirty="0">
                <a:latin typeface="+mn-lt"/>
              </a:rPr>
              <a:t>Einsparung von Ressourcen wird durch </a:t>
            </a:r>
            <a:r>
              <a:rPr lang="de-DE" altLang="de-DE" dirty="0" smtClean="0">
                <a:latin typeface="+mn-lt"/>
              </a:rPr>
              <a:t>vermehrte Produktion und größeren </a:t>
            </a:r>
            <a:r>
              <a:rPr lang="de-DE" altLang="de-DE" dirty="0">
                <a:latin typeface="+mn-lt"/>
              </a:rPr>
              <a:t>Gebrauch überholt.</a:t>
            </a:r>
          </a:p>
        </p:txBody>
      </p:sp>
    </p:spTree>
    <p:extLst>
      <p:ext uri="{BB962C8B-B14F-4D97-AF65-F5344CB8AC3E}">
        <p14:creationId xmlns:p14="http://schemas.microsoft.com/office/powerpoint/2010/main" val="416865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367" grpId="0"/>
      <p:bldP spid="12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D7B56-F0BE-4918-8172-6925A267147B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755576" y="274638"/>
            <a:ext cx="7344816" cy="490066"/>
          </a:xfrm>
        </p:spPr>
        <p:txBody>
          <a:bodyPr/>
          <a:lstStyle/>
          <a:p>
            <a:pPr rtl="0" eaLnBrk="1" fontAlgn="base" hangingPunct="1"/>
            <a:r>
              <a:rPr lang="de-DE" sz="1800" b="1" u="sng" kern="1200" dirty="0" smtClean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rPr>
              <a:t>V. Ziele einer Postwachstumsgesellschaft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867814" y="2753739"/>
            <a:ext cx="777686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u="sng" dirty="0" smtClean="0">
                <a:latin typeface="+mn-lt"/>
              </a:rPr>
              <a:t>These 1</a:t>
            </a:r>
            <a:r>
              <a:rPr lang="de-DE" dirty="0" smtClean="0">
                <a:latin typeface="+mn-lt"/>
              </a:rPr>
              <a:t>:</a:t>
            </a:r>
            <a:br>
              <a:rPr lang="de-DE" dirty="0" smtClean="0">
                <a:latin typeface="+mn-lt"/>
              </a:rPr>
            </a:br>
            <a:r>
              <a:rPr lang="de-DE" dirty="0" smtClean="0">
                <a:latin typeface="+mn-lt"/>
              </a:rPr>
              <a:t>Dafür brauchen wir einen </a:t>
            </a:r>
            <a:r>
              <a:rPr lang="de-DE" b="1" dirty="0" smtClean="0">
                <a:latin typeface="+mn-lt"/>
              </a:rPr>
              <a:t>grundlegenden Paradigmenwechsel </a:t>
            </a:r>
            <a:r>
              <a:rPr lang="de-DE" dirty="0" smtClean="0">
                <a:latin typeface="+mn-lt"/>
              </a:rPr>
              <a:t>auf zwei Ebenen.</a:t>
            </a:r>
            <a:br>
              <a:rPr lang="de-DE" dirty="0" smtClean="0">
                <a:latin typeface="+mn-lt"/>
              </a:rPr>
            </a:br>
            <a:r>
              <a:rPr lang="de-DE" dirty="0" smtClean="0">
                <a:latin typeface="+mn-lt"/>
              </a:rPr>
              <a:t>1. auf der Ebene des Menschenbildes / Lebensverständnis</a:t>
            </a:r>
            <a:br>
              <a:rPr lang="de-DE" dirty="0" smtClean="0">
                <a:latin typeface="+mn-lt"/>
              </a:rPr>
            </a:br>
            <a:r>
              <a:rPr lang="de-DE" dirty="0" smtClean="0">
                <a:latin typeface="+mn-lt"/>
              </a:rPr>
              <a:t>2. auf der Ebene des Wirtschaftssystems</a:t>
            </a:r>
            <a:endParaRPr lang="de-DE" dirty="0">
              <a:latin typeface="+mn-lt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187623" y="1498983"/>
            <a:ext cx="6840761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altLang="de-DE" dirty="0">
                <a:latin typeface="Calibri" pitchFamily="34" charset="0"/>
                <a:cs typeface="Times New Roman" pitchFamily="18" charset="0"/>
              </a:rPr>
              <a:t>Überwindung der Wachstumsökonomie </a:t>
            </a:r>
            <a:r>
              <a:rPr lang="de-DE" altLang="de-DE" dirty="0" smtClean="0">
                <a:latin typeface="Calibri" pitchFamily="34" charset="0"/>
                <a:cs typeface="Times New Roman" pitchFamily="18" charset="0"/>
              </a:rPr>
              <a:t>durch die </a:t>
            </a:r>
            <a:br>
              <a:rPr lang="de-DE" altLang="de-DE" dirty="0" smtClean="0">
                <a:latin typeface="Calibri" pitchFamily="34" charset="0"/>
                <a:cs typeface="Times New Roman" pitchFamily="18" charset="0"/>
              </a:rPr>
            </a:br>
            <a:r>
              <a:rPr lang="de-DE" altLang="de-DE" b="1" dirty="0" smtClean="0">
                <a:latin typeface="Calibri" pitchFamily="34" charset="0"/>
                <a:cs typeface="Times New Roman" pitchFamily="18" charset="0"/>
              </a:rPr>
              <a:t>Entwicklung einer Gleichgewichtsökonomie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34661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98C1CC-2605-4A39-B8D0-84A11178B3AD}" type="slidenum">
              <a:rPr lang="de-DE"/>
              <a:pPr>
                <a:defRPr/>
              </a:pPr>
              <a:t>27</a:t>
            </a:fld>
            <a:endParaRPr lang="de-DE" dirty="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294081" y="404664"/>
            <a:ext cx="8166351" cy="57606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1800" b="1" u="sng" dirty="0" smtClean="0">
                <a:latin typeface="Calibri" panose="020F0502020204030204" pitchFamily="34" charset="0"/>
              </a:rPr>
              <a:t>Paradigmenwechsel in der </a:t>
            </a:r>
            <a:r>
              <a:rPr lang="de-DE" sz="2000" b="1" u="sng" dirty="0" smtClean="0">
                <a:latin typeface="Calibri" panose="020F0502020204030204" pitchFamily="34" charset="0"/>
              </a:rPr>
              <a:t>Zielvorstellung</a:t>
            </a:r>
            <a:r>
              <a:rPr lang="de-DE" sz="1800" b="1" u="sng" dirty="0" smtClean="0">
                <a:latin typeface="Calibri" panose="020F0502020204030204" pitchFamily="34" charset="0"/>
              </a:rPr>
              <a:t> menschlichen Wirtschaftens</a:t>
            </a:r>
            <a:endParaRPr lang="de-DE" sz="1600" dirty="0" smtClean="0"/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66711" y="1052736"/>
            <a:ext cx="6720683" cy="15081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0975" indent="-180975" eaLnBrk="1" hangingPunct="1">
              <a:spcBef>
                <a:spcPct val="50000"/>
              </a:spcBef>
            </a:pPr>
            <a:r>
              <a:rPr lang="de-DE" altLang="de-DE" i="1" dirty="0" smtClean="0">
                <a:latin typeface="Calibri" pitchFamily="34" charset="0"/>
                <a:cs typeface="Times New Roman" pitchFamily="18" charset="0"/>
              </a:rPr>
              <a:t>   		Die Wirtschaft vom Kopf auf die Füße stellen:</a:t>
            </a:r>
            <a:br>
              <a:rPr lang="de-DE" altLang="de-DE" i="1" dirty="0" smtClean="0">
                <a:latin typeface="Calibri" pitchFamily="34" charset="0"/>
                <a:cs typeface="Times New Roman" pitchFamily="18" charset="0"/>
              </a:rPr>
            </a:br>
            <a:r>
              <a:rPr lang="de-DE" altLang="de-DE" dirty="0" smtClean="0">
                <a:latin typeface="Calibri" pitchFamily="34" charset="0"/>
                <a:cs typeface="Times New Roman" pitchFamily="18" charset="0"/>
              </a:rPr>
              <a:t>Nicht Profitmaximierung und Kapitalanhäufung </a:t>
            </a:r>
            <a:r>
              <a:rPr lang="de-DE" altLang="de-DE" dirty="0">
                <a:latin typeface="Calibri" pitchFamily="34" charset="0"/>
                <a:cs typeface="Times New Roman" pitchFamily="18" charset="0"/>
              </a:rPr>
              <a:t>in der Hand weniger</a:t>
            </a:r>
            <a:r>
              <a:rPr lang="de-DE" altLang="de-DE" dirty="0" smtClean="0">
                <a:latin typeface="Calibri" pitchFamily="34" charset="0"/>
                <a:cs typeface="Times New Roman" pitchFamily="18" charset="0"/>
              </a:rPr>
              <a:t>, </a:t>
            </a:r>
            <a:br>
              <a:rPr lang="de-DE" altLang="de-DE" dirty="0" smtClean="0">
                <a:latin typeface="Calibri" pitchFamily="34" charset="0"/>
                <a:cs typeface="Times New Roman" pitchFamily="18" charset="0"/>
              </a:rPr>
            </a:br>
            <a:r>
              <a:rPr lang="de-DE" altLang="de-DE" dirty="0" smtClean="0">
                <a:latin typeface="Calibri" pitchFamily="34" charset="0"/>
                <a:cs typeface="Times New Roman" pitchFamily="18" charset="0"/>
              </a:rPr>
              <a:t>sondern:</a:t>
            </a:r>
            <a:r>
              <a:rPr lang="de-DE" altLang="de-DE" dirty="0">
                <a:latin typeface="Calibri" pitchFamily="34" charset="0"/>
                <a:cs typeface="Times New Roman" pitchFamily="18" charset="0"/>
              </a:rPr>
              <a:t/>
            </a:r>
            <a:br>
              <a:rPr lang="de-DE" altLang="de-DE" dirty="0">
                <a:latin typeface="Calibri" pitchFamily="34" charset="0"/>
                <a:cs typeface="Times New Roman" pitchFamily="18" charset="0"/>
              </a:rPr>
            </a:br>
            <a:r>
              <a:rPr lang="de-DE" altLang="de-DE" dirty="0">
                <a:latin typeface="Calibri" pitchFamily="34" charset="0"/>
                <a:cs typeface="Times New Roman" pitchFamily="18" charset="0"/>
              </a:rPr>
              <a:t>● </a:t>
            </a:r>
            <a:r>
              <a:rPr lang="de-DE" altLang="de-DE" b="1" dirty="0">
                <a:latin typeface="Calibri" pitchFamily="34" charset="0"/>
                <a:cs typeface="Times New Roman" pitchFamily="18" charset="0"/>
              </a:rPr>
              <a:t>Bereitstellung nützlicher Produkte, Dienstleistung</a:t>
            </a:r>
            <a:r>
              <a:rPr lang="de-DE" altLang="de-DE" dirty="0">
                <a:latin typeface="Calibri" pitchFamily="34" charset="0"/>
                <a:cs typeface="Times New Roman" pitchFamily="18" charset="0"/>
              </a:rPr>
              <a:t>, </a:t>
            </a:r>
            <a:br>
              <a:rPr lang="de-DE" altLang="de-DE" dirty="0">
                <a:latin typeface="Calibri" pitchFamily="34" charset="0"/>
                <a:cs typeface="Times New Roman" pitchFamily="18" charset="0"/>
              </a:rPr>
            </a:br>
            <a:r>
              <a:rPr lang="de-DE" altLang="de-DE" dirty="0">
                <a:latin typeface="Calibri" pitchFamily="34" charset="0"/>
                <a:cs typeface="Times New Roman" pitchFamily="18" charset="0"/>
              </a:rPr>
              <a:t>● </a:t>
            </a:r>
            <a:r>
              <a:rPr lang="de-DE" altLang="de-DE" b="1" dirty="0">
                <a:latin typeface="Calibri" pitchFamily="34" charset="0"/>
                <a:cs typeface="Times New Roman" pitchFamily="18" charset="0"/>
              </a:rPr>
              <a:t>Schaffung sinnvollerfüllender Arbeitsplätze  </a:t>
            </a:r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177724" y="2755850"/>
            <a:ext cx="34308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000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de-DE" altLang="de-DE" dirty="0" smtClean="0">
                <a:latin typeface="Calibri" pitchFamily="34" charset="0"/>
                <a:cs typeface="Times New Roman" pitchFamily="18" charset="0"/>
              </a:rPr>
              <a:t>Dies:</a:t>
            </a:r>
            <a:endParaRPr lang="de-DE" altLang="de-DE" dirty="0">
              <a:latin typeface="Calibri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32960" y="3718773"/>
            <a:ext cx="5308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>
                <a:latin typeface="Calibri" pitchFamily="34" charset="0"/>
                <a:cs typeface="Times New Roman" pitchFamily="18" charset="0"/>
              </a:rPr>
              <a:t>2</a:t>
            </a:r>
            <a:r>
              <a:rPr lang="de-DE" altLang="de-DE" dirty="0" smtClean="0">
                <a:latin typeface="Calibri" pitchFamily="34" charset="0"/>
                <a:cs typeface="Times New Roman" pitchFamily="18" charset="0"/>
              </a:rPr>
              <a:t>. Überwindung der Wachstumsökonomie durch </a:t>
            </a:r>
            <a:br>
              <a:rPr lang="de-DE" altLang="de-DE" dirty="0" smtClean="0">
                <a:latin typeface="Calibri" pitchFamily="34" charset="0"/>
                <a:cs typeface="Times New Roman" pitchFamily="18" charset="0"/>
              </a:rPr>
            </a:br>
            <a:r>
              <a:rPr lang="de-DE" altLang="de-DE" dirty="0" smtClean="0">
                <a:latin typeface="Calibri" pitchFamily="34" charset="0"/>
                <a:cs typeface="Times New Roman" pitchFamily="18" charset="0"/>
              </a:rPr>
              <a:t>     eine </a:t>
            </a:r>
            <a:r>
              <a:rPr lang="de-DE" altLang="de-DE" b="1" dirty="0" smtClean="0">
                <a:latin typeface="Calibri" pitchFamily="34" charset="0"/>
                <a:cs typeface="Times New Roman" pitchFamily="18" charset="0"/>
              </a:rPr>
              <a:t>Gleichgewichtsökonomie</a:t>
            </a:r>
            <a:endParaRPr lang="de-DE" b="1" dirty="0"/>
          </a:p>
        </p:txBody>
      </p:sp>
      <p:sp>
        <p:nvSpPr>
          <p:cNvPr id="4" name="Rechteck 3"/>
          <p:cNvSpPr/>
          <p:nvPr/>
        </p:nvSpPr>
        <p:spPr>
          <a:xfrm>
            <a:off x="145345" y="4449452"/>
            <a:ext cx="59628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de-DE" altLang="de-DE" dirty="0" smtClean="0">
                <a:latin typeface="Calibri" pitchFamily="34" charset="0"/>
                <a:cs typeface="Times New Roman" pitchFamily="18" charset="0"/>
              </a:rPr>
              <a:t>3. </a:t>
            </a:r>
            <a:r>
              <a:rPr lang="de-DE" altLang="de-DE" b="1" dirty="0">
                <a:latin typeface="Calibri" pitchFamily="34" charset="0"/>
                <a:cs typeface="Times New Roman" pitchFamily="18" charset="0"/>
              </a:rPr>
              <a:t>S</a:t>
            </a:r>
            <a:r>
              <a:rPr lang="de-DE" altLang="de-DE" b="1" dirty="0" smtClean="0">
                <a:latin typeface="Calibri" pitchFamily="34" charset="0"/>
                <a:cs typeface="Times New Roman" pitchFamily="18" charset="0"/>
              </a:rPr>
              <a:t>olidarischer </a:t>
            </a:r>
            <a:r>
              <a:rPr lang="de-DE" altLang="de-DE" b="1" dirty="0">
                <a:latin typeface="Calibri" pitchFamily="34" charset="0"/>
                <a:cs typeface="Times New Roman" pitchFamily="18" charset="0"/>
              </a:rPr>
              <a:t>Teilhabe </a:t>
            </a:r>
            <a:r>
              <a:rPr lang="de-DE" altLang="de-DE" b="1" dirty="0" smtClean="0">
                <a:latin typeface="Calibri" pitchFamily="34" charset="0"/>
                <a:cs typeface="Times New Roman" pitchFamily="18" charset="0"/>
              </a:rPr>
              <a:t>aller</a:t>
            </a:r>
            <a:r>
              <a:rPr lang="de-DE" altLang="de-DE" dirty="0" smtClean="0">
                <a:latin typeface="Calibri" pitchFamily="34" charset="0"/>
                <a:cs typeface="Times New Roman" pitchFamily="18" charset="0"/>
              </a:rPr>
              <a:t>. </a:t>
            </a:r>
            <a:br>
              <a:rPr lang="de-DE" altLang="de-DE" dirty="0" smtClean="0">
                <a:latin typeface="Calibri" pitchFamily="34" charset="0"/>
                <a:cs typeface="Times New Roman" pitchFamily="18" charset="0"/>
              </a:rPr>
            </a:br>
            <a:r>
              <a:rPr lang="de-DE" altLang="de-DE" dirty="0" smtClean="0">
                <a:latin typeface="Calibri" pitchFamily="34" charset="0"/>
                <a:cs typeface="Times New Roman" pitchFamily="18" charset="0"/>
              </a:rPr>
              <a:t>     Die </a:t>
            </a:r>
            <a:r>
              <a:rPr lang="de-DE" altLang="de-DE" dirty="0">
                <a:latin typeface="Calibri" pitchFamily="34" charset="0"/>
                <a:cs typeface="Times New Roman" pitchFamily="18" charset="0"/>
              </a:rPr>
              <a:t>ökologische Frage ist </a:t>
            </a:r>
            <a:r>
              <a:rPr lang="de-DE" altLang="de-DE" dirty="0" smtClean="0">
                <a:latin typeface="Calibri" pitchFamily="34" charset="0"/>
                <a:cs typeface="Times New Roman" pitchFamily="18" charset="0"/>
              </a:rPr>
              <a:t>nur durch </a:t>
            </a:r>
            <a:r>
              <a:rPr lang="de-DE" altLang="de-DE" dirty="0">
                <a:latin typeface="Calibri" pitchFamily="34" charset="0"/>
                <a:cs typeface="Times New Roman" pitchFamily="18" charset="0"/>
              </a:rPr>
              <a:t>Lösung </a:t>
            </a:r>
            <a:r>
              <a:rPr lang="de-DE" altLang="de-DE" dirty="0" smtClean="0">
                <a:latin typeface="Calibri" pitchFamily="34" charset="0"/>
                <a:cs typeface="Times New Roman" pitchFamily="18" charset="0"/>
              </a:rPr>
              <a:t/>
            </a:r>
            <a:br>
              <a:rPr lang="de-DE" altLang="de-DE" dirty="0" smtClean="0">
                <a:latin typeface="Calibri" pitchFamily="34" charset="0"/>
                <a:cs typeface="Times New Roman" pitchFamily="18" charset="0"/>
              </a:rPr>
            </a:br>
            <a:r>
              <a:rPr lang="de-DE" altLang="de-DE" dirty="0" smtClean="0">
                <a:latin typeface="Calibri" pitchFamily="34" charset="0"/>
                <a:cs typeface="Times New Roman" pitchFamily="18" charset="0"/>
              </a:rPr>
              <a:t>     der Gerechtigkeitsfrage </a:t>
            </a:r>
            <a:r>
              <a:rPr lang="de-DE" altLang="de-DE" dirty="0">
                <a:latin typeface="Calibri" pitchFamily="34" charset="0"/>
                <a:cs typeface="Times New Roman" pitchFamily="18" charset="0"/>
              </a:rPr>
              <a:t>zu </a:t>
            </a:r>
            <a:r>
              <a:rPr lang="de-DE" altLang="de-DE" dirty="0" smtClean="0">
                <a:latin typeface="Calibri" pitchFamily="34" charset="0"/>
                <a:cs typeface="Times New Roman" pitchFamily="18" charset="0"/>
              </a:rPr>
              <a:t>lösen!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261188" y="3093492"/>
            <a:ext cx="5059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Calibri" pitchFamily="34" charset="0"/>
                <a:cs typeface="Times New Roman" pitchFamily="18" charset="0"/>
              </a:rPr>
              <a:t>1. in </a:t>
            </a:r>
            <a:r>
              <a:rPr lang="de-DE" altLang="de-DE" dirty="0">
                <a:latin typeface="Calibri" pitchFamily="34" charset="0"/>
                <a:cs typeface="Times New Roman" pitchFamily="18" charset="0"/>
              </a:rPr>
              <a:t>unbedingter  </a:t>
            </a:r>
            <a:r>
              <a:rPr lang="de-DE" altLang="de-DE" b="1" dirty="0">
                <a:latin typeface="Calibri" pitchFamily="34" charset="0"/>
                <a:cs typeface="Times New Roman" pitchFamily="18" charset="0"/>
              </a:rPr>
              <a:t>Erhaltung des Ökosystems</a:t>
            </a:r>
            <a:r>
              <a:rPr lang="de-DE" altLang="de-DE" dirty="0">
                <a:latin typeface="Calibri" pitchFamily="34" charset="0"/>
                <a:cs typeface="Times New Roman" pitchFamily="18" charset="0"/>
              </a:rPr>
              <a:t>;</a:t>
            </a:r>
          </a:p>
          <a:p>
            <a:r>
              <a:rPr lang="de-DE" altLang="de-DE" sz="1400" dirty="0">
                <a:latin typeface="Calibri" pitchFamily="34" charset="0"/>
                <a:cs typeface="Times New Roman" pitchFamily="18" charset="0"/>
              </a:rPr>
              <a:t>   </a:t>
            </a:r>
            <a:r>
              <a:rPr lang="de-DE" altLang="de-DE" sz="1400" dirty="0" smtClean="0">
                <a:latin typeface="Calibri" pitchFamily="34" charset="0"/>
                <a:cs typeface="Times New Roman" pitchFamily="18" charset="0"/>
              </a:rPr>
              <a:t>  („Ökologischer Imperativ“ nach Hans Jonas, Herrmann Scheer)</a:t>
            </a:r>
            <a:endParaRPr lang="de-DE" sz="1400" dirty="0"/>
          </a:p>
        </p:txBody>
      </p:sp>
      <p:pic>
        <p:nvPicPr>
          <p:cNvPr id="67586" name="Picture 2" descr="C:\Users\Winkelmann\Documents\Daten\Winkelmann-Bilder\Grafiken\Versch-Grafiken\ja06$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583" y="1988971"/>
            <a:ext cx="3102738" cy="224601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7" name="Picture 3" descr="C:\Users\Winkelmann\Documents\Daten\Winkelmann-Bilder\Grafiken\Christliches\Brot b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769" y="4365104"/>
            <a:ext cx="3167411" cy="2088232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27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3" grpId="0"/>
      <p:bldP spid="4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9C15F2-DCE5-49D6-8DB0-C5E018B66B43}" type="slidenum">
              <a:rPr lang="de-DE"/>
              <a:pPr>
                <a:defRPr/>
              </a:pPr>
              <a:t>28</a:t>
            </a:fld>
            <a:endParaRPr lang="de-DE" dirty="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27074" y="404664"/>
            <a:ext cx="6941269" cy="381000"/>
          </a:xfrm>
        </p:spPr>
        <p:txBody>
          <a:bodyPr/>
          <a:lstStyle/>
          <a:p>
            <a:pPr algn="l" eaLnBrk="1" hangingPunct="1">
              <a:spcBef>
                <a:spcPct val="50000"/>
              </a:spcBef>
            </a:pPr>
            <a:r>
              <a:rPr lang="de-DE" altLang="de-DE" sz="1800" b="1" u="sng" dirty="0" smtClean="0">
                <a:cs typeface="Times New Roman" pitchFamily="18" charset="0"/>
              </a:rPr>
              <a:t>Staat Wachstumsökonomie Gleichgewichtsökonomie</a:t>
            </a:r>
            <a:endParaRPr lang="de-DE" altLang="de-DE" sz="1800" b="1" u="sng" dirty="0" smtClean="0"/>
          </a:p>
        </p:txBody>
      </p:sp>
      <p:sp>
        <p:nvSpPr>
          <p:cNvPr id="183303" name="Text Box 7"/>
          <p:cNvSpPr txBox="1">
            <a:spLocks noChangeArrowheads="1"/>
          </p:cNvSpPr>
          <p:nvPr/>
        </p:nvSpPr>
        <p:spPr bwMode="auto">
          <a:xfrm>
            <a:off x="3851275" y="3573463"/>
            <a:ext cx="3124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600" b="1" dirty="0"/>
              <a:t>Exponentielle Wachstumsphase </a:t>
            </a:r>
          </a:p>
        </p:txBody>
      </p:sp>
      <p:sp>
        <p:nvSpPr>
          <p:cNvPr id="183304" name="Text Box 8"/>
          <p:cNvSpPr txBox="1">
            <a:spLocks noChangeArrowheads="1"/>
          </p:cNvSpPr>
          <p:nvPr/>
        </p:nvSpPr>
        <p:spPr bwMode="auto">
          <a:xfrm>
            <a:off x="6011863" y="1844675"/>
            <a:ext cx="1524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600" b="1" dirty="0"/>
              <a:t>Reifezeit</a:t>
            </a:r>
          </a:p>
        </p:txBody>
      </p:sp>
      <p:sp>
        <p:nvSpPr>
          <p:cNvPr id="183306" name="Text Box 10"/>
          <p:cNvSpPr txBox="1">
            <a:spLocks noChangeArrowheads="1"/>
          </p:cNvSpPr>
          <p:nvPr/>
        </p:nvSpPr>
        <p:spPr bwMode="auto">
          <a:xfrm>
            <a:off x="3132138" y="4724400"/>
            <a:ext cx="2286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600" b="1" dirty="0"/>
              <a:t>Langsame Keimzeit</a:t>
            </a:r>
          </a:p>
        </p:txBody>
      </p:sp>
      <p:sp>
        <p:nvSpPr>
          <p:cNvPr id="183307" name="Text Box 11"/>
          <p:cNvSpPr txBox="1">
            <a:spLocks noChangeArrowheads="1"/>
          </p:cNvSpPr>
          <p:nvPr/>
        </p:nvSpPr>
        <p:spPr bwMode="auto">
          <a:xfrm>
            <a:off x="813395" y="1237179"/>
            <a:ext cx="5946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 dirty="0">
                <a:solidFill>
                  <a:schemeClr val="tx2"/>
                </a:solidFill>
                <a:cs typeface="Times New Roman" pitchFamily="18" charset="0"/>
              </a:rPr>
              <a:t>Natürliches </a:t>
            </a:r>
            <a:r>
              <a:rPr lang="de-DE" altLang="de-DE" sz="1800" b="1" dirty="0" smtClean="0">
                <a:solidFill>
                  <a:schemeClr val="tx2"/>
                </a:solidFill>
                <a:cs typeface="Times New Roman" pitchFamily="18" charset="0"/>
              </a:rPr>
              <a:t>Wachstum  </a:t>
            </a:r>
            <a:r>
              <a:rPr lang="de-DE" altLang="de-DE" sz="1800" b="1" dirty="0">
                <a:solidFill>
                  <a:schemeClr val="tx2"/>
                </a:solidFill>
                <a:cs typeface="Times New Roman" pitchFamily="18" charset="0"/>
              </a:rPr>
              <a:t>- Vorbild auch für die Wirtschaft?</a:t>
            </a:r>
          </a:p>
        </p:txBody>
      </p:sp>
      <p:sp>
        <p:nvSpPr>
          <p:cNvPr id="183309" name="Text Box 13"/>
          <p:cNvSpPr txBox="1">
            <a:spLocks noChangeArrowheads="1"/>
          </p:cNvSpPr>
          <p:nvPr/>
        </p:nvSpPr>
        <p:spPr bwMode="auto">
          <a:xfrm>
            <a:off x="4500563" y="2565400"/>
            <a:ext cx="2514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600" b="1" dirty="0"/>
              <a:t>Abnehmendes Wachstum</a:t>
            </a:r>
          </a:p>
        </p:txBody>
      </p:sp>
      <p:sp>
        <p:nvSpPr>
          <p:cNvPr id="160777" name="Freeform 9"/>
          <p:cNvSpPr>
            <a:spLocks/>
          </p:cNvSpPr>
          <p:nvPr/>
        </p:nvSpPr>
        <p:spPr bwMode="auto">
          <a:xfrm>
            <a:off x="2051050" y="2276475"/>
            <a:ext cx="4968875" cy="2592388"/>
          </a:xfrm>
          <a:custGeom>
            <a:avLst/>
            <a:gdLst>
              <a:gd name="T0" fmla="*/ 0 w 4032"/>
              <a:gd name="T1" fmla="*/ 2147483647 h 1936"/>
              <a:gd name="T2" fmla="*/ 2147483647 w 4032"/>
              <a:gd name="T3" fmla="*/ 2147483647 h 1936"/>
              <a:gd name="T4" fmla="*/ 2147483647 w 4032"/>
              <a:gd name="T5" fmla="*/ 2147483647 h 1936"/>
              <a:gd name="T6" fmla="*/ 2147483647 w 4032"/>
              <a:gd name="T7" fmla="*/ 2147483647 h 1936"/>
              <a:gd name="T8" fmla="*/ 2147483647 w 4032"/>
              <a:gd name="T9" fmla="*/ 2147483647 h 1936"/>
              <a:gd name="T10" fmla="*/ 2147483647 w 4032"/>
              <a:gd name="T11" fmla="*/ 2147483647 h 1936"/>
              <a:gd name="T12" fmla="*/ 2147483647 w 4032"/>
              <a:gd name="T13" fmla="*/ 2147483647 h 19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32"/>
              <a:gd name="T22" fmla="*/ 0 h 1936"/>
              <a:gd name="T23" fmla="*/ 4032 w 4032"/>
              <a:gd name="T24" fmla="*/ 1936 h 19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32" h="1936">
                <a:moveTo>
                  <a:pt x="0" y="1896"/>
                </a:moveTo>
                <a:cubicBezTo>
                  <a:pt x="228" y="1916"/>
                  <a:pt x="456" y="1936"/>
                  <a:pt x="672" y="1848"/>
                </a:cubicBezTo>
                <a:cubicBezTo>
                  <a:pt x="888" y="1760"/>
                  <a:pt x="1120" y="1600"/>
                  <a:pt x="1296" y="1368"/>
                </a:cubicBezTo>
                <a:cubicBezTo>
                  <a:pt x="1472" y="1136"/>
                  <a:pt x="1512" y="672"/>
                  <a:pt x="1728" y="456"/>
                </a:cubicBezTo>
                <a:cubicBezTo>
                  <a:pt x="1944" y="240"/>
                  <a:pt x="2280" y="144"/>
                  <a:pt x="2592" y="72"/>
                </a:cubicBezTo>
                <a:cubicBezTo>
                  <a:pt x="2904" y="0"/>
                  <a:pt x="3360" y="8"/>
                  <a:pt x="3600" y="24"/>
                </a:cubicBezTo>
                <a:cubicBezTo>
                  <a:pt x="3840" y="40"/>
                  <a:pt x="3960" y="144"/>
                  <a:pt x="4032" y="168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456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83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3" grpId="0" autoUpdateAnimBg="0"/>
      <p:bldP spid="183304" grpId="0"/>
      <p:bldP spid="183306" grpId="0" autoUpdateAnimBg="0"/>
      <p:bldP spid="183307" grpId="0" autoUpdateAnimBg="0"/>
      <p:bldP spid="183309" grpId="0"/>
      <p:bldP spid="16077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4F932-890F-4B89-BB8A-DB06E5848552}" type="slidenum">
              <a:rPr lang="de-DE"/>
              <a:pPr>
                <a:defRPr/>
              </a:pPr>
              <a:t>29</a:t>
            </a:fld>
            <a:endParaRPr lang="de-DE" dirty="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12952"/>
            <a:ext cx="7416800" cy="3810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 altLang="de-DE" sz="1800" b="1" u="sng" dirty="0" smtClean="0">
                <a:cs typeface="Times New Roman" pitchFamily="18" charset="0"/>
              </a:rPr>
              <a:t>Entwicklung einer Gleichgewichtsökonomie </a:t>
            </a:r>
            <a:endParaRPr lang="de-DE" altLang="de-DE" sz="1800" b="1" u="sng" dirty="0" smtClean="0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207964" y="1970199"/>
            <a:ext cx="867886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sz="1700" dirty="0">
                <a:latin typeface="Calibri" pitchFamily="34" charset="0"/>
                <a:cs typeface="Times New Roman" pitchFamily="18" charset="0"/>
              </a:rPr>
              <a:t>• </a:t>
            </a:r>
            <a:r>
              <a:rPr lang="de-DE" sz="1700" dirty="0">
                <a:latin typeface="Calibri" panose="020F0502020204030204" pitchFamily="34" charset="0"/>
              </a:rPr>
              <a:t>Dies geschieht in einer ständigen </a:t>
            </a:r>
            <a:r>
              <a:rPr lang="de-DE" sz="1700" u="sng" dirty="0">
                <a:latin typeface="Calibri" pitchFamily="34" charset="0"/>
              </a:rPr>
              <a:t>dynamisch sich einpendelnden Sinusbewegung</a:t>
            </a:r>
            <a:r>
              <a:rPr lang="de-DE" sz="1700" dirty="0">
                <a:latin typeface="Calibri" panose="020F0502020204030204" pitchFamily="34" charset="0"/>
              </a:rPr>
              <a:t>  </a:t>
            </a:r>
            <a:br>
              <a:rPr lang="de-DE" sz="1700" dirty="0">
                <a:latin typeface="Calibri" panose="020F0502020204030204" pitchFamily="34" charset="0"/>
              </a:rPr>
            </a:br>
            <a:r>
              <a:rPr lang="de-DE" sz="1700" dirty="0">
                <a:latin typeface="Calibri" panose="020F0502020204030204" pitchFamily="34" charset="0"/>
              </a:rPr>
              <a:t>   - sowohl für einzelne Güter wie für die gesamtökonomische Entwicklung. </a:t>
            </a:r>
            <a:br>
              <a:rPr lang="de-DE" sz="1700" dirty="0">
                <a:latin typeface="Calibri" panose="020F0502020204030204" pitchFamily="34" charset="0"/>
              </a:rPr>
            </a:br>
            <a:r>
              <a:rPr lang="de-DE" sz="1700" dirty="0">
                <a:latin typeface="Calibri" panose="020F0502020204030204" pitchFamily="34" charset="0"/>
              </a:rPr>
              <a:t>   Diese Entwicklung </a:t>
            </a:r>
            <a:r>
              <a:rPr lang="de-DE" sz="1700" dirty="0" smtClean="0">
                <a:latin typeface="Calibri" panose="020F0502020204030204" pitchFamily="34" charset="0"/>
              </a:rPr>
              <a:t>bleibt maximal </a:t>
            </a:r>
            <a:r>
              <a:rPr lang="de-DE" sz="1700" b="1" dirty="0" smtClean="0">
                <a:latin typeface="Calibri" panose="020F0502020204030204" pitchFamily="34" charset="0"/>
              </a:rPr>
              <a:t>unter 100% der ökologischen Belastungsgrenze</a:t>
            </a:r>
            <a:r>
              <a:rPr lang="de-DE" sz="1700" dirty="0" smtClean="0">
                <a:latin typeface="Calibri" panose="020F0502020204030204" pitchFamily="34" charset="0"/>
              </a:rPr>
              <a:t>.</a:t>
            </a:r>
            <a:br>
              <a:rPr lang="de-DE" sz="1700" dirty="0" smtClean="0">
                <a:latin typeface="Calibri" panose="020F0502020204030204" pitchFamily="34" charset="0"/>
              </a:rPr>
            </a:br>
            <a:r>
              <a:rPr lang="de-DE" sz="1700" dirty="0" smtClean="0">
                <a:latin typeface="Calibri" panose="020F0502020204030204" pitchFamily="34" charset="0"/>
              </a:rPr>
              <a:t>   </a:t>
            </a:r>
            <a:r>
              <a:rPr lang="de-DE" sz="1400" dirty="0" smtClean="0">
                <a:latin typeface="Calibri" panose="020F0502020204030204" pitchFamily="34" charset="0"/>
              </a:rPr>
              <a:t>(ökologischer </a:t>
            </a:r>
            <a:r>
              <a:rPr lang="de-DE" sz="1400" dirty="0">
                <a:latin typeface="Calibri" panose="020F0502020204030204" pitchFamily="34" charset="0"/>
              </a:rPr>
              <a:t>Fußabdruck)</a:t>
            </a:r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auto">
          <a:xfrm>
            <a:off x="191795" y="692696"/>
            <a:ext cx="6840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>
                <a:cs typeface="Times New Roman" pitchFamily="18" charset="0"/>
              </a:rPr>
              <a:t>• </a:t>
            </a:r>
            <a:r>
              <a:rPr lang="de-DE" altLang="de-DE" sz="1700" dirty="0"/>
              <a:t>Die Wirtschaft wächst quantitativ  nur in bes. </a:t>
            </a:r>
            <a:r>
              <a:rPr lang="de-DE" altLang="de-DE" sz="1700" u="sng" dirty="0"/>
              <a:t>Aufbauphasen</a:t>
            </a:r>
            <a:r>
              <a:rPr lang="de-DE" altLang="de-DE" sz="1700" dirty="0"/>
              <a:t>. </a:t>
            </a:r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198438" y="1092312"/>
            <a:ext cx="8640762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700" dirty="0">
                <a:cs typeface="Times New Roman" pitchFamily="18" charset="0"/>
              </a:rPr>
              <a:t>• </a:t>
            </a:r>
            <a:r>
              <a:rPr lang="de-DE" altLang="de-DE" sz="1700" dirty="0"/>
              <a:t>Bei Erreichen eines </a:t>
            </a:r>
            <a:r>
              <a:rPr lang="de-DE" altLang="de-DE" sz="1700" u="sng" dirty="0"/>
              <a:t>Sättigungsgrades</a:t>
            </a:r>
            <a:r>
              <a:rPr lang="de-DE" altLang="de-DE" sz="1700" dirty="0"/>
              <a:t> geht das Wachsen zunehmend in </a:t>
            </a:r>
            <a:r>
              <a:rPr lang="de-DE" altLang="de-DE" sz="1700" u="sng" dirty="0"/>
              <a:t>qualitative </a:t>
            </a:r>
            <a:br>
              <a:rPr lang="de-DE" altLang="de-DE" sz="1700" u="sng" dirty="0"/>
            </a:br>
            <a:r>
              <a:rPr lang="de-DE" altLang="de-DE" sz="1700" dirty="0"/>
              <a:t>   </a:t>
            </a:r>
            <a:r>
              <a:rPr lang="de-DE" altLang="de-DE" sz="1700" u="sng" dirty="0"/>
              <a:t>Entwicklung</a:t>
            </a:r>
            <a:r>
              <a:rPr lang="de-DE" altLang="de-DE" sz="1700" dirty="0"/>
              <a:t>  über:  Qualitätsprodukte; Wachsen kultureller, Lebensqualitäten, des ökonomisch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700" dirty="0"/>
              <a:t>   sozialen Gleichgewichts  – dabei Schrumpfen des materiellen Verbrauchs.</a:t>
            </a:r>
          </a:p>
        </p:txBody>
      </p:sp>
      <p:pic>
        <p:nvPicPr>
          <p:cNvPr id="1024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96952"/>
            <a:ext cx="5135488" cy="2700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107504" y="5717486"/>
            <a:ext cx="892899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700" dirty="0">
                <a:latin typeface="Calibri" pitchFamily="34" charset="0"/>
                <a:cs typeface="Times New Roman" pitchFamily="18" charset="0"/>
              </a:rPr>
              <a:t>•</a:t>
            </a:r>
            <a:r>
              <a:rPr lang="de-DE" sz="1700" dirty="0">
                <a:latin typeface="+mn-lt"/>
              </a:rPr>
              <a:t> </a:t>
            </a:r>
            <a:r>
              <a:rPr lang="de-DE" sz="1700" dirty="0">
                <a:latin typeface="Calibri" panose="020F0502020204030204" pitchFamily="34" charset="0"/>
              </a:rPr>
              <a:t>Damit </a:t>
            </a:r>
            <a:r>
              <a:rPr lang="de-DE" sz="1700" dirty="0" smtClean="0">
                <a:latin typeface="Calibri" panose="020F0502020204030204" pitchFamily="34" charset="0"/>
              </a:rPr>
              <a:t>Überwindung der ökonomischen </a:t>
            </a:r>
            <a:r>
              <a:rPr lang="de-DE" sz="1700" dirty="0">
                <a:latin typeface="Calibri" panose="020F0502020204030204" pitchFamily="34" charset="0"/>
              </a:rPr>
              <a:t>und </a:t>
            </a:r>
            <a:r>
              <a:rPr lang="de-DE" sz="1700" dirty="0" smtClean="0">
                <a:latin typeface="Calibri" panose="020F0502020204030204" pitchFamily="34" charset="0"/>
              </a:rPr>
              <a:t>sozialen </a:t>
            </a:r>
            <a:r>
              <a:rPr lang="de-DE" sz="1700" dirty="0">
                <a:latin typeface="Calibri" panose="020F0502020204030204" pitchFamily="34" charset="0"/>
              </a:rPr>
              <a:t>Crashentwicklung der </a:t>
            </a:r>
            <a:r>
              <a:rPr lang="de-DE" sz="1700" dirty="0" smtClean="0">
                <a:latin typeface="Calibri" panose="020F0502020204030204" pitchFamily="34" charset="0"/>
              </a:rPr>
              <a:t>Wachstumsökonomie,</a:t>
            </a:r>
            <a:br>
              <a:rPr lang="de-DE" sz="1700" dirty="0" smtClean="0">
                <a:latin typeface="Calibri" panose="020F0502020204030204" pitchFamily="34" charset="0"/>
              </a:rPr>
            </a:br>
            <a:r>
              <a:rPr lang="de-DE" sz="1700" dirty="0" smtClean="0">
                <a:latin typeface="Calibri" panose="020F0502020204030204" pitchFamily="34" charset="0"/>
              </a:rPr>
              <a:t>   Entwicklung einer </a:t>
            </a:r>
            <a:r>
              <a:rPr lang="de-DE" sz="1700" u="sng" dirty="0" smtClean="0">
                <a:latin typeface="Calibri" panose="020F0502020204030204" pitchFamily="34" charset="0"/>
              </a:rPr>
              <a:t>Postwachstumsökonomie</a:t>
            </a:r>
            <a:r>
              <a:rPr lang="de-DE" sz="1700" dirty="0" smtClean="0">
                <a:latin typeface="Calibri" panose="020F0502020204030204" pitchFamily="34" charset="0"/>
              </a:rPr>
              <a:t>  </a:t>
            </a:r>
            <a:r>
              <a:rPr lang="de-DE" sz="1700" dirty="0">
                <a:latin typeface="Calibri" panose="020F0502020204030204" pitchFamily="34" charset="0"/>
              </a:rPr>
              <a:t>-  </a:t>
            </a:r>
            <a:r>
              <a:rPr lang="de-DE" sz="1700" u="sng" dirty="0" smtClean="0">
                <a:latin typeface="Calibri" panose="020F0502020204030204" pitchFamily="34" charset="0"/>
              </a:rPr>
              <a:t>Gleichgewichtsökonomie</a:t>
            </a:r>
            <a:r>
              <a:rPr lang="de-DE" sz="1700" dirty="0" smtClean="0">
                <a:latin typeface="Calibri" panose="020F0502020204030204" pitchFamily="34" charset="0"/>
              </a:rPr>
              <a:t>.</a:t>
            </a:r>
            <a:endParaRPr lang="de-DE" sz="1700" dirty="0">
              <a:latin typeface="Calibri" panose="020F0502020204030204" pitchFamily="34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236217" y="3385318"/>
            <a:ext cx="3221011" cy="19236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700" u="sng" dirty="0" smtClean="0">
                <a:latin typeface="+mn-lt"/>
                <a:cs typeface="Arial" pitchFamily="34" charset="0"/>
              </a:rPr>
              <a:t>Durch Zusammenwirken </a:t>
            </a:r>
            <a:r>
              <a:rPr lang="de-DE" sz="1700" u="sng" dirty="0">
                <a:latin typeface="+mn-lt"/>
                <a:cs typeface="Arial" pitchFamily="34" charset="0"/>
              </a:rPr>
              <a:t>von: </a:t>
            </a:r>
            <a:r>
              <a:rPr lang="de-DE" sz="1700" dirty="0">
                <a:latin typeface="+mn-lt"/>
                <a:cs typeface="Arial" pitchFamily="34" charset="0"/>
              </a:rPr>
              <a:t/>
            </a:r>
            <a:br>
              <a:rPr lang="de-DE" sz="1700" dirty="0">
                <a:latin typeface="+mn-lt"/>
                <a:cs typeface="Arial" pitchFamily="34" charset="0"/>
              </a:rPr>
            </a:br>
            <a:r>
              <a:rPr lang="de-DE" sz="1700" dirty="0">
                <a:latin typeface="+mn-lt"/>
                <a:cs typeface="Arial" pitchFamily="34" charset="0"/>
              </a:rPr>
              <a:t>a) </a:t>
            </a:r>
            <a:r>
              <a:rPr lang="de-DE" sz="1700" u="sng" dirty="0">
                <a:latin typeface="+mn-lt"/>
                <a:cs typeface="Arial" pitchFamily="34" charset="0"/>
              </a:rPr>
              <a:t>Konsistenzstrategie</a:t>
            </a:r>
            <a:r>
              <a:rPr lang="de-DE" sz="1700" dirty="0">
                <a:latin typeface="+mn-lt"/>
                <a:cs typeface="Arial" pitchFamily="34" charset="0"/>
              </a:rPr>
              <a:t> </a:t>
            </a:r>
            <a:r>
              <a:rPr lang="de-DE" sz="1700" dirty="0" smtClean="0">
                <a:latin typeface="+mn-lt"/>
                <a:cs typeface="Arial" pitchFamily="34" charset="0"/>
              </a:rPr>
              <a:t/>
            </a:r>
            <a:br>
              <a:rPr lang="de-DE" sz="1700" dirty="0" smtClean="0">
                <a:latin typeface="+mn-lt"/>
                <a:cs typeface="Arial" pitchFamily="34" charset="0"/>
              </a:rPr>
            </a:br>
            <a:r>
              <a:rPr lang="de-DE" sz="1700" dirty="0" smtClean="0">
                <a:latin typeface="+mn-lt"/>
                <a:cs typeface="Arial" pitchFamily="34" charset="0"/>
              </a:rPr>
              <a:t>    </a:t>
            </a:r>
            <a:r>
              <a:rPr lang="de-DE" sz="1400" dirty="0" smtClean="0">
                <a:latin typeface="+mn-lt"/>
                <a:cs typeface="Arial" pitchFamily="34" charset="0"/>
              </a:rPr>
              <a:t>(ökologische </a:t>
            </a:r>
            <a:r>
              <a:rPr lang="de-DE" sz="1400" dirty="0">
                <a:latin typeface="+mn-lt"/>
                <a:cs typeface="Arial" pitchFamily="34" charset="0"/>
              </a:rPr>
              <a:t>Anpassung),</a:t>
            </a:r>
            <a:br>
              <a:rPr lang="de-DE" sz="1400" dirty="0">
                <a:latin typeface="+mn-lt"/>
                <a:cs typeface="Arial" pitchFamily="34" charset="0"/>
              </a:rPr>
            </a:br>
            <a:r>
              <a:rPr lang="de-DE" sz="1700" dirty="0">
                <a:latin typeface="+mn-lt"/>
                <a:cs typeface="Arial" pitchFamily="34" charset="0"/>
              </a:rPr>
              <a:t>b) </a:t>
            </a:r>
            <a:r>
              <a:rPr lang="de-DE" sz="1700" u="sng" dirty="0">
                <a:latin typeface="+mn-lt"/>
                <a:cs typeface="Arial" pitchFamily="34" charset="0"/>
              </a:rPr>
              <a:t>Effizienzstrategie</a:t>
            </a:r>
            <a:r>
              <a:rPr lang="de-DE" sz="1700" dirty="0">
                <a:latin typeface="+mn-lt"/>
                <a:cs typeface="Arial" pitchFamily="34" charset="0"/>
              </a:rPr>
              <a:t>   </a:t>
            </a:r>
            <a:r>
              <a:rPr lang="de-DE" sz="1700" dirty="0" smtClean="0">
                <a:latin typeface="+mn-lt"/>
                <a:cs typeface="Arial" pitchFamily="34" charset="0"/>
              </a:rPr>
              <a:t/>
            </a:r>
            <a:br>
              <a:rPr lang="de-DE" sz="1700" dirty="0" smtClean="0">
                <a:latin typeface="+mn-lt"/>
                <a:cs typeface="Arial" pitchFamily="34" charset="0"/>
              </a:rPr>
            </a:br>
            <a:r>
              <a:rPr lang="de-DE" sz="1700" dirty="0" smtClean="0">
                <a:latin typeface="+mn-lt"/>
                <a:cs typeface="Arial" pitchFamily="34" charset="0"/>
              </a:rPr>
              <a:t>    </a:t>
            </a:r>
            <a:r>
              <a:rPr lang="de-DE" sz="1400" dirty="0" smtClean="0">
                <a:latin typeface="+mn-lt"/>
                <a:cs typeface="Arial" pitchFamily="34" charset="0"/>
              </a:rPr>
              <a:t>(</a:t>
            </a:r>
            <a:r>
              <a:rPr lang="de-DE" sz="1400" dirty="0">
                <a:latin typeface="+mn-lt"/>
                <a:cs typeface="Arial" pitchFamily="34" charset="0"/>
              </a:rPr>
              <a:t>ökologische Technologien), </a:t>
            </a:r>
            <a:r>
              <a:rPr lang="de-DE" sz="1700" dirty="0">
                <a:latin typeface="+mn-lt"/>
                <a:cs typeface="Arial" pitchFamily="34" charset="0"/>
              </a:rPr>
              <a:t/>
            </a:r>
            <a:br>
              <a:rPr lang="de-DE" sz="1700" dirty="0">
                <a:latin typeface="+mn-lt"/>
                <a:cs typeface="Arial" pitchFamily="34" charset="0"/>
              </a:rPr>
            </a:br>
            <a:r>
              <a:rPr lang="de-DE" sz="1700" dirty="0">
                <a:latin typeface="+mn-lt"/>
                <a:cs typeface="Arial" pitchFamily="34" charset="0"/>
              </a:rPr>
              <a:t>c) </a:t>
            </a:r>
            <a:r>
              <a:rPr lang="de-DE" sz="1700" u="sng" dirty="0">
                <a:latin typeface="+mn-lt"/>
                <a:cs typeface="Arial" pitchFamily="34" charset="0"/>
              </a:rPr>
              <a:t>Suffizienzstrategie</a:t>
            </a:r>
            <a:r>
              <a:rPr lang="de-DE" sz="1700" dirty="0">
                <a:latin typeface="+mn-lt"/>
                <a:cs typeface="Arial" pitchFamily="34" charset="0"/>
              </a:rPr>
              <a:t> </a:t>
            </a:r>
            <a:r>
              <a:rPr lang="de-DE" sz="1700" dirty="0" smtClean="0">
                <a:latin typeface="+mn-lt"/>
                <a:cs typeface="Arial" pitchFamily="34" charset="0"/>
              </a:rPr>
              <a:t/>
            </a:r>
            <a:br>
              <a:rPr lang="de-DE" sz="1700" dirty="0" smtClean="0">
                <a:latin typeface="+mn-lt"/>
                <a:cs typeface="Arial" pitchFamily="34" charset="0"/>
              </a:rPr>
            </a:br>
            <a:r>
              <a:rPr lang="de-DE" sz="1700" dirty="0" smtClean="0">
                <a:latin typeface="+mn-lt"/>
                <a:cs typeface="Arial" pitchFamily="34" charset="0"/>
              </a:rPr>
              <a:t>    </a:t>
            </a:r>
            <a:r>
              <a:rPr lang="de-DE" sz="1400" dirty="0" smtClean="0">
                <a:latin typeface="+mn-lt"/>
                <a:cs typeface="Arial" pitchFamily="34" charset="0"/>
              </a:rPr>
              <a:t>(„</a:t>
            </a:r>
            <a:r>
              <a:rPr lang="de-DE" sz="1400" dirty="0">
                <a:latin typeface="+mn-lt"/>
                <a:cs typeface="Arial" pitchFamily="34" charset="0"/>
              </a:rPr>
              <a:t>Mit weniger besser leben“)</a:t>
            </a:r>
          </a:p>
        </p:txBody>
      </p:sp>
    </p:spTree>
    <p:extLst>
      <p:ext uri="{BB962C8B-B14F-4D97-AF65-F5344CB8AC3E}">
        <p14:creationId xmlns:p14="http://schemas.microsoft.com/office/powerpoint/2010/main" val="164930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3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4355" y="188640"/>
            <a:ext cx="4935358" cy="490066"/>
          </a:xfrm>
        </p:spPr>
        <p:txBody>
          <a:bodyPr>
            <a:noAutofit/>
          </a:bodyPr>
          <a:lstStyle/>
          <a:p>
            <a:pPr>
              <a:tabLst>
                <a:tab pos="4306888" algn="l"/>
              </a:tabLst>
            </a:pPr>
            <a:r>
              <a:rPr lang="de-DE" sz="1600" b="1" i="1" dirty="0" smtClean="0"/>
              <a:t>„</a:t>
            </a:r>
            <a:r>
              <a:rPr lang="de-DE" sz="1800" b="1" i="1" dirty="0" smtClean="0"/>
              <a:t>Uns geht es doch so gut, wie noch nie!“</a:t>
            </a:r>
            <a:endParaRPr lang="de-DE" sz="1800" b="1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B4C5-B149-4B26-9E2C-A7FCE9635AAA}" type="slidenum">
              <a:rPr lang="de-DE" smtClean="0"/>
              <a:t>3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93085" y="764704"/>
            <a:ext cx="7179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Der </a:t>
            </a:r>
            <a:r>
              <a:rPr lang="de-DE" sz="1600" b="1" dirty="0"/>
              <a:t>Wohlstand der reichen Industr</a:t>
            </a:r>
            <a:r>
              <a:rPr lang="de-DE" sz="1600" dirty="0"/>
              <a:t>ieländer </a:t>
            </a:r>
            <a:r>
              <a:rPr lang="de-DE" sz="1600" dirty="0" smtClean="0"/>
              <a:t>ist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smtClean="0"/>
              <a:t>zu </a:t>
            </a:r>
            <a:r>
              <a:rPr lang="de-DE" sz="1600" dirty="0"/>
              <a:t>50-60% </a:t>
            </a:r>
            <a:r>
              <a:rPr lang="de-DE" sz="1600" dirty="0" smtClean="0"/>
              <a:t>durch </a:t>
            </a:r>
            <a:r>
              <a:rPr lang="de-DE" sz="1600" dirty="0"/>
              <a:t>eigene Leistung erarbeitet, </a:t>
            </a:r>
            <a:endParaRPr lang="de-DE" sz="16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 smtClean="0"/>
              <a:t>zu 50 - 60 % durch </a:t>
            </a:r>
            <a:r>
              <a:rPr lang="de-DE" sz="1600" b="1" dirty="0"/>
              <a:t>die Ausbeutung der Natur </a:t>
            </a:r>
            <a:r>
              <a:rPr lang="de-DE" sz="1600" b="1" dirty="0" smtClean="0"/>
              <a:t>und </a:t>
            </a:r>
            <a:r>
              <a:rPr lang="de-DE" sz="1600" b="1" dirty="0"/>
              <a:t>anderer Vö</a:t>
            </a:r>
            <a:r>
              <a:rPr lang="de-DE" sz="1600" dirty="0"/>
              <a:t>lker. </a:t>
            </a:r>
          </a:p>
        </p:txBody>
      </p:sp>
      <p:pic>
        <p:nvPicPr>
          <p:cNvPr id="8" name="Picture 4" descr="C:\Users\Winkelmann\Documents\Daten\Winkelmann-Bilder\Grafiken\Ökologie\1200px-Schaufelradbagger_Welzow_1404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10" y="1902346"/>
            <a:ext cx="3667871" cy="27478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ildergebnis für Bilder zu ausbeutung des menschen durch den mensche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02346"/>
            <a:ext cx="4243980" cy="2387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Winkelmann\Documents\Daten\Winkelmann-Bilder\Grafiken\Ökonomie\Wage reichar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8232996" cy="46737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08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DA732C-C7A8-4B81-8E93-75818E06F0FE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  <p:sp>
        <p:nvSpPr>
          <p:cNvPr id="30723" name="Titel 2"/>
          <p:cNvSpPr>
            <a:spLocks noGrp="1"/>
          </p:cNvSpPr>
          <p:nvPr>
            <p:ph type="title" idx="4294967295"/>
          </p:nvPr>
        </p:nvSpPr>
        <p:spPr>
          <a:xfrm>
            <a:off x="750093" y="476672"/>
            <a:ext cx="7570787" cy="417512"/>
          </a:xfrm>
        </p:spPr>
        <p:txBody>
          <a:bodyPr/>
          <a:lstStyle/>
          <a:p>
            <a:r>
              <a:rPr lang="de-DE" altLang="de-DE" sz="1800" b="1" u="sng" dirty="0" smtClean="0"/>
              <a:t>Notwendigkeit einer Schrumpfungs- und Suffizienz-Ökonomie</a:t>
            </a: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286965" y="2852936"/>
            <a:ext cx="849704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b="1" u="sng" dirty="0">
                <a:latin typeface="+mn-lt"/>
                <a:cs typeface="Arial" charset="0"/>
              </a:rPr>
              <a:t>Niko Paech</a:t>
            </a:r>
            <a:r>
              <a:rPr lang="de-DE" altLang="de-DE" sz="1600" dirty="0">
                <a:latin typeface="+mn-lt"/>
                <a:cs typeface="Arial" charset="0"/>
              </a:rPr>
              <a:t>: </a:t>
            </a:r>
            <a:endParaRPr lang="de-DE" altLang="de-DE" sz="1600" dirty="0" smtClean="0">
              <a:latin typeface="+mn-lt"/>
              <a:cs typeface="Arial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de-DE" altLang="de-DE" sz="1800" i="1" dirty="0" smtClean="0">
                <a:latin typeface="+mn-lt"/>
              </a:rPr>
              <a:t>„Das </a:t>
            </a:r>
            <a:r>
              <a:rPr lang="de-DE" altLang="de-DE" sz="1800" i="1" dirty="0">
                <a:latin typeface="+mn-lt"/>
              </a:rPr>
              <a:t>Fundament einer Postwachstumsökonomie ruht auf einer Theorie </a:t>
            </a:r>
            <a:r>
              <a:rPr lang="de-DE" altLang="de-DE" sz="1800" i="1" dirty="0" smtClean="0">
                <a:latin typeface="+mn-lt"/>
              </a:rPr>
              <a:t>und Praxis der </a:t>
            </a:r>
            <a:r>
              <a:rPr lang="de-DE" altLang="de-DE" sz="1800" b="1" i="1" dirty="0">
                <a:latin typeface="+mn-lt"/>
              </a:rPr>
              <a:t>Subsistenz</a:t>
            </a:r>
            <a:r>
              <a:rPr lang="de-DE" altLang="de-DE" sz="1800" i="1" dirty="0">
                <a:latin typeface="+mn-lt"/>
              </a:rPr>
              <a:t> </a:t>
            </a:r>
            <a:r>
              <a:rPr lang="de-DE" altLang="de-DE" sz="1800" i="1" dirty="0" smtClean="0">
                <a:latin typeface="+mn-lt"/>
              </a:rPr>
              <a:t>und </a:t>
            </a:r>
            <a:r>
              <a:rPr lang="de-DE" altLang="de-DE" sz="1800" b="1" i="1" dirty="0">
                <a:latin typeface="+mn-lt"/>
              </a:rPr>
              <a:t>Suffizienz</a:t>
            </a:r>
            <a:r>
              <a:rPr lang="de-DE" altLang="de-DE" sz="1800" i="1" dirty="0" smtClean="0">
                <a:latin typeface="+mn-lt"/>
              </a:rPr>
              <a:t>“ </a:t>
            </a:r>
            <a:r>
              <a:rPr lang="de-DE" altLang="de-DE" sz="1200" dirty="0" smtClean="0">
                <a:latin typeface="+mn-lt"/>
              </a:rPr>
              <a:t>(„Befreiung </a:t>
            </a:r>
            <a:r>
              <a:rPr lang="de-DE" altLang="de-DE" sz="1200" dirty="0">
                <a:latin typeface="+mn-lt"/>
              </a:rPr>
              <a:t>vom Überfluss“, S.114, 123, 146</a:t>
            </a:r>
            <a:r>
              <a:rPr lang="de-DE" altLang="de-DE" sz="1200" dirty="0" smtClean="0">
                <a:latin typeface="+mn-lt"/>
              </a:rPr>
              <a:t>)</a:t>
            </a:r>
            <a:endParaRPr lang="de-DE" altLang="de-DE" sz="1200" dirty="0">
              <a:latin typeface="+mn-lt"/>
            </a:endParaRPr>
          </a:p>
        </p:txBody>
      </p:sp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338733" y="4005064"/>
            <a:ext cx="7704138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u="sng" dirty="0">
                <a:latin typeface="+mn-lt"/>
              </a:rPr>
              <a:t>Konkret</a:t>
            </a:r>
            <a:r>
              <a:rPr lang="de-DE" altLang="de-DE" sz="1800" dirty="0">
                <a:latin typeface="+mn-lt"/>
              </a:rPr>
              <a:t>: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de-DE" altLang="de-DE" sz="1800" dirty="0" smtClean="0">
                <a:latin typeface="+mn-lt"/>
              </a:rPr>
              <a:t> Regionalisierung der Wirtschaft,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de-DE" altLang="de-DE" sz="1800" dirty="0">
                <a:latin typeface="+mn-lt"/>
              </a:rPr>
              <a:t> </a:t>
            </a:r>
            <a:r>
              <a:rPr lang="de-DE" altLang="de-DE" sz="1800" dirty="0" smtClean="0">
                <a:latin typeface="+mn-lt"/>
              </a:rPr>
              <a:t>Fremdversorgungsballast </a:t>
            </a:r>
            <a:r>
              <a:rPr lang="de-DE" altLang="de-DE" sz="1800" dirty="0">
                <a:latin typeface="+mn-lt"/>
              </a:rPr>
              <a:t>abwerfen,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de-DE" altLang="de-DE" sz="1800" dirty="0">
                <a:latin typeface="+mn-lt"/>
              </a:rPr>
              <a:t> sich der Reizüberflutung entziehen,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de-DE" altLang="de-DE" sz="1800" dirty="0">
                <a:latin typeface="+mn-lt"/>
              </a:rPr>
              <a:t> Erfolgserlebnisse in Selbstwirksamkeit und Eigenproduktivität finden,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de-DE" altLang="de-DE" sz="1800" dirty="0">
                <a:latin typeface="+mn-lt"/>
              </a:rPr>
              <a:t> Weniger </a:t>
            </a:r>
            <a:r>
              <a:rPr lang="de-DE" altLang="de-DE" sz="1800" dirty="0" smtClean="0">
                <a:latin typeface="+mn-lt"/>
              </a:rPr>
              <a:t>kaufen und selbst </a:t>
            </a:r>
            <a:r>
              <a:rPr lang="de-DE" altLang="de-DE" sz="1800" dirty="0">
                <a:latin typeface="+mn-lt"/>
              </a:rPr>
              <a:t>besitzen, mehr tauschen, teilen,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de-DE" altLang="de-DE" sz="1800" dirty="0">
                <a:latin typeface="+mn-lt"/>
              </a:rPr>
              <a:t> Vermögensunterschiede abbauen, Verteilungsgerechtigkeit stärken</a:t>
            </a:r>
            <a:br>
              <a:rPr lang="de-DE" altLang="de-DE" sz="1800" dirty="0">
                <a:latin typeface="+mn-lt"/>
              </a:rPr>
            </a:br>
            <a:r>
              <a:rPr lang="de-DE" altLang="de-DE" sz="1600" dirty="0">
                <a:latin typeface="+mn-lt"/>
              </a:rPr>
              <a:t>    </a:t>
            </a:r>
            <a:r>
              <a:rPr lang="de-DE" altLang="de-DE" sz="1600" dirty="0" smtClean="0">
                <a:latin typeface="+mn-lt"/>
              </a:rPr>
              <a:t> </a:t>
            </a:r>
            <a:r>
              <a:rPr lang="de-DE" altLang="de-DE" sz="1400" dirty="0" smtClean="0">
                <a:latin typeface="+mn-lt"/>
              </a:rPr>
              <a:t>(Weg </a:t>
            </a:r>
            <a:r>
              <a:rPr lang="de-DE" altLang="de-DE" sz="1400" dirty="0">
                <a:latin typeface="+mn-lt"/>
              </a:rPr>
              <a:t>zum „Glück“)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95536" y="1268760"/>
            <a:ext cx="3497835" cy="140038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700" dirty="0" smtClean="0">
                <a:latin typeface="+mn-lt"/>
                <a:cs typeface="Times New Roman" pitchFamily="18" charset="0"/>
              </a:rPr>
              <a:t>Gleichgewichtsökonomie nur bei einer</a:t>
            </a:r>
            <a:r>
              <a:rPr lang="de-DE" sz="1700" dirty="0" smtClean="0">
                <a:latin typeface="+mn-lt"/>
              </a:rPr>
              <a:t> zwischenzeitliche   </a:t>
            </a:r>
            <a:r>
              <a:rPr lang="de-DE" sz="1700" u="sng" dirty="0" smtClean="0">
                <a:latin typeface="+mn-lt"/>
              </a:rPr>
              <a:t>Schrumpfungsökonomie.</a:t>
            </a:r>
            <a:br>
              <a:rPr lang="de-DE" sz="1700" u="sng" dirty="0" smtClean="0">
                <a:latin typeface="+mn-lt"/>
              </a:rPr>
            </a:br>
            <a:r>
              <a:rPr lang="de-DE" sz="1700" dirty="0" smtClean="0">
                <a:latin typeface="+mn-lt"/>
              </a:rPr>
              <a:t>= </a:t>
            </a:r>
            <a:r>
              <a:rPr lang="de-DE" altLang="de-DE" sz="1700" dirty="0" smtClean="0">
                <a:latin typeface="+mn-lt"/>
                <a:cs typeface="Arial" charset="0"/>
              </a:rPr>
              <a:t>Zurückfahren </a:t>
            </a:r>
            <a:r>
              <a:rPr lang="de-DE" altLang="de-DE" sz="1700" dirty="0">
                <a:latin typeface="+mn-lt"/>
                <a:cs typeface="Arial" charset="0"/>
              </a:rPr>
              <a:t>des gegenwärtigen Material- und </a:t>
            </a:r>
            <a:r>
              <a:rPr lang="de-DE" altLang="de-DE" sz="1700" dirty="0" smtClean="0">
                <a:latin typeface="+mn-lt"/>
                <a:cs typeface="Arial" charset="0"/>
              </a:rPr>
              <a:t>Energiedurchsatzes</a:t>
            </a:r>
            <a:endParaRPr lang="de-DE" sz="1700" u="sng" dirty="0">
              <a:latin typeface="+mn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175919" y="1266302"/>
            <a:ext cx="4212505" cy="13937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sz="1700" dirty="0" smtClean="0">
                <a:latin typeface="Calibri" pitchFamily="34" charset="0"/>
                <a:cs typeface="Times New Roman" pitchFamily="18" charset="0"/>
              </a:rPr>
              <a:t>Gleichgewichtsökonomie nur durch</a:t>
            </a:r>
            <a:br>
              <a:rPr lang="de-DE" sz="1700" dirty="0" smtClean="0">
                <a:latin typeface="Calibri" pitchFamily="34" charset="0"/>
                <a:cs typeface="Times New Roman" pitchFamily="18" charset="0"/>
              </a:rPr>
            </a:br>
            <a:r>
              <a:rPr lang="de-DE" sz="1700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de-DE" sz="1700" u="sng" dirty="0" smtClean="0">
                <a:latin typeface="Calibri" panose="020F0502020204030204" pitchFamily="34" charset="0"/>
              </a:rPr>
              <a:t>Verzicht auf Wohlstandsprivilegien</a:t>
            </a:r>
            <a:r>
              <a:rPr lang="de-DE" sz="1700" dirty="0" smtClean="0">
                <a:latin typeface="Calibri" panose="020F0502020204030204" pitchFamily="34" charset="0"/>
              </a:rPr>
              <a:t>, </a:t>
            </a:r>
            <a:br>
              <a:rPr lang="de-DE" sz="1700" dirty="0" smtClean="0">
                <a:latin typeface="Calibri" panose="020F0502020204030204" pitchFamily="34" charset="0"/>
              </a:rPr>
            </a:br>
            <a:r>
              <a:rPr lang="de-DE" sz="1700" dirty="0" smtClean="0">
                <a:latin typeface="Calibri" panose="020F0502020204030204" pitchFamily="34" charset="0"/>
              </a:rPr>
              <a:t>die durch Ausplünderung der Natur, </a:t>
            </a:r>
            <a:br>
              <a:rPr lang="de-DE" sz="1700" dirty="0" smtClean="0">
                <a:latin typeface="Calibri" panose="020F0502020204030204" pitchFamily="34" charset="0"/>
              </a:rPr>
            </a:br>
            <a:r>
              <a:rPr lang="de-DE" sz="1700" dirty="0" smtClean="0">
                <a:latin typeface="Calibri" panose="020F0502020204030204" pitchFamily="34" charset="0"/>
              </a:rPr>
              <a:t>durch Ausbeutung anderen Völker zustande kommen.</a:t>
            </a:r>
            <a:endParaRPr lang="de-DE" sz="17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81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D7B56-F0BE-4918-8172-6925A267147B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866112" cy="418058"/>
          </a:xfrm>
        </p:spPr>
        <p:txBody>
          <a:bodyPr/>
          <a:lstStyle/>
          <a:p>
            <a:r>
              <a:rPr lang="de-DE" sz="1800" b="1" u="sng" dirty="0" smtClean="0"/>
              <a:t>Wachstum</a:t>
            </a:r>
            <a:r>
              <a:rPr lang="de-DE" sz="1800" b="1" u="sng" baseline="0" dirty="0" smtClean="0"/>
              <a:t> in Entwicklungsländer</a:t>
            </a:r>
            <a:endParaRPr lang="de-DE" sz="1800" b="1" u="sng" dirty="0"/>
          </a:p>
        </p:txBody>
      </p:sp>
      <p:sp>
        <p:nvSpPr>
          <p:cNvPr id="4" name="Textfeld 3"/>
          <p:cNvSpPr txBox="1"/>
          <p:nvPr/>
        </p:nvSpPr>
        <p:spPr>
          <a:xfrm>
            <a:off x="328142" y="734100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n-lt"/>
              </a:rPr>
              <a:t>In Entwicklungsländer sind drei Wachstumsfelder offen:</a:t>
            </a:r>
            <a:br>
              <a:rPr lang="de-DE" dirty="0" smtClean="0">
                <a:latin typeface="+mn-lt"/>
              </a:rPr>
            </a:br>
            <a:r>
              <a:rPr lang="de-DE" dirty="0" smtClean="0">
                <a:latin typeface="+mn-lt"/>
              </a:rPr>
              <a:t>  1. Bevölkerungswachstum, 2. ungesättigte Märkte, 3. Aufbauphasen.</a:t>
            </a:r>
            <a:br>
              <a:rPr lang="de-DE" dirty="0" smtClean="0">
                <a:latin typeface="+mn-lt"/>
              </a:rPr>
            </a:br>
            <a:r>
              <a:rPr lang="de-DE" dirty="0" smtClean="0">
                <a:latin typeface="+mn-lt"/>
              </a:rPr>
              <a:t>Das 4. Wachstumsfeld Ressourcen wie weltweit weitgehend überlastet. </a:t>
            </a:r>
            <a:endParaRPr lang="de-DE" dirty="0">
              <a:latin typeface="+mn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28142" y="1679704"/>
            <a:ext cx="8348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n-lt"/>
              </a:rPr>
              <a:t>Nötig ist eine wirtschaftliche Entwicklung, die die offenen Wachstumsfelder bedient, zugleich die Überlastung des Ökosystems zurückfährt.  </a:t>
            </a:r>
            <a:endParaRPr lang="de-DE" dirty="0">
              <a:latin typeface="+mn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28142" y="2326035"/>
            <a:ext cx="870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 smtClean="0">
                <a:latin typeface="+mn-lt"/>
              </a:rPr>
              <a:t>Notwendige Strategien</a:t>
            </a:r>
            <a:r>
              <a:rPr lang="de-DE" dirty="0" smtClean="0">
                <a:latin typeface="+mn-lt"/>
              </a:rPr>
              <a:t>:</a:t>
            </a:r>
          </a:p>
        </p:txBody>
      </p:sp>
      <p:sp>
        <p:nvSpPr>
          <p:cNvPr id="8" name="Rechteck 7"/>
          <p:cNvSpPr/>
          <p:nvPr/>
        </p:nvSpPr>
        <p:spPr>
          <a:xfrm>
            <a:off x="286172" y="5178811"/>
            <a:ext cx="87083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+mn-lt"/>
              </a:rPr>
              <a:t>5. </a:t>
            </a:r>
            <a:r>
              <a:rPr lang="de-DE" u="sng" dirty="0" smtClean="0">
                <a:latin typeface="+mn-lt"/>
              </a:rPr>
              <a:t>Entwicklung </a:t>
            </a:r>
            <a:r>
              <a:rPr lang="de-DE" dirty="0">
                <a:latin typeface="+mn-lt"/>
              </a:rPr>
              <a:t>der Wirtschaft in Richtung </a:t>
            </a:r>
            <a:r>
              <a:rPr lang="de-DE" u="sng" dirty="0">
                <a:latin typeface="+mn-lt"/>
              </a:rPr>
              <a:t>einer </a:t>
            </a:r>
            <a:r>
              <a:rPr lang="de-DE" u="sng" dirty="0" smtClean="0">
                <a:latin typeface="+mn-lt"/>
              </a:rPr>
              <a:t>postkapitalistischen Ökonomie</a:t>
            </a:r>
            <a:r>
              <a:rPr lang="de-DE" u="sng" dirty="0">
                <a:latin typeface="+mn-lt"/>
              </a:rPr>
              <a:t>…</a:t>
            </a:r>
          </a:p>
        </p:txBody>
      </p:sp>
      <p:sp>
        <p:nvSpPr>
          <p:cNvPr id="9" name="Rechteck 8"/>
          <p:cNvSpPr/>
          <p:nvPr/>
        </p:nvSpPr>
        <p:spPr>
          <a:xfrm>
            <a:off x="256134" y="4554606"/>
            <a:ext cx="8484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+mn-lt"/>
              </a:rPr>
              <a:t>4. </a:t>
            </a:r>
            <a:r>
              <a:rPr lang="de-DE" u="sng" dirty="0" smtClean="0">
                <a:latin typeface="+mn-lt"/>
              </a:rPr>
              <a:t>Überwindung </a:t>
            </a:r>
            <a:r>
              <a:rPr lang="de-DE" u="sng" dirty="0">
                <a:latin typeface="+mn-lt"/>
              </a:rPr>
              <a:t>der Korruption, Aufbau eines Sozialstaats</a:t>
            </a:r>
            <a:r>
              <a:rPr lang="de-DE" dirty="0">
                <a:latin typeface="+mn-lt"/>
              </a:rPr>
              <a:t>, </a:t>
            </a:r>
            <a:r>
              <a:rPr lang="de-DE" dirty="0" smtClean="0">
                <a:latin typeface="+mn-lt"/>
              </a:rPr>
              <a:t>Demokratisierung, gerechte</a:t>
            </a:r>
            <a:br>
              <a:rPr lang="de-DE" dirty="0" smtClean="0">
                <a:latin typeface="+mn-lt"/>
              </a:rPr>
            </a:br>
            <a:r>
              <a:rPr lang="de-DE" dirty="0" smtClean="0">
                <a:latin typeface="+mn-lt"/>
              </a:rPr>
              <a:t>    </a:t>
            </a:r>
            <a:r>
              <a:rPr lang="de-DE" dirty="0">
                <a:latin typeface="+mn-lt"/>
              </a:rPr>
              <a:t>Anteilhabe aller an der Wertschöpfung…</a:t>
            </a:r>
          </a:p>
        </p:txBody>
      </p:sp>
      <p:sp>
        <p:nvSpPr>
          <p:cNvPr id="10" name="Rechteck 9"/>
          <p:cNvSpPr/>
          <p:nvPr/>
        </p:nvSpPr>
        <p:spPr>
          <a:xfrm>
            <a:off x="291555" y="3908275"/>
            <a:ext cx="8517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+mn-lt"/>
              </a:rPr>
              <a:t>3. </a:t>
            </a:r>
            <a:r>
              <a:rPr lang="de-DE" u="sng" dirty="0" smtClean="0">
                <a:latin typeface="+mn-lt"/>
              </a:rPr>
              <a:t>Hilfe </a:t>
            </a:r>
            <a:r>
              <a:rPr lang="de-DE" u="sng" dirty="0">
                <a:latin typeface="+mn-lt"/>
              </a:rPr>
              <a:t>zur wirklichen Selbsthilfe</a:t>
            </a:r>
            <a:r>
              <a:rPr lang="de-DE" dirty="0">
                <a:latin typeface="+mn-lt"/>
              </a:rPr>
              <a:t>: Aufbau eine kleingliedrigen Selbstversorgungswirtschaft </a:t>
            </a:r>
            <a:r>
              <a:rPr lang="de-DE" dirty="0" smtClean="0">
                <a:latin typeface="+mn-lt"/>
              </a:rPr>
              <a:t/>
            </a:r>
            <a:br>
              <a:rPr lang="de-DE" dirty="0" smtClean="0">
                <a:latin typeface="+mn-lt"/>
              </a:rPr>
            </a:br>
            <a:r>
              <a:rPr lang="de-DE" dirty="0" smtClean="0">
                <a:latin typeface="+mn-lt"/>
              </a:rPr>
              <a:t>   (</a:t>
            </a:r>
            <a:r>
              <a:rPr lang="de-DE" dirty="0">
                <a:latin typeface="+mn-lt"/>
              </a:rPr>
              <a:t>Subsistenz)…</a:t>
            </a:r>
          </a:p>
        </p:txBody>
      </p:sp>
      <p:sp>
        <p:nvSpPr>
          <p:cNvPr id="11" name="Rechteck 10"/>
          <p:cNvSpPr/>
          <p:nvPr/>
        </p:nvSpPr>
        <p:spPr>
          <a:xfrm>
            <a:off x="286172" y="3336667"/>
            <a:ext cx="8712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+mn-lt"/>
              </a:rPr>
              <a:t>2. </a:t>
            </a:r>
            <a:r>
              <a:rPr lang="de-DE" u="sng" dirty="0" smtClean="0">
                <a:latin typeface="+mn-lt"/>
              </a:rPr>
              <a:t>Transfair </a:t>
            </a:r>
            <a:r>
              <a:rPr lang="de-DE" u="sng" dirty="0">
                <a:latin typeface="+mn-lt"/>
              </a:rPr>
              <a:t>von Umwelttechnologien </a:t>
            </a:r>
            <a:r>
              <a:rPr lang="de-DE" dirty="0">
                <a:latin typeface="+mn-lt"/>
              </a:rPr>
              <a:t>und ökopolitischen Regeln aus den ökologisch </a:t>
            </a:r>
            <a:r>
              <a:rPr lang="de-DE" dirty="0" smtClean="0">
                <a:latin typeface="+mn-lt"/>
              </a:rPr>
              <a:t>und</a:t>
            </a:r>
            <a:br>
              <a:rPr lang="de-DE" dirty="0" smtClean="0">
                <a:latin typeface="+mn-lt"/>
              </a:rPr>
            </a:br>
            <a:r>
              <a:rPr lang="de-DE" dirty="0" smtClean="0">
                <a:latin typeface="+mn-lt"/>
              </a:rPr>
              <a:t>    sozial </a:t>
            </a:r>
            <a:r>
              <a:rPr lang="de-DE" dirty="0">
                <a:latin typeface="+mn-lt"/>
              </a:rPr>
              <a:t>entwickelten Ländern…</a:t>
            </a:r>
          </a:p>
        </p:txBody>
      </p:sp>
      <p:sp>
        <p:nvSpPr>
          <p:cNvPr id="12" name="Rechteck 11"/>
          <p:cNvSpPr/>
          <p:nvPr/>
        </p:nvSpPr>
        <p:spPr>
          <a:xfrm>
            <a:off x="286172" y="2690336"/>
            <a:ext cx="8484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+mn-lt"/>
              </a:rPr>
              <a:t>1. </a:t>
            </a:r>
            <a:r>
              <a:rPr lang="de-DE" u="sng" dirty="0" smtClean="0">
                <a:latin typeface="+mn-lt"/>
              </a:rPr>
              <a:t>Aufgabe </a:t>
            </a:r>
            <a:r>
              <a:rPr lang="de-DE" u="sng" dirty="0">
                <a:latin typeface="+mn-lt"/>
              </a:rPr>
              <a:t>jeder ausbeuterischen Wirtschaftspraktiken der reichen Ländern </a:t>
            </a:r>
            <a:r>
              <a:rPr lang="de-DE" dirty="0">
                <a:latin typeface="+mn-lt"/>
              </a:rPr>
              <a:t>auf Kosten </a:t>
            </a:r>
            <a:r>
              <a:rPr lang="de-DE" dirty="0" smtClean="0">
                <a:latin typeface="+mn-lt"/>
              </a:rPr>
              <a:t/>
            </a:r>
            <a:br>
              <a:rPr lang="de-DE" dirty="0" smtClean="0">
                <a:latin typeface="+mn-lt"/>
              </a:rPr>
            </a:br>
            <a:r>
              <a:rPr lang="de-DE" dirty="0" smtClean="0">
                <a:latin typeface="+mn-lt"/>
              </a:rPr>
              <a:t>   der </a:t>
            </a:r>
            <a:r>
              <a:rPr lang="de-DE" dirty="0">
                <a:latin typeface="+mn-lt"/>
              </a:rPr>
              <a:t>Ärmeren; gerechte Welthandelspraktiken zu Gunsten der Entwicklungsländer…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60190" y="5712043"/>
            <a:ext cx="705678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latin typeface="+mn-lt"/>
              </a:rPr>
              <a:t>Die reichen Industrieländer sind hier in einer geschichtlich angehäuften </a:t>
            </a:r>
            <a:br>
              <a:rPr lang="de-DE" dirty="0" smtClean="0">
                <a:latin typeface="+mn-lt"/>
              </a:rPr>
            </a:br>
            <a:r>
              <a:rPr lang="de-DE" dirty="0" smtClean="0">
                <a:latin typeface="+mn-lt"/>
              </a:rPr>
              <a:t>Bringschuld!</a:t>
            </a:r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608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D7B56-F0BE-4918-8172-6925A267147B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426368" y="836712"/>
            <a:ext cx="7787208" cy="576064"/>
          </a:xfrm>
        </p:spPr>
        <p:txBody>
          <a:bodyPr/>
          <a:lstStyle/>
          <a:p>
            <a:r>
              <a:rPr lang="de-DE" sz="2000" b="1" u="sng" dirty="0" smtClean="0"/>
              <a:t>VI. Schlüsselfrage</a:t>
            </a:r>
            <a:r>
              <a:rPr lang="de-DE" sz="2000" b="1" u="sng" baseline="0" dirty="0" smtClean="0"/>
              <a:t> Menschenbild</a:t>
            </a:r>
            <a:endParaRPr lang="de-DE" sz="2000" b="1" u="sng" dirty="0"/>
          </a:p>
        </p:txBody>
      </p:sp>
      <p:sp>
        <p:nvSpPr>
          <p:cNvPr id="5" name="Textfeld 4"/>
          <p:cNvSpPr txBox="1"/>
          <p:nvPr/>
        </p:nvSpPr>
        <p:spPr>
          <a:xfrm>
            <a:off x="1979712" y="332656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 smtClean="0"/>
              <a:t>Aber ist der Mensch dazu in der Lage?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339634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7616" y="393630"/>
            <a:ext cx="6927818" cy="504056"/>
          </a:xfrm>
        </p:spPr>
        <p:txBody>
          <a:bodyPr>
            <a:normAutofit/>
          </a:bodyPr>
          <a:lstStyle/>
          <a:p>
            <a:r>
              <a:rPr lang="de-DE" sz="2000" b="1" i="1" dirty="0"/>
              <a:t>„Wer wollen wir als Menschen wirklich sein</a:t>
            </a:r>
            <a:r>
              <a:rPr lang="de-DE" sz="2000" b="1" i="1" dirty="0" smtClean="0"/>
              <a:t>?“</a:t>
            </a:r>
            <a:endParaRPr lang="de-DE" sz="2000" b="1" u="sng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B4C5-B149-4B26-9E2C-A7FCE9635AAA}" type="slidenum">
              <a:rPr lang="de-DE" smtClean="0"/>
              <a:t>33</a:t>
            </a:fld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753133" y="759186"/>
            <a:ext cx="7056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(Yuval Noah Harari; David, Richard Precht)</a:t>
            </a:r>
            <a:endParaRPr lang="de-DE" sz="1200" dirty="0"/>
          </a:p>
        </p:txBody>
      </p:sp>
      <p:pic>
        <p:nvPicPr>
          <p:cNvPr id="14338" name="Picture 2" descr="C:\Users\Winkelmann\Documents\Daten\Winkelmann-Bilder\Grafiken\Anthropozän\WeltGT12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759" y="1422693"/>
            <a:ext cx="3228218" cy="4176464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 1" descr="D:\Winkelmann-Bilder\Grafiken\Versch-Grafiken\Hektik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3" r="4504"/>
          <a:stretch>
            <a:fillRect/>
          </a:stretch>
        </p:blipFill>
        <p:spPr bwMode="auto">
          <a:xfrm>
            <a:off x="365648" y="2060849"/>
            <a:ext cx="4723025" cy="29523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58763" y="5949280"/>
            <a:ext cx="792088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DE" sz="1800" i="1" dirty="0" smtClean="0"/>
              <a:t>Von welchen Werten leben wir?</a:t>
            </a:r>
            <a:endParaRPr lang="de-DE" sz="1800" i="1" dirty="0"/>
          </a:p>
        </p:txBody>
      </p:sp>
    </p:spTree>
    <p:extLst>
      <p:ext uri="{BB962C8B-B14F-4D97-AF65-F5344CB8AC3E}">
        <p14:creationId xmlns:p14="http://schemas.microsoft.com/office/powerpoint/2010/main" val="151653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3B35D2-1AF2-43A9-944A-FBAE4425BD7E}" type="slidenum">
              <a:rPr lang="de-DE" smtClean="0"/>
              <a:pPr>
                <a:defRPr/>
              </a:pPr>
              <a:t>34</a:t>
            </a:fld>
            <a:endParaRPr lang="de-DE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274353" y="242205"/>
            <a:ext cx="8424862" cy="431800"/>
          </a:xfrm>
        </p:spPr>
        <p:txBody>
          <a:bodyPr/>
          <a:lstStyle/>
          <a:p>
            <a:pPr marL="400050" indent="-400050">
              <a:defRPr/>
            </a:pPr>
            <a:r>
              <a:rPr lang="de-DE" sz="1800" b="1" u="sng" dirty="0" smtClean="0">
                <a:ea typeface="+mn-ea"/>
                <a:cs typeface="+mn-cs"/>
              </a:rPr>
              <a:t>Erinnerung an das, was unser Menschsein ausmacht</a:t>
            </a:r>
            <a:endParaRPr lang="de-DE" sz="1800" u="sng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52174" y="4895433"/>
            <a:ext cx="8682037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600" dirty="0">
                <a:latin typeface="Arial" pitchFamily="34" charset="0"/>
              </a:rPr>
              <a:t>4. Der Mensch kann nur </a:t>
            </a:r>
            <a:r>
              <a:rPr lang="de-DE" altLang="de-DE" sz="1600" b="1" u="sng" dirty="0">
                <a:latin typeface="Arial" pitchFamily="34" charset="0"/>
              </a:rPr>
              <a:t>eingebunden</a:t>
            </a:r>
            <a:r>
              <a:rPr lang="de-DE" altLang="de-DE" sz="1600" u="sng" dirty="0">
                <a:latin typeface="Arial" pitchFamily="34" charset="0"/>
              </a:rPr>
              <a:t> im ökologischen </a:t>
            </a:r>
            <a:r>
              <a:rPr lang="de-DE" altLang="de-DE" sz="1600" b="1" u="sng" dirty="0">
                <a:latin typeface="Arial" pitchFamily="34" charset="0"/>
              </a:rPr>
              <a:t>Netzwerk der Erde</a:t>
            </a:r>
            <a:r>
              <a:rPr lang="de-DE" altLang="de-DE" sz="1600" dirty="0">
                <a:latin typeface="Arial" pitchFamily="34" charset="0"/>
              </a:rPr>
              <a:t>  überleben</a:t>
            </a:r>
            <a:r>
              <a:rPr lang="de-DE" altLang="de-DE" sz="1700" dirty="0">
                <a:latin typeface="Arial" pitchFamily="34" charset="0"/>
              </a:rPr>
              <a:t>.</a:t>
            </a:r>
            <a:r>
              <a:rPr lang="de-DE" altLang="de-DE" sz="1800" dirty="0">
                <a:latin typeface="Arial" pitchFamily="34" charset="0"/>
              </a:rPr>
              <a:t/>
            </a:r>
            <a:br>
              <a:rPr lang="de-DE" altLang="de-DE" sz="1800" dirty="0">
                <a:latin typeface="Arial" pitchFamily="34" charset="0"/>
              </a:rPr>
            </a:br>
            <a:r>
              <a:rPr lang="de-DE" altLang="de-DE" sz="1600" dirty="0">
                <a:latin typeface="Arial" pitchFamily="34" charset="0"/>
              </a:rPr>
              <a:t> </a:t>
            </a:r>
            <a:r>
              <a:rPr lang="de-DE" altLang="de-DE" sz="1600" dirty="0" smtClean="0">
                <a:latin typeface="Arial" pitchFamily="34" charset="0"/>
              </a:rPr>
              <a:t>   </a:t>
            </a:r>
            <a:r>
              <a:rPr lang="de-DE" altLang="de-DE" sz="1400" dirty="0" smtClean="0">
                <a:latin typeface="Arial" pitchFamily="34" charset="0"/>
              </a:rPr>
              <a:t>(„</a:t>
            </a:r>
            <a:r>
              <a:rPr lang="de-DE" altLang="de-DE" sz="1400" i="1" dirty="0" smtClean="0">
                <a:latin typeface="Arial" pitchFamily="34" charset="0"/>
              </a:rPr>
              <a:t>Ökologischer Imperativ</a:t>
            </a:r>
            <a:r>
              <a:rPr lang="de-DE" altLang="de-DE" sz="1400" dirty="0" smtClean="0">
                <a:latin typeface="Arial" pitchFamily="34" charset="0"/>
              </a:rPr>
              <a:t>“; Schöpfungsauftrag der Bibel )</a:t>
            </a:r>
            <a:endParaRPr lang="de-DE" altLang="de-DE" sz="1400" dirty="0">
              <a:latin typeface="Arial" pitchFamily="34" charset="0"/>
            </a:endParaRPr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274353" y="2456802"/>
            <a:ext cx="855520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600" dirty="0" smtClean="0">
                <a:latin typeface="Arial" pitchFamily="34" charset="0"/>
              </a:rPr>
              <a:t>2. </a:t>
            </a:r>
            <a:r>
              <a:rPr lang="de-DE" altLang="de-DE" sz="1600" dirty="0">
                <a:latin typeface="Arial" pitchFamily="34" charset="0"/>
              </a:rPr>
              <a:t>Die </a:t>
            </a:r>
            <a:r>
              <a:rPr lang="de-DE" altLang="de-DE" sz="1600" b="1" u="sng" dirty="0" smtClean="0">
                <a:latin typeface="Arial" pitchFamily="34" charset="0"/>
              </a:rPr>
              <a:t>Bipolarität des </a:t>
            </a:r>
            <a:r>
              <a:rPr lang="de-DE" altLang="de-DE" sz="1600" b="1" u="sng" dirty="0">
                <a:latin typeface="Arial" pitchFamily="34" charset="0"/>
              </a:rPr>
              <a:t>Menschen</a:t>
            </a:r>
            <a:r>
              <a:rPr lang="de-DE" altLang="de-DE" sz="1600" dirty="0">
                <a:latin typeface="Arial" pitchFamily="34" charset="0"/>
              </a:rPr>
              <a:t>: </a:t>
            </a:r>
            <a:br>
              <a:rPr lang="de-DE" altLang="de-DE" sz="1600" dirty="0">
                <a:latin typeface="Arial" pitchFamily="34" charset="0"/>
              </a:rPr>
            </a:br>
            <a:r>
              <a:rPr lang="de-DE" altLang="de-DE" sz="1600" dirty="0">
                <a:latin typeface="Arial" pitchFamily="34" charset="0"/>
              </a:rPr>
              <a:t>    &gt; der Mensch ist sowohl ein auf Egoismus, Aggressivität und </a:t>
            </a:r>
            <a:r>
              <a:rPr lang="de-DE" altLang="de-DE" sz="1600" dirty="0" smtClean="0">
                <a:latin typeface="Arial" pitchFamily="34" charset="0"/>
              </a:rPr>
              <a:t>Habenwollen </a:t>
            </a:r>
            <a:r>
              <a:rPr lang="de-DE" altLang="de-DE" sz="1400" dirty="0" smtClean="0">
                <a:latin typeface="Arial" pitchFamily="34" charset="0"/>
              </a:rPr>
              <a:t>(Selbstpol),</a:t>
            </a:r>
            <a:r>
              <a:rPr lang="de-DE" altLang="de-DE" sz="1600" dirty="0">
                <a:latin typeface="Arial" pitchFamily="34" charset="0"/>
              </a:rPr>
              <a:t/>
            </a:r>
            <a:br>
              <a:rPr lang="de-DE" altLang="de-DE" sz="1600" dirty="0">
                <a:latin typeface="Arial" pitchFamily="34" charset="0"/>
              </a:rPr>
            </a:br>
            <a:r>
              <a:rPr lang="de-DE" altLang="de-DE" sz="1600" dirty="0">
                <a:latin typeface="Arial" pitchFamily="34" charset="0"/>
              </a:rPr>
              <a:t>    &gt; wie ein auf  Mitempfinden, Solidarität, Kooperation, Verantwortung</a:t>
            </a:r>
            <a:r>
              <a:rPr lang="de-DE" altLang="de-DE" sz="1600" dirty="0" smtClean="0">
                <a:latin typeface="Arial" pitchFamily="34" charset="0"/>
              </a:rPr>
              <a:t>, sinnvollen </a:t>
            </a:r>
            <a:r>
              <a:rPr lang="de-DE" altLang="de-DE" sz="1600" dirty="0">
                <a:latin typeface="Arial" pitchFamily="34" charset="0"/>
              </a:rPr>
              <a:t>Verzicht</a:t>
            </a:r>
            <a:r>
              <a:rPr lang="de-DE" altLang="de-DE" sz="1600" dirty="0" smtClean="0">
                <a:latin typeface="Arial" pitchFamily="34" charset="0"/>
              </a:rPr>
              <a:t>,</a:t>
            </a:r>
            <a:br>
              <a:rPr lang="de-DE" altLang="de-DE" sz="1600" dirty="0" smtClean="0">
                <a:latin typeface="Arial" pitchFamily="34" charset="0"/>
              </a:rPr>
            </a:br>
            <a:r>
              <a:rPr lang="de-DE" altLang="de-DE" sz="1600" dirty="0" smtClean="0">
                <a:latin typeface="Arial" pitchFamily="34" charset="0"/>
              </a:rPr>
              <a:t>       </a:t>
            </a:r>
            <a:r>
              <a:rPr lang="de-DE" altLang="de-DE" sz="1600" dirty="0">
                <a:latin typeface="Arial" pitchFamily="34" charset="0"/>
              </a:rPr>
              <a:t>spirituelle Sinnfindung hin angelegtes und begabtes </a:t>
            </a:r>
            <a:r>
              <a:rPr lang="de-DE" altLang="de-DE" sz="1600" dirty="0" smtClean="0">
                <a:latin typeface="Arial" pitchFamily="34" charset="0"/>
              </a:rPr>
              <a:t>Wesen </a:t>
            </a:r>
            <a:r>
              <a:rPr lang="de-DE" altLang="de-DE" sz="1400" dirty="0" smtClean="0">
                <a:latin typeface="Arial" pitchFamily="34" charset="0"/>
              </a:rPr>
              <a:t>(Sozialpol).</a:t>
            </a:r>
            <a:endParaRPr lang="de-DE" altLang="de-DE" sz="1400" i="1" dirty="0">
              <a:latin typeface="Arial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74353" y="3569689"/>
            <a:ext cx="88931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600" dirty="0">
                <a:latin typeface="Arial" pitchFamily="34" charset="0"/>
              </a:rPr>
              <a:t>3. Erkenntnisse der neueren </a:t>
            </a:r>
            <a:r>
              <a:rPr lang="de-DE" altLang="de-DE" sz="1600" b="1" u="sng" dirty="0">
                <a:latin typeface="Arial" pitchFamily="34" charset="0"/>
              </a:rPr>
              <a:t>neurobiologischen Forschung und Glücksforschung</a:t>
            </a:r>
            <a:r>
              <a:rPr lang="de-DE" altLang="de-DE" sz="1600" dirty="0">
                <a:latin typeface="Arial" pitchFamily="34" charset="0"/>
              </a:rPr>
              <a:t>: </a:t>
            </a:r>
            <a:br>
              <a:rPr lang="de-DE" altLang="de-DE" sz="1600" dirty="0">
                <a:latin typeface="Arial" pitchFamily="34" charset="0"/>
              </a:rPr>
            </a:br>
            <a:r>
              <a:rPr lang="de-DE" altLang="de-DE" sz="1600" dirty="0">
                <a:latin typeface="Arial" pitchFamily="34" charset="0"/>
              </a:rPr>
              <a:t>    </a:t>
            </a:r>
            <a:r>
              <a:rPr lang="de-DE" altLang="de-DE" sz="1600" dirty="0" smtClean="0">
                <a:latin typeface="Arial" pitchFamily="34" charset="0"/>
              </a:rPr>
              <a:t>&gt; Nicht </a:t>
            </a:r>
            <a:r>
              <a:rPr lang="de-DE" altLang="de-DE" sz="1600" dirty="0">
                <a:latin typeface="Arial" pitchFamily="34" charset="0"/>
              </a:rPr>
              <a:t>Konkurrenz, Aggression und Kampf ums </a:t>
            </a:r>
            <a:r>
              <a:rPr lang="de-DE" altLang="de-DE" sz="1600" dirty="0" smtClean="0">
                <a:latin typeface="Arial" pitchFamily="34" charset="0"/>
              </a:rPr>
              <a:t>Dasein,</a:t>
            </a:r>
            <a:br>
              <a:rPr lang="de-DE" altLang="de-DE" sz="1600" dirty="0" smtClean="0">
                <a:latin typeface="Arial" pitchFamily="34" charset="0"/>
              </a:rPr>
            </a:br>
            <a:r>
              <a:rPr lang="de-DE" altLang="de-DE" sz="1600" dirty="0" smtClean="0">
                <a:latin typeface="Arial" pitchFamily="34" charset="0"/>
              </a:rPr>
              <a:t>    &gt; sondern </a:t>
            </a:r>
            <a:r>
              <a:rPr lang="de-DE" altLang="de-DE" sz="1600" b="1" dirty="0">
                <a:latin typeface="Arial" pitchFamily="34" charset="0"/>
              </a:rPr>
              <a:t>Kooperation, </a:t>
            </a:r>
            <a:r>
              <a:rPr lang="de-DE" altLang="de-DE" sz="1600" b="1" dirty="0" smtClean="0">
                <a:latin typeface="Arial" pitchFamily="34" charset="0"/>
              </a:rPr>
              <a:t>Zugewandheit</a:t>
            </a:r>
            <a:r>
              <a:rPr lang="de-DE" altLang="de-DE" sz="1600" b="1" dirty="0">
                <a:latin typeface="Arial" pitchFamily="34" charset="0"/>
              </a:rPr>
              <a:t>, Empathie, Vertrauen und Wertschätzung </a:t>
            </a:r>
            <a:r>
              <a:rPr lang="de-DE" altLang="de-DE" sz="1600" dirty="0">
                <a:latin typeface="Arial" pitchFamily="34" charset="0"/>
              </a:rPr>
              <a:t>sind </a:t>
            </a:r>
            <a:r>
              <a:rPr lang="de-DE" altLang="de-DE" sz="1600" dirty="0" smtClean="0">
                <a:latin typeface="Arial" pitchFamily="34" charset="0"/>
              </a:rPr>
              <a:t/>
            </a:r>
            <a:br>
              <a:rPr lang="de-DE" altLang="de-DE" sz="1600" dirty="0" smtClean="0">
                <a:latin typeface="Arial" pitchFamily="34" charset="0"/>
              </a:rPr>
            </a:br>
            <a:r>
              <a:rPr lang="de-DE" altLang="de-DE" sz="1600" dirty="0" smtClean="0">
                <a:latin typeface="Arial" pitchFamily="34" charset="0"/>
              </a:rPr>
              <a:t>      die </a:t>
            </a:r>
            <a:r>
              <a:rPr lang="de-DE" altLang="de-DE" sz="1600" dirty="0">
                <a:latin typeface="Arial" pitchFamily="34" charset="0"/>
              </a:rPr>
              <a:t>besseren Stimulanzien </a:t>
            </a:r>
            <a:r>
              <a:rPr lang="de-DE" altLang="de-DE" sz="1600" dirty="0" smtClean="0">
                <a:latin typeface="Arial" pitchFamily="34" charset="0"/>
              </a:rPr>
              <a:t>biologischer</a:t>
            </a:r>
            <a:r>
              <a:rPr lang="de-DE" altLang="de-DE" sz="1600" dirty="0">
                <a:latin typeface="Arial" pitchFamily="34" charset="0"/>
              </a:rPr>
              <a:t>, sozialer, auch wirtschaftlicher Systeme </a:t>
            </a:r>
            <a:r>
              <a:rPr lang="de-DE" altLang="de-DE" sz="1600" dirty="0" smtClean="0">
                <a:latin typeface="Arial" pitchFamily="34" charset="0"/>
              </a:rPr>
              <a:t/>
            </a:r>
            <a:br>
              <a:rPr lang="de-DE" altLang="de-DE" sz="1600" dirty="0" smtClean="0">
                <a:latin typeface="Arial" pitchFamily="34" charset="0"/>
              </a:rPr>
            </a:br>
            <a:r>
              <a:rPr lang="de-DE" altLang="de-DE" sz="1600" dirty="0" smtClean="0">
                <a:latin typeface="Arial" pitchFamily="34" charset="0"/>
              </a:rPr>
              <a:t>      - und der sozio-kulturellen Evolution  </a:t>
            </a:r>
            <a:r>
              <a:rPr lang="de-DE" altLang="de-DE" sz="1400" dirty="0" smtClean="0">
                <a:latin typeface="Arial" pitchFamily="34" charset="0"/>
              </a:rPr>
              <a:t>(</a:t>
            </a:r>
            <a:r>
              <a:rPr lang="de-DE" altLang="de-DE" sz="1400" dirty="0">
                <a:latin typeface="Arial" pitchFamily="34" charset="0"/>
              </a:rPr>
              <a:t>Gerald Hüther, Joachim Bauer...)</a:t>
            </a:r>
            <a:endParaRPr lang="de-DE" altLang="de-DE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250825" y="5509796"/>
            <a:ext cx="83753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 smtClean="0">
                <a:latin typeface="Arial" pitchFamily="34" charset="0"/>
              </a:rPr>
              <a:t>5. </a:t>
            </a:r>
            <a:r>
              <a:rPr lang="de-DE" altLang="de-DE" sz="1600" dirty="0">
                <a:latin typeface="Arial" pitchFamily="34" charset="0"/>
              </a:rPr>
              <a:t>Der Mensch ist auf „</a:t>
            </a:r>
            <a:r>
              <a:rPr lang="de-DE" altLang="de-DE" sz="1600" b="1" u="sng" dirty="0">
                <a:latin typeface="Arial" pitchFamily="34" charset="0"/>
              </a:rPr>
              <a:t>Transzendenz</a:t>
            </a:r>
            <a:r>
              <a:rPr lang="de-DE" altLang="de-DE" sz="1600" dirty="0">
                <a:latin typeface="Arial" pitchFamily="34" charset="0"/>
              </a:rPr>
              <a:t>“  </a:t>
            </a:r>
            <a:r>
              <a:rPr lang="de-DE" altLang="de-DE" sz="1600" dirty="0" smtClean="0">
                <a:latin typeface="Arial" pitchFamily="34" charset="0"/>
              </a:rPr>
              <a:t>und </a:t>
            </a:r>
            <a:r>
              <a:rPr lang="de-DE" altLang="de-DE" sz="1600" b="1" u="sng" dirty="0" smtClean="0">
                <a:latin typeface="Arial" pitchFamily="34" charset="0"/>
              </a:rPr>
              <a:t>spiritueller Werteerfahrung </a:t>
            </a:r>
            <a:r>
              <a:rPr lang="de-DE" altLang="de-DE" sz="1600" dirty="0" smtClean="0">
                <a:latin typeface="Arial" pitchFamily="34" charset="0"/>
              </a:rPr>
              <a:t>hin </a:t>
            </a:r>
            <a:r>
              <a:rPr lang="de-DE" altLang="de-DE" sz="1600" dirty="0">
                <a:latin typeface="Arial" pitchFamily="34" charset="0"/>
              </a:rPr>
              <a:t>angelegt, </a:t>
            </a:r>
            <a:r>
              <a:rPr lang="de-DE" altLang="de-DE" sz="1600" dirty="0" smtClean="0">
                <a:latin typeface="Arial" pitchFamily="34" charset="0"/>
              </a:rPr>
              <a:t/>
            </a:r>
            <a:br>
              <a:rPr lang="de-DE" altLang="de-DE" sz="1600" dirty="0" smtClean="0">
                <a:latin typeface="Arial" pitchFamily="34" charset="0"/>
              </a:rPr>
            </a:br>
            <a:r>
              <a:rPr lang="de-DE" altLang="de-DE" sz="1600" dirty="0" smtClean="0">
                <a:latin typeface="Arial" pitchFamily="34" charset="0"/>
              </a:rPr>
              <a:t>    erfährt er hier Sinngebung, Werteorientierung und Gewissensanrede</a:t>
            </a:r>
            <a:r>
              <a:rPr lang="de-DE" altLang="de-DE" sz="1600" dirty="0">
                <a:latin typeface="Arial" pitchFamily="34" charset="0"/>
              </a:rPr>
              <a:t>.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42206" y="1631898"/>
            <a:ext cx="87899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600" dirty="0" smtClean="0">
                <a:latin typeface="Arial" pitchFamily="34" charset="0"/>
              </a:rPr>
              <a:t>1. Der Mensch ist ein </a:t>
            </a:r>
            <a:r>
              <a:rPr lang="de-DE" altLang="de-DE" sz="1600" b="1" u="sng" dirty="0" smtClean="0">
                <a:latin typeface="Arial" pitchFamily="34" charset="0"/>
              </a:rPr>
              <a:t>Sozialwesen</a:t>
            </a:r>
            <a:r>
              <a:rPr lang="de-DE" altLang="de-DE" sz="1600" dirty="0" smtClean="0">
                <a:latin typeface="Arial" pitchFamily="34" charset="0"/>
              </a:rPr>
              <a:t>: </a:t>
            </a:r>
            <a:br>
              <a:rPr lang="de-DE" altLang="de-DE" sz="1600" dirty="0" smtClean="0">
                <a:latin typeface="Arial" pitchFamily="34" charset="0"/>
              </a:rPr>
            </a:br>
            <a:r>
              <a:rPr lang="de-DE" altLang="de-DE" sz="1600" dirty="0" smtClean="0">
                <a:latin typeface="Arial" pitchFamily="34" charset="0"/>
              </a:rPr>
              <a:t>    &gt; kann nur in Beziehung, in Gemeinschaft leben, glücklich werden</a:t>
            </a:r>
            <a:r>
              <a:rPr lang="de-DE" altLang="de-D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600" dirty="0" smtClean="0">
                <a:latin typeface="Arial" pitchFamily="34" charset="0"/>
              </a:rPr>
              <a:t/>
            </a:r>
            <a:br>
              <a:rPr lang="de-DE" altLang="de-DE" sz="1600" dirty="0" smtClean="0">
                <a:latin typeface="Arial" pitchFamily="34" charset="0"/>
              </a:rPr>
            </a:br>
            <a:r>
              <a:rPr lang="de-DE" altLang="de-DE" sz="1600" dirty="0" smtClean="0">
                <a:latin typeface="Arial" pitchFamily="34" charset="0"/>
              </a:rPr>
              <a:t>    &gt; braucht Ethik, sich Regeln gebende Sozietät </a:t>
            </a:r>
            <a:r>
              <a:rPr lang="de-DE" altLang="de-DE" sz="1400" dirty="0" smtClean="0">
                <a:latin typeface="Arial" pitchFamily="34" charset="0"/>
              </a:rPr>
              <a:t>(10-Gebote, Gesetzeswerke - Werte-Gemeinschaft)</a:t>
            </a:r>
            <a:endParaRPr lang="de-DE" altLang="de-DE" sz="1400" dirty="0">
              <a:latin typeface="Arial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023562" y="673866"/>
            <a:ext cx="705678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latin typeface="Calibri" panose="020F0502020204030204" pitchFamily="34" charset="0"/>
              </a:rPr>
              <a:t>Das </a:t>
            </a:r>
            <a:r>
              <a:rPr lang="de-DE" u="sng" dirty="0" smtClean="0">
                <a:latin typeface="Calibri" panose="020F0502020204030204" pitchFamily="34" charset="0"/>
              </a:rPr>
              <a:t>ganzheitliche Menschenbild:</a:t>
            </a:r>
            <a:br>
              <a:rPr lang="de-DE" u="sng" dirty="0" smtClean="0">
                <a:latin typeface="Calibri" panose="020F0502020204030204" pitchFamily="34" charset="0"/>
              </a:rPr>
            </a:br>
            <a:r>
              <a:rPr lang="de-DE" sz="1700" dirty="0" smtClean="0">
                <a:latin typeface="Calibri" panose="020F0502020204030204" pitchFamily="34" charset="0"/>
              </a:rPr>
              <a:t>Weisheiten der alten Kulturen, der Religionen, der Bibel, der Philosophien, </a:t>
            </a:r>
            <a:br>
              <a:rPr lang="de-DE" sz="1700" dirty="0" smtClean="0">
                <a:latin typeface="Calibri" panose="020F0502020204030204" pitchFamily="34" charset="0"/>
              </a:rPr>
            </a:br>
            <a:r>
              <a:rPr lang="de-DE" sz="1700" dirty="0" smtClean="0">
                <a:latin typeface="Calibri" panose="020F0502020204030204" pitchFamily="34" charset="0"/>
              </a:rPr>
              <a:t>alter und neuer anthropologischer Erkenntnisse:</a:t>
            </a:r>
            <a:endParaRPr lang="de-DE" sz="17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74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0" grpId="0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70379" y="692696"/>
            <a:ext cx="3640626" cy="432048"/>
          </a:xfrm>
        </p:spPr>
        <p:txBody>
          <a:bodyPr/>
          <a:lstStyle/>
          <a:p>
            <a:pPr algn="l"/>
            <a:r>
              <a:rPr lang="de-DE" sz="1800" u="sng" dirty="0" smtClean="0"/>
              <a:t>These</a:t>
            </a:r>
            <a:r>
              <a:rPr lang="de-DE" sz="1800" u="sng" baseline="0" dirty="0" smtClean="0"/>
              <a:t> 2:</a:t>
            </a:r>
            <a:endParaRPr lang="de-DE" sz="1800" dirty="0"/>
          </a:p>
        </p:txBody>
      </p:sp>
      <p:sp>
        <p:nvSpPr>
          <p:cNvPr id="3" name="Textfeld 2"/>
          <p:cNvSpPr txBox="1"/>
          <p:nvPr/>
        </p:nvSpPr>
        <p:spPr>
          <a:xfrm>
            <a:off x="270379" y="1268760"/>
            <a:ext cx="446449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n-lt"/>
              </a:rPr>
              <a:t>Wir können die Wachstumsverirrung nur überwinden, wenn </a:t>
            </a:r>
            <a:r>
              <a:rPr lang="de-DE" dirty="0">
                <a:latin typeface="+mn-lt"/>
              </a:rPr>
              <a:t>wenn wir uns </a:t>
            </a:r>
            <a:r>
              <a:rPr lang="de-DE" dirty="0" smtClean="0">
                <a:latin typeface="+mn-lt"/>
              </a:rPr>
              <a:t>wieder </a:t>
            </a:r>
            <a:r>
              <a:rPr lang="de-DE" dirty="0">
                <a:latin typeface="+mn-lt"/>
              </a:rPr>
              <a:t>auf unser </a:t>
            </a:r>
            <a:r>
              <a:rPr lang="de-DE" b="1" dirty="0" smtClean="0">
                <a:latin typeface="+mn-lt"/>
              </a:rPr>
              <a:t>wertegeleitetes </a:t>
            </a:r>
            <a:r>
              <a:rPr lang="de-DE" b="1" dirty="0">
                <a:latin typeface="+mn-lt"/>
              </a:rPr>
              <a:t>Menschsein </a:t>
            </a:r>
            <a:r>
              <a:rPr lang="de-DE" dirty="0" smtClean="0">
                <a:latin typeface="+mn-lt"/>
              </a:rPr>
              <a:t>besinnen.</a:t>
            </a:r>
            <a:endParaRPr lang="de-DE" dirty="0"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C90BB-70F1-4253-81F5-FE49F7AF6FD4}" type="slidenum">
              <a:rPr lang="de-DE" smtClean="0"/>
              <a:t>35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25991" y="2786743"/>
            <a:ext cx="4753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u="sng" dirty="0" smtClean="0">
                <a:latin typeface="+mn-lt"/>
              </a:rPr>
              <a:t>Klimaforscher </a:t>
            </a:r>
            <a:r>
              <a:rPr lang="de-DE" u="sng" dirty="0">
                <a:latin typeface="+mn-lt"/>
              </a:rPr>
              <a:t>Hans Joachim </a:t>
            </a:r>
            <a:r>
              <a:rPr lang="de-DE" u="sng" dirty="0" smtClean="0">
                <a:latin typeface="+mn-lt"/>
              </a:rPr>
              <a:t>Schellnhuber</a:t>
            </a:r>
            <a:r>
              <a:rPr lang="de-DE" dirty="0" smtClean="0">
                <a:latin typeface="+mn-lt"/>
              </a:rPr>
              <a:t>: </a:t>
            </a:r>
            <a:br>
              <a:rPr lang="de-DE" dirty="0" smtClean="0">
                <a:latin typeface="+mn-lt"/>
              </a:rPr>
            </a:br>
            <a:r>
              <a:rPr lang="de-DE" dirty="0" smtClean="0">
                <a:latin typeface="+mn-lt"/>
              </a:rPr>
              <a:t>„</a:t>
            </a:r>
            <a:r>
              <a:rPr lang="de-DE" i="1" dirty="0">
                <a:latin typeface="+mn-lt"/>
              </a:rPr>
              <a:t>Wir müssen unsere Zivilisation neu erfinden.</a:t>
            </a:r>
            <a:r>
              <a:rPr lang="de-DE" dirty="0">
                <a:latin typeface="+mn-lt"/>
              </a:rPr>
              <a:t>“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25991" y="3844826"/>
            <a:ext cx="4013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>
                <a:latin typeface="+mn-lt"/>
              </a:rPr>
              <a:t>Die neue Zivilisation wird vom dem </a:t>
            </a:r>
            <a:r>
              <a:rPr lang="de-DE" b="1" dirty="0" smtClean="0">
                <a:latin typeface="+mn-lt"/>
              </a:rPr>
              <a:t>Grundgefühl der Verbundenheit </a:t>
            </a:r>
            <a:br>
              <a:rPr lang="de-DE" b="1" dirty="0" smtClean="0">
                <a:latin typeface="+mn-lt"/>
              </a:rPr>
            </a:br>
            <a:r>
              <a:rPr lang="de-DE" dirty="0" smtClean="0">
                <a:latin typeface="+mn-lt"/>
              </a:rPr>
              <a:t>allen Lebens, allen Seins ausgehen. </a:t>
            </a:r>
            <a:endParaRPr lang="de-DE" dirty="0">
              <a:latin typeface="+mn-lt"/>
            </a:endParaRPr>
          </a:p>
        </p:txBody>
      </p:sp>
      <p:pic>
        <p:nvPicPr>
          <p:cNvPr id="2050" name="Picture 2" descr="C:\Users\Winkelmann\Documents\Daten\Winkelmann-Bilder\Grafiken\Meditation\Einss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52736"/>
            <a:ext cx="3748202" cy="48691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26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61029" y="548680"/>
            <a:ext cx="7712546" cy="547464"/>
          </a:xfrm>
        </p:spPr>
        <p:txBody>
          <a:bodyPr/>
          <a:lstStyle/>
          <a:p>
            <a:r>
              <a:rPr lang="de-DE" sz="2000" b="1" u="sng" dirty="0" smtClean="0"/>
              <a:t>VII. Realisierungsschritte einer Systemänderung</a:t>
            </a:r>
            <a:endParaRPr lang="de-DE" sz="2000" b="1" u="sng" dirty="0"/>
          </a:p>
        </p:txBody>
      </p:sp>
      <p:sp>
        <p:nvSpPr>
          <p:cNvPr id="4" name="Textfeld 3"/>
          <p:cNvSpPr txBox="1"/>
          <p:nvPr/>
        </p:nvSpPr>
        <p:spPr>
          <a:xfrm>
            <a:off x="427890" y="2570681"/>
            <a:ext cx="78488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     </a:t>
            </a:r>
          </a:p>
        </p:txBody>
      </p:sp>
      <p:sp>
        <p:nvSpPr>
          <p:cNvPr id="6" name="Rechteck 5"/>
          <p:cNvSpPr/>
          <p:nvPr/>
        </p:nvSpPr>
        <p:spPr>
          <a:xfrm>
            <a:off x="532731" y="3532366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+mn-lt"/>
              </a:rPr>
              <a:t>3. Systemänderung: Entwicklung einer </a:t>
            </a:r>
            <a:r>
              <a:rPr lang="de-DE" dirty="0">
                <a:latin typeface="+mn-lt"/>
              </a:rPr>
              <a:t>postkapitalistischen </a:t>
            </a:r>
            <a:r>
              <a:rPr lang="de-DE" dirty="0" smtClean="0">
                <a:latin typeface="+mn-lt"/>
              </a:rPr>
              <a:t>Ökonomie</a:t>
            </a:r>
            <a:endParaRPr lang="de-DE" dirty="0"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48408" y="1873598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+mn-lt"/>
              </a:rPr>
              <a:t>1. Änderungen </a:t>
            </a:r>
            <a:r>
              <a:rPr lang="de-DE" dirty="0">
                <a:latin typeface="+mn-lt"/>
              </a:rPr>
              <a:t>in der Lebensweise der </a:t>
            </a:r>
            <a:r>
              <a:rPr lang="de-DE" dirty="0" smtClean="0">
                <a:latin typeface="+mn-lt"/>
              </a:rPr>
              <a:t>Menschen</a:t>
            </a:r>
            <a:endParaRPr lang="de-DE" dirty="0">
              <a:latin typeface="+mn-lt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35807" y="2780795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+mn-lt"/>
              </a:rPr>
              <a:t>2. Änderungen </a:t>
            </a:r>
            <a:r>
              <a:rPr lang="de-DE" dirty="0">
                <a:latin typeface="+mn-lt"/>
              </a:rPr>
              <a:t>im gegenwärtigen System der Sozialen </a:t>
            </a:r>
            <a:r>
              <a:rPr lang="de-DE" dirty="0" smtClean="0">
                <a:latin typeface="+mn-lt"/>
              </a:rPr>
              <a:t>Marktwirtschaft</a:t>
            </a:r>
            <a:endParaRPr lang="de-DE" dirty="0">
              <a:latin typeface="+mn-lt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C90BB-70F1-4253-81F5-FE49F7AF6FD4}" type="slidenum">
              <a:rPr lang="de-DE" smtClean="0"/>
              <a:t>36</a:t>
            </a:fld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48408" y="1381418"/>
            <a:ext cx="5556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u="sng" dirty="0" smtClean="0">
                <a:latin typeface="+mn-lt"/>
              </a:rPr>
              <a:t>Eine Systemänderung kann nur auf drei Ebenen gelingen</a:t>
            </a:r>
            <a:endParaRPr lang="de-DE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624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6929250" cy="458018"/>
          </a:xfrm>
        </p:spPr>
        <p:txBody>
          <a:bodyPr>
            <a:noAutofit/>
          </a:bodyPr>
          <a:lstStyle/>
          <a:p>
            <a:pPr lvl="0"/>
            <a:r>
              <a:rPr lang="de-DE" sz="1800" b="1" u="sng" dirty="0" smtClean="0"/>
              <a:t>1. Änderungen in der L</a:t>
            </a:r>
            <a:r>
              <a:rPr lang="de-DE" sz="1800" b="1" i="1" u="sng" dirty="0" smtClean="0"/>
              <a:t>e</a:t>
            </a:r>
            <a:r>
              <a:rPr lang="de-DE" sz="1800" b="1" u="sng" dirty="0" smtClean="0"/>
              <a:t>bensweise der Menschen</a:t>
            </a:r>
            <a:endParaRPr lang="de-DE" sz="1800" dirty="0"/>
          </a:p>
        </p:txBody>
      </p:sp>
      <p:sp>
        <p:nvSpPr>
          <p:cNvPr id="4" name="Rechteck 3"/>
          <p:cNvSpPr/>
          <p:nvPr/>
        </p:nvSpPr>
        <p:spPr>
          <a:xfrm>
            <a:off x="323528" y="980728"/>
            <a:ext cx="83364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/>
              <a:t>Das materielle Verbrauchen von Ressourcen und </a:t>
            </a:r>
            <a:r>
              <a:rPr lang="de-DE" dirty="0" smtClean="0"/>
              <a:t>Gütern so </a:t>
            </a:r>
            <a:r>
              <a:rPr lang="de-DE" dirty="0"/>
              <a:t>gering wie möglich </a:t>
            </a:r>
            <a:r>
              <a:rPr lang="de-DE" dirty="0" smtClean="0"/>
              <a:t>halten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 smtClean="0"/>
              <a:t>Wo </a:t>
            </a:r>
            <a:r>
              <a:rPr lang="de-DE" dirty="0"/>
              <a:t>möglich, gemeinsames Nutzen, </a:t>
            </a:r>
            <a:r>
              <a:rPr lang="de-DE" dirty="0" smtClean="0"/>
              <a:t>reparieren statt </a:t>
            </a:r>
            <a:r>
              <a:rPr lang="de-DE" dirty="0"/>
              <a:t>neu kaufen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und </a:t>
            </a:r>
            <a:r>
              <a:rPr lang="de-DE" dirty="0"/>
              <a:t>alles für sich haben </a:t>
            </a:r>
            <a:r>
              <a:rPr lang="de-DE" dirty="0" smtClean="0"/>
              <a:t>wollen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 smtClean="0"/>
              <a:t>Drastisches </a:t>
            </a:r>
            <a:r>
              <a:rPr lang="de-DE" dirty="0"/>
              <a:t>Reduzieren oder Vermeiden von Flugreisen </a:t>
            </a:r>
            <a:endParaRPr lang="de-DE" dirty="0" smtClean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 smtClean="0"/>
              <a:t>Umstieg </a:t>
            </a:r>
            <a:r>
              <a:rPr lang="de-DE" dirty="0"/>
              <a:t>auf die kleinsten PKWs,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Elektroauto</a:t>
            </a:r>
            <a:r>
              <a:rPr lang="de-DE" dirty="0"/>
              <a:t>, Fahrrad u.ä</a:t>
            </a:r>
            <a:r>
              <a:rPr lang="de-DE" dirty="0" smtClean="0"/>
              <a:t>.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 smtClean="0"/>
              <a:t>Soweit </a:t>
            </a:r>
            <a:r>
              <a:rPr lang="de-DE" dirty="0"/>
              <a:t>wie möglich öffentliche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Verkehrsmittel nutzen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B4C5-B149-4B26-9E2C-A7FCE9635AAA}" type="slidenum">
              <a:rPr lang="de-DE" smtClean="0"/>
              <a:t>37</a:t>
            </a:fld>
            <a:endParaRPr lang="de-DE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345499" y="5355654"/>
            <a:ext cx="6336705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Merke</a:t>
            </a:r>
            <a:r>
              <a:rPr kumimoji="0" lang="de-DE" altLang="de-DE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de-DE" alt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In alldem müssen wir nicht perfekt sein. </a:t>
            </a:r>
            <a:br>
              <a:rPr kumimoji="0" lang="de-DE" alt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de-DE" alt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Die Änderung der Sichtweise, die Anfänge und kleinen Schritte sind entscheidend für eine andere Politik und zivilisatorische Wende</a:t>
            </a:r>
            <a:r>
              <a:rPr kumimoji="0" lang="de-DE" altLang="de-DE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de-DE" altLang="de-DE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2"/>
          <p:cNvSpPr txBox="1">
            <a:spLocks noChangeArrowheads="1"/>
          </p:cNvSpPr>
          <p:nvPr/>
        </p:nvSpPr>
        <p:spPr bwMode="auto">
          <a:xfrm>
            <a:off x="4644008" y="2460608"/>
            <a:ext cx="4320480" cy="107721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de-DE" sz="1600" u="sng" dirty="0">
                <a:effectLst/>
                <a:latin typeface="Calibri"/>
                <a:ea typeface="Calibri"/>
                <a:cs typeface="Times New Roman"/>
              </a:rPr>
              <a:t>Treibhausgas in Gramm pro Person/km</a:t>
            </a:r>
            <a:r>
              <a:rPr lang="de-DE" sz="1600" dirty="0">
                <a:effectLst/>
                <a:latin typeface="Calibri"/>
                <a:ea typeface="Calibri"/>
                <a:cs typeface="Times New Roman"/>
              </a:rPr>
              <a:t>: </a:t>
            </a:r>
            <a:br>
              <a:rPr lang="de-DE" sz="1600" dirty="0">
                <a:effectLst/>
                <a:latin typeface="Calibri"/>
                <a:ea typeface="Calibri"/>
                <a:cs typeface="Times New Roman"/>
              </a:rPr>
            </a:br>
            <a:r>
              <a:rPr lang="de-DE" sz="1600" dirty="0">
                <a:effectLst/>
                <a:latin typeface="Calibri"/>
                <a:ea typeface="Calibri"/>
                <a:cs typeface="Times New Roman"/>
              </a:rPr>
              <a:t>● Flugzeug 211g, </a:t>
            </a:r>
            <a:r>
              <a:rPr lang="de-DE" sz="1600" dirty="0" smtClean="0">
                <a:effectLst/>
                <a:latin typeface="Calibri"/>
                <a:ea typeface="Calibri"/>
                <a:cs typeface="Times New Roman"/>
              </a:rPr>
              <a:t>  	       ● </a:t>
            </a:r>
            <a:r>
              <a:rPr lang="de-DE" sz="1600" dirty="0">
                <a:effectLst/>
                <a:latin typeface="Calibri"/>
                <a:ea typeface="Calibri"/>
                <a:cs typeface="Times New Roman"/>
              </a:rPr>
              <a:t>PKW (1,5 Pers) 142g, </a:t>
            </a:r>
            <a:r>
              <a:rPr lang="de-DE" sz="1600" dirty="0" smtClean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de-DE" sz="1600" dirty="0" smtClean="0">
                <a:effectLst/>
                <a:latin typeface="Calibri"/>
                <a:ea typeface="Calibri"/>
                <a:cs typeface="Times New Roman"/>
              </a:rPr>
            </a:br>
            <a:r>
              <a:rPr lang="de-DE" sz="1600" dirty="0" smtClean="0">
                <a:effectLst/>
                <a:latin typeface="Calibri"/>
                <a:ea typeface="Calibri"/>
                <a:cs typeface="Times New Roman"/>
              </a:rPr>
              <a:t>● Linienbus 76g,     	       ● </a:t>
            </a:r>
            <a:r>
              <a:rPr lang="de-DE" sz="1600" dirty="0">
                <a:effectLst/>
                <a:latin typeface="Calibri"/>
                <a:ea typeface="Calibri"/>
                <a:cs typeface="Times New Roman"/>
              </a:rPr>
              <a:t>Reisebus 32g; </a:t>
            </a:r>
            <a:br>
              <a:rPr lang="de-DE" sz="1600" dirty="0">
                <a:effectLst/>
                <a:latin typeface="Calibri"/>
                <a:ea typeface="Calibri"/>
                <a:cs typeface="Times New Roman"/>
              </a:rPr>
            </a:br>
            <a:r>
              <a:rPr lang="de-DE" sz="1600" dirty="0">
                <a:effectLst/>
                <a:latin typeface="Calibri"/>
                <a:ea typeface="Calibri"/>
                <a:cs typeface="Times New Roman"/>
              </a:rPr>
              <a:t>● Bahn-Nahverkehr </a:t>
            </a:r>
            <a:r>
              <a:rPr lang="de-DE" sz="1600" dirty="0" smtClean="0">
                <a:effectLst/>
                <a:latin typeface="Calibri"/>
                <a:ea typeface="Calibri"/>
                <a:cs typeface="Times New Roman"/>
              </a:rPr>
              <a:t>67g,   ● </a:t>
            </a:r>
            <a:r>
              <a:rPr lang="de-DE" sz="1600" dirty="0">
                <a:effectLst/>
                <a:latin typeface="Calibri"/>
                <a:ea typeface="Calibri"/>
                <a:cs typeface="Times New Roman"/>
              </a:rPr>
              <a:t>Bahn-Fern 41g.</a:t>
            </a:r>
          </a:p>
        </p:txBody>
      </p:sp>
      <p:sp>
        <p:nvSpPr>
          <p:cNvPr id="6" name="Rechteck 5"/>
          <p:cNvSpPr/>
          <p:nvPr/>
        </p:nvSpPr>
        <p:spPr>
          <a:xfrm>
            <a:off x="323528" y="3571478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/>
              <a:t>Möglichst biologische Nahrungsmittel, fleischreduzierte Ernährung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/>
              <a:t>Kritischer Einkauf von Textilien und </a:t>
            </a:r>
            <a:r>
              <a:rPr lang="de-DE" dirty="0" smtClean="0"/>
              <a:t>im Ausland </a:t>
            </a:r>
            <a:r>
              <a:rPr lang="de-DE" dirty="0"/>
              <a:t>produzierte Güter </a:t>
            </a:r>
            <a:r>
              <a:rPr lang="de-DE" sz="1600" dirty="0"/>
              <a:t>(Herstellung, Fairer Handel)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/>
              <a:t>Unterstützen von Initiativen, Gruppen und Parteien, die in dieser Richtung wirken.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/>
              <a:t> …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583539" y="6186651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 smtClean="0">
                <a:latin typeface="+mn-lt"/>
              </a:rPr>
              <a:t>Reicht das?</a:t>
            </a:r>
            <a:endParaRPr lang="de-DE" sz="1600" i="1" dirty="0">
              <a:latin typeface="+mn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447764" y="4914324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 smtClean="0">
                <a:latin typeface="+mn-lt"/>
              </a:rPr>
              <a:t>Schaffen wir das?</a:t>
            </a:r>
            <a:endParaRPr lang="de-DE" sz="1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131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6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812" y="316222"/>
            <a:ext cx="8531500" cy="576064"/>
          </a:xfrm>
        </p:spPr>
        <p:txBody>
          <a:bodyPr>
            <a:noAutofit/>
          </a:bodyPr>
          <a:lstStyle/>
          <a:p>
            <a:pPr lvl="0"/>
            <a:r>
              <a:rPr lang="de-DE" sz="1800" b="1" u="sng" dirty="0"/>
              <a:t>2</a:t>
            </a:r>
            <a:r>
              <a:rPr lang="de-DE" sz="1800" b="1" u="sng" dirty="0" smtClean="0"/>
              <a:t>. Mögliche Änderungen </a:t>
            </a:r>
            <a:r>
              <a:rPr lang="de-DE" sz="2000" b="1" u="sng" dirty="0" smtClean="0"/>
              <a:t>im System</a:t>
            </a:r>
            <a:r>
              <a:rPr lang="de-DE" sz="1800" b="1" u="sng" dirty="0" smtClean="0"/>
              <a:t>  einer reformierten  Sozialen Marktwirtschaft </a:t>
            </a:r>
            <a:endParaRPr lang="de-DE" sz="1800" dirty="0"/>
          </a:p>
        </p:txBody>
      </p:sp>
      <p:sp>
        <p:nvSpPr>
          <p:cNvPr id="4" name="Rechteck 3"/>
          <p:cNvSpPr/>
          <p:nvPr/>
        </p:nvSpPr>
        <p:spPr>
          <a:xfrm>
            <a:off x="327974" y="892286"/>
            <a:ext cx="8445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 smtClean="0"/>
              <a:t>Verabschiedung </a:t>
            </a:r>
            <a:r>
              <a:rPr lang="de-DE" dirty="0"/>
              <a:t>vom Irrglauben ständigen wirtschaftlichen </a:t>
            </a:r>
            <a:r>
              <a:rPr lang="de-DE" dirty="0" smtClean="0"/>
              <a:t>Wachstums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B4C5-B149-4B26-9E2C-A7FCE9635AAA}" type="slidenum">
              <a:rPr lang="de-DE" smtClean="0"/>
              <a:t>38</a:t>
            </a:fld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314429" y="5183038"/>
            <a:ext cx="8756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/>
              <a:t>Förderung einer ganzheitlichen Werte-, Umwelt- und Friedensbildung vom Kindergarten bis zu den Hochschulen </a:t>
            </a:r>
            <a:r>
              <a:rPr lang="de-DE" dirty="0" smtClean="0"/>
              <a:t>- und </a:t>
            </a:r>
            <a:r>
              <a:rPr lang="de-DE" dirty="0"/>
              <a:t>in den Medien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/>
              <a:t>… </a:t>
            </a:r>
          </a:p>
        </p:txBody>
      </p:sp>
      <p:sp>
        <p:nvSpPr>
          <p:cNvPr id="6" name="Rechteck 5"/>
          <p:cNvSpPr/>
          <p:nvPr/>
        </p:nvSpPr>
        <p:spPr>
          <a:xfrm>
            <a:off x="327974" y="4787860"/>
            <a:ext cx="8611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/>
              <a:t>Ausbau öffentlicher Verkehrsmittel; Entprivatisierung der Öffentlichen Güter</a:t>
            </a:r>
          </a:p>
        </p:txBody>
      </p:sp>
      <p:sp>
        <p:nvSpPr>
          <p:cNvPr id="7" name="Rechteck 6"/>
          <p:cNvSpPr/>
          <p:nvPr/>
        </p:nvSpPr>
        <p:spPr>
          <a:xfrm>
            <a:off x="327974" y="4410811"/>
            <a:ext cx="831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/>
              <a:t>Umstieg und konsequente Förderung der biologischen Landwirtschaft</a:t>
            </a:r>
          </a:p>
        </p:txBody>
      </p:sp>
      <p:sp>
        <p:nvSpPr>
          <p:cNvPr id="8" name="Rechteck 7"/>
          <p:cNvSpPr/>
          <p:nvPr/>
        </p:nvSpPr>
        <p:spPr>
          <a:xfrm>
            <a:off x="327975" y="4027716"/>
            <a:ext cx="8289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/>
              <a:t>Umstieg auf Kreislaufwirtschaft, Wiederverwendung aller Ressourcen </a:t>
            </a:r>
          </a:p>
        </p:txBody>
      </p:sp>
      <p:sp>
        <p:nvSpPr>
          <p:cNvPr id="9" name="Rechteck 8"/>
          <p:cNvSpPr/>
          <p:nvPr/>
        </p:nvSpPr>
        <p:spPr>
          <a:xfrm>
            <a:off x="327974" y="3658384"/>
            <a:ext cx="8263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/>
              <a:t>Durchsetzung konsequenter Ökosteuer, CO2-Steuer, Plastiksteuer u.ä.</a:t>
            </a:r>
          </a:p>
        </p:txBody>
      </p:sp>
      <p:sp>
        <p:nvSpPr>
          <p:cNvPr id="10" name="Rechteck 9"/>
          <p:cNvSpPr/>
          <p:nvPr/>
        </p:nvSpPr>
        <p:spPr>
          <a:xfrm>
            <a:off x="327975" y="3022669"/>
            <a:ext cx="8531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/>
              <a:t>Aufgabe falscher Subventionen, z.B. der Kohle- und Atomindustrie,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des </a:t>
            </a:r>
            <a:r>
              <a:rPr lang="de-DE" dirty="0"/>
              <a:t>Flugbenzins </a:t>
            </a:r>
          </a:p>
        </p:txBody>
      </p:sp>
      <p:sp>
        <p:nvSpPr>
          <p:cNvPr id="11" name="Rechteck 10"/>
          <p:cNvSpPr/>
          <p:nvPr/>
        </p:nvSpPr>
        <p:spPr>
          <a:xfrm>
            <a:off x="327975" y="2376338"/>
            <a:ext cx="8593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/>
              <a:t>Schnellstmöglicher Umstieg auf regenerative Energie</a:t>
            </a:r>
            <a:r>
              <a:rPr lang="de-DE" dirty="0" smtClean="0"/>
              <a:t>, drastische </a:t>
            </a:r>
            <a:r>
              <a:rPr lang="de-DE" dirty="0"/>
              <a:t>Senkung des Energieverbrauchs</a:t>
            </a:r>
          </a:p>
        </p:txBody>
      </p:sp>
      <p:sp>
        <p:nvSpPr>
          <p:cNvPr id="12" name="Rechteck 11"/>
          <p:cNvSpPr/>
          <p:nvPr/>
        </p:nvSpPr>
        <p:spPr>
          <a:xfrm>
            <a:off x="307738" y="1667118"/>
            <a:ext cx="8283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 smtClean="0"/>
              <a:t>Entmachtung der internationalen Großkonzerne; Förderung der Klein- und Mittelständigen Wirtschaft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327975" y="1268760"/>
            <a:ext cx="8063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dirty="0"/>
              <a:t>Primat der Politik gegenüber der Wirtschaft durchsetzen 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555776" y="610636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 smtClean="0">
                <a:latin typeface="+mn-lt"/>
              </a:rPr>
              <a:t>Geht das im bestehenden System?</a:t>
            </a:r>
            <a:endParaRPr lang="de-DE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015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98C1CC-2605-4A39-B8D0-84A11178B3AD}" type="slidenum">
              <a:rPr lang="de-DE"/>
              <a:pPr>
                <a:defRPr/>
              </a:pPr>
              <a:t>39</a:t>
            </a:fld>
            <a:endParaRPr lang="de-DE" dirty="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333661" y="332656"/>
            <a:ext cx="8497888" cy="57606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1800" b="1" u="sng" dirty="0" smtClean="0"/>
              <a:t>3. Systemänderung: Entwicklung einer postkapitalistischen Ö</a:t>
            </a:r>
            <a:r>
              <a:rPr lang="de-DE" sz="1800" b="1" u="sng" baseline="0" dirty="0" smtClean="0"/>
              <a:t>k</a:t>
            </a:r>
            <a:r>
              <a:rPr lang="de-DE" sz="1800" b="1" u="sng" dirty="0" smtClean="0"/>
              <a:t>onomie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23528" y="2348880"/>
            <a:ext cx="7776864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de-DE" altLang="de-DE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Die kapitalistischen Ausbeutungs-, Bereicherungs- und Externalisierungsmechanismen </a:t>
            </a:r>
            <a:br>
              <a:rPr kumimoji="0" lang="de-DE" altLang="de-DE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de-DE" altLang="de-DE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aus den Wirtschaftsabläufen herausnehmen,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de-DE" altLang="de-DE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durch nachhaltige, solidarisch-kooperative Wirtschaftsstrukturen ersetzen. </a:t>
            </a:r>
            <a:endParaRPr kumimoji="0" lang="de-DE" altLang="de-DE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323527" y="3366425"/>
            <a:ext cx="606549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5113" indent="-265113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tabLst>
                <a:tab pos="265113" algn="l"/>
              </a:tabLst>
            </a:pPr>
            <a:r>
              <a:rPr lang="de-DE" altLang="de-DE" b="1" dirty="0" smtClean="0">
                <a:latin typeface="Calibri" pitchFamily="34" charset="0"/>
                <a:cs typeface="Times New Roman" pitchFamily="18" charset="0"/>
              </a:rPr>
              <a:t>So von Ursachen, Zielstellung und Systemänderung her </a:t>
            </a:r>
            <a:br>
              <a:rPr lang="de-DE" altLang="de-DE" b="1" dirty="0" smtClean="0">
                <a:latin typeface="Calibri" pitchFamily="34" charset="0"/>
                <a:cs typeface="Times New Roman" pitchFamily="18" charset="0"/>
              </a:rPr>
            </a:br>
            <a:r>
              <a:rPr lang="de-DE" altLang="de-DE" dirty="0" smtClean="0">
                <a:latin typeface="Calibri" pitchFamily="34" charset="0"/>
                <a:cs typeface="Times New Roman" pitchFamily="18" charset="0"/>
              </a:rPr>
              <a:t>die </a:t>
            </a:r>
            <a:r>
              <a:rPr lang="de-DE" altLang="de-DE" dirty="0">
                <a:latin typeface="Calibri" pitchFamily="34" charset="0"/>
                <a:cs typeface="Times New Roman" pitchFamily="18" charset="0"/>
              </a:rPr>
              <a:t>Fehlentwicklung </a:t>
            </a:r>
            <a:r>
              <a:rPr lang="de-DE" altLang="de-DE" dirty="0" smtClean="0">
                <a:latin typeface="Calibri" pitchFamily="34" charset="0"/>
                <a:cs typeface="Times New Roman" pitchFamily="18" charset="0"/>
              </a:rPr>
              <a:t>unserer Wirtschaftsweise </a:t>
            </a:r>
            <a:br>
              <a:rPr lang="de-DE" altLang="de-DE" dirty="0" smtClean="0">
                <a:latin typeface="Calibri" pitchFamily="34" charset="0"/>
                <a:cs typeface="Times New Roman" pitchFamily="18" charset="0"/>
              </a:rPr>
            </a:br>
            <a:r>
              <a:rPr lang="de-DE" altLang="de-DE" dirty="0" smtClean="0">
                <a:latin typeface="Calibri" pitchFamily="34" charset="0"/>
                <a:cs typeface="Times New Roman" pitchFamily="18" charset="0"/>
              </a:rPr>
              <a:t>überwinden, ein solidarische und zukunftsfähige </a:t>
            </a:r>
            <a:br>
              <a:rPr lang="de-DE" altLang="de-DE" dirty="0" smtClean="0">
                <a:latin typeface="Calibri" pitchFamily="34" charset="0"/>
                <a:cs typeface="Times New Roman" pitchFamily="18" charset="0"/>
              </a:rPr>
            </a:br>
            <a:r>
              <a:rPr lang="de-DE" altLang="de-DE" dirty="0" smtClean="0">
                <a:latin typeface="Calibri" pitchFamily="34" charset="0"/>
                <a:cs typeface="Times New Roman" pitchFamily="18" charset="0"/>
              </a:rPr>
              <a:t>Zivilisation aufbauen. </a:t>
            </a:r>
            <a:endParaRPr lang="de-DE" altLang="de-DE" dirty="0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6" name="Picture 8" descr="D:\Winkelmann-Bilder\Grafiken\Ökonomie\SolidarÖko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44145"/>
            <a:ext cx="2922457" cy="27922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323528" y="911027"/>
            <a:ext cx="6720683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0975" indent="-180975" eaLnBrk="1" hangingPunct="1">
              <a:spcBef>
                <a:spcPct val="50000"/>
              </a:spcBef>
            </a:pPr>
            <a:r>
              <a:rPr lang="de-DE" altLang="de-DE" sz="2000" dirty="0">
                <a:latin typeface="Calibri" pitchFamily="34" charset="0"/>
                <a:cs typeface="Times New Roman" pitchFamily="18" charset="0"/>
              </a:rPr>
              <a:t>  </a:t>
            </a:r>
            <a:r>
              <a:rPr lang="de-DE" altLang="de-DE" sz="2000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de-DE" altLang="de-DE" u="sng" dirty="0">
                <a:latin typeface="Calibri" pitchFamily="34" charset="0"/>
                <a:cs typeface="Times New Roman" pitchFamily="18" charset="0"/>
              </a:rPr>
              <a:t>P</a:t>
            </a:r>
            <a:r>
              <a:rPr lang="de-DE" altLang="de-DE" u="sng" dirty="0" smtClean="0">
                <a:latin typeface="Calibri" pitchFamily="34" charset="0"/>
                <a:cs typeface="Times New Roman" pitchFamily="18" charset="0"/>
              </a:rPr>
              <a:t>aradigmenwechsel</a:t>
            </a:r>
            <a:r>
              <a:rPr lang="de-DE" altLang="de-DE" dirty="0" smtClean="0">
                <a:latin typeface="Calibri" pitchFamily="34" charset="0"/>
                <a:cs typeface="Times New Roman" pitchFamily="18" charset="0"/>
              </a:rPr>
              <a:t>: Satt Profitmaximierung und Kapitalanhäufung </a:t>
            </a:r>
            <a:r>
              <a:rPr lang="de-DE" altLang="de-DE" dirty="0">
                <a:latin typeface="Calibri" pitchFamily="34" charset="0"/>
                <a:cs typeface="Times New Roman" pitchFamily="18" charset="0"/>
              </a:rPr>
              <a:t>in der Hand weniger</a:t>
            </a:r>
            <a:r>
              <a:rPr lang="de-DE" altLang="de-DE" dirty="0" smtClean="0">
                <a:latin typeface="Calibri" pitchFamily="34" charset="0"/>
                <a:cs typeface="Times New Roman" pitchFamily="18" charset="0"/>
              </a:rPr>
              <a:t>, </a:t>
            </a:r>
            <a:br>
              <a:rPr lang="de-DE" altLang="de-DE" dirty="0" smtClean="0">
                <a:latin typeface="Calibri" pitchFamily="34" charset="0"/>
                <a:cs typeface="Times New Roman" pitchFamily="18" charset="0"/>
              </a:rPr>
            </a:br>
            <a:r>
              <a:rPr lang="de-DE" altLang="de-DE" dirty="0" smtClean="0">
                <a:latin typeface="Calibri" pitchFamily="34" charset="0"/>
                <a:cs typeface="Times New Roman" pitchFamily="18" charset="0"/>
              </a:rPr>
              <a:t>● </a:t>
            </a:r>
            <a:r>
              <a:rPr lang="de-DE" altLang="de-DE" b="1" dirty="0">
                <a:latin typeface="Calibri" pitchFamily="34" charset="0"/>
                <a:cs typeface="Times New Roman" pitchFamily="18" charset="0"/>
              </a:rPr>
              <a:t>Bereitstellung nützlicher Produkte, Dienstleistung</a:t>
            </a:r>
            <a:r>
              <a:rPr lang="de-DE" altLang="de-DE" dirty="0">
                <a:latin typeface="Calibri" pitchFamily="34" charset="0"/>
                <a:cs typeface="Times New Roman" pitchFamily="18" charset="0"/>
              </a:rPr>
              <a:t>, </a:t>
            </a:r>
            <a:br>
              <a:rPr lang="de-DE" altLang="de-DE" dirty="0">
                <a:latin typeface="Calibri" pitchFamily="34" charset="0"/>
                <a:cs typeface="Times New Roman" pitchFamily="18" charset="0"/>
              </a:rPr>
            </a:br>
            <a:r>
              <a:rPr lang="de-DE" altLang="de-DE" dirty="0">
                <a:latin typeface="Calibri" pitchFamily="34" charset="0"/>
                <a:cs typeface="Times New Roman" pitchFamily="18" charset="0"/>
              </a:rPr>
              <a:t>● </a:t>
            </a:r>
            <a:r>
              <a:rPr lang="de-DE" altLang="de-DE" b="1" dirty="0">
                <a:latin typeface="Calibri" pitchFamily="34" charset="0"/>
                <a:cs typeface="Times New Roman" pitchFamily="18" charset="0"/>
              </a:rPr>
              <a:t>Schaffung sinnvollerfüllender Arbeitsplätze  </a:t>
            </a:r>
          </a:p>
        </p:txBody>
      </p:sp>
    </p:spTree>
    <p:extLst>
      <p:ext uri="{BB962C8B-B14F-4D97-AF65-F5344CB8AC3E}">
        <p14:creationId xmlns:p14="http://schemas.microsoft.com/office/powerpoint/2010/main" val="42279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0983" y="232343"/>
            <a:ext cx="8229600" cy="490066"/>
          </a:xfrm>
        </p:spPr>
        <p:txBody>
          <a:bodyPr/>
          <a:lstStyle/>
          <a:p>
            <a:r>
              <a:rPr lang="de-DE" sz="2000" b="1" u="sng" kern="1200" dirty="0" smtClean="0">
                <a:solidFill>
                  <a:schemeClr val="tx1"/>
                </a:solidFill>
                <a:effectLst/>
              </a:rPr>
              <a:t>Der Grundwiderspruch unserer Zivilisation </a:t>
            </a:r>
            <a:endParaRPr lang="de-DE" sz="2000" b="1" u="sn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764B85-8017-44C4-9B1A-3D408FC34C6B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5" name="Textfeld 7"/>
          <p:cNvSpPr txBox="1">
            <a:spLocks noChangeArrowheads="1"/>
          </p:cNvSpPr>
          <p:nvPr/>
        </p:nvSpPr>
        <p:spPr bwMode="auto">
          <a:xfrm>
            <a:off x="231121" y="674693"/>
            <a:ext cx="85693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de-DE" altLang="de-DE" sz="2000" dirty="0">
                <a:latin typeface="Calibri" pitchFamily="34" charset="0"/>
                <a:cs typeface="Arial" charset="0"/>
              </a:rPr>
              <a:t> </a:t>
            </a:r>
            <a:r>
              <a:rPr lang="de-DE" altLang="de-DE" sz="1700" dirty="0" smtClean="0">
                <a:latin typeface="Calibri" pitchFamily="34" charset="0"/>
                <a:cs typeface="Arial" charset="0"/>
              </a:rPr>
              <a:t>Mit der </a:t>
            </a:r>
            <a:r>
              <a:rPr lang="de-DE" altLang="de-DE" sz="1700" b="1" dirty="0" smtClean="0">
                <a:latin typeface="Calibri" pitchFamily="34" charset="0"/>
                <a:cs typeface="Arial" charset="0"/>
              </a:rPr>
              <a:t>Industriellen Revolution </a:t>
            </a:r>
            <a:r>
              <a:rPr lang="de-DE" altLang="de-DE" sz="1700" dirty="0" smtClean="0">
                <a:latin typeface="Calibri" pitchFamily="34" charset="0"/>
                <a:cs typeface="Arial" charset="0"/>
              </a:rPr>
              <a:t>bisher nie dagewesene </a:t>
            </a:r>
            <a:r>
              <a:rPr lang="de-DE" altLang="de-DE" sz="1700" b="1" dirty="0" smtClean="0">
                <a:latin typeface="Calibri" pitchFamily="34" charset="0"/>
                <a:cs typeface="Arial" charset="0"/>
              </a:rPr>
              <a:t>Steigerungen menschlicher</a:t>
            </a:r>
            <a:br>
              <a:rPr lang="de-DE" altLang="de-DE" sz="1700" b="1" dirty="0" smtClean="0">
                <a:latin typeface="Calibri" pitchFamily="34" charset="0"/>
                <a:cs typeface="Arial" charset="0"/>
              </a:rPr>
            </a:br>
            <a:r>
              <a:rPr lang="de-DE" altLang="de-DE" sz="1700" b="1" dirty="0" smtClean="0">
                <a:latin typeface="Calibri" pitchFamily="34" charset="0"/>
                <a:cs typeface="Arial" charset="0"/>
              </a:rPr>
              <a:t>   </a:t>
            </a:r>
            <a:r>
              <a:rPr lang="de-DE" altLang="de-DE" sz="1700" b="1" dirty="0">
                <a:latin typeface="Calibri" pitchFamily="34" charset="0"/>
                <a:cs typeface="Arial" charset="0"/>
              </a:rPr>
              <a:t>Potentiale</a:t>
            </a:r>
            <a:r>
              <a:rPr lang="de-DE" altLang="de-DE" sz="1700" dirty="0">
                <a:latin typeface="Calibri" pitchFamily="34" charset="0"/>
                <a:cs typeface="Arial" charset="0"/>
              </a:rPr>
              <a:t>: </a:t>
            </a:r>
            <a:r>
              <a:rPr lang="de-DE" altLang="de-DE" sz="1700" dirty="0" smtClean="0">
                <a:latin typeface="Calibri" pitchFamily="34" charset="0"/>
                <a:cs typeface="Arial" charset="0"/>
              </a:rPr>
              <a:t>der </a:t>
            </a:r>
            <a:r>
              <a:rPr lang="de-DE" altLang="de-DE" sz="1700" dirty="0">
                <a:latin typeface="Calibri" pitchFamily="34" charset="0"/>
                <a:cs typeface="Arial" charset="0"/>
              </a:rPr>
              <a:t>Arbeitsproduktivität, </a:t>
            </a:r>
            <a:r>
              <a:rPr lang="de-DE" altLang="de-DE" sz="1700" dirty="0" smtClean="0">
                <a:latin typeface="Calibri" pitchFamily="34" charset="0"/>
                <a:cs typeface="Arial" charset="0"/>
              </a:rPr>
              <a:t> </a:t>
            </a:r>
            <a:r>
              <a:rPr lang="de-DE" altLang="de-DE" sz="1700" dirty="0">
                <a:latin typeface="Calibri" pitchFamily="34" charset="0"/>
                <a:cs typeface="Arial" charset="0"/>
              </a:rPr>
              <a:t>der </a:t>
            </a:r>
            <a:r>
              <a:rPr lang="de-DE" altLang="de-DE" sz="1700" dirty="0" smtClean="0">
                <a:latin typeface="Calibri" pitchFamily="34" charset="0"/>
                <a:cs typeface="Arial" charset="0"/>
              </a:rPr>
              <a:t>wissenschaftlichen Erkenntnisse, technischen</a:t>
            </a:r>
            <a:r>
              <a:rPr lang="de-DE" altLang="de-DE" sz="1700" dirty="0">
                <a:latin typeface="Calibri" pitchFamily="34" charset="0"/>
                <a:cs typeface="Arial" charset="0"/>
              </a:rPr>
              <a:t/>
            </a:r>
            <a:br>
              <a:rPr lang="de-DE" altLang="de-DE" sz="1700" dirty="0">
                <a:latin typeface="Calibri" pitchFamily="34" charset="0"/>
                <a:cs typeface="Arial" charset="0"/>
              </a:rPr>
            </a:br>
            <a:r>
              <a:rPr lang="de-DE" altLang="de-DE" sz="1700" dirty="0">
                <a:latin typeface="Calibri" pitchFamily="34" charset="0"/>
                <a:cs typeface="Arial" charset="0"/>
              </a:rPr>
              <a:t>   </a:t>
            </a:r>
            <a:r>
              <a:rPr lang="de-DE" altLang="de-DE" sz="1700" dirty="0" smtClean="0">
                <a:latin typeface="Calibri" pitchFamily="34" charset="0"/>
                <a:cs typeface="Arial" charset="0"/>
              </a:rPr>
              <a:t>Fähigkeiten, der Reichtümer und Geldvermögen </a:t>
            </a:r>
            <a:r>
              <a:rPr lang="de-DE" altLang="de-DE" sz="1700" dirty="0">
                <a:latin typeface="Calibri" pitchFamily="34" charset="0"/>
                <a:cs typeface="Arial" charset="0"/>
              </a:rPr>
              <a:t>...  </a:t>
            </a:r>
            <a:endParaRPr lang="de-DE" altLang="de-DE" sz="1700" i="1" dirty="0">
              <a:cs typeface="Arial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95536" y="1556792"/>
            <a:ext cx="841158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</a:tabLst>
            </a:pPr>
            <a:r>
              <a:rPr lang="de-DE" sz="1700" dirty="0" smtClean="0">
                <a:latin typeface="+mn-lt"/>
              </a:rPr>
              <a:t>Mit der </a:t>
            </a:r>
            <a:r>
              <a:rPr lang="de-DE" sz="1700" b="1" dirty="0" smtClean="0">
                <a:latin typeface="+mn-lt"/>
              </a:rPr>
              <a:t>Digitalen- und Biotechnischen Revolution</a:t>
            </a:r>
            <a:r>
              <a:rPr lang="de-DE" sz="1700" dirty="0" smtClean="0">
                <a:latin typeface="+mn-lt"/>
              </a:rPr>
              <a:t>, der </a:t>
            </a:r>
            <a:r>
              <a:rPr lang="de-DE" sz="1700" b="1" dirty="0" smtClean="0">
                <a:latin typeface="+mn-lt"/>
              </a:rPr>
              <a:t>Künstlichen Intelligenz  </a:t>
            </a:r>
            <a:r>
              <a:rPr lang="de-DE" sz="1700" dirty="0" smtClean="0">
                <a:latin typeface="+mn-lt"/>
              </a:rPr>
              <a:t>wird der Mensch zum „</a:t>
            </a:r>
            <a:r>
              <a:rPr lang="de-DE" sz="1700" b="1" i="1" dirty="0" smtClean="0">
                <a:latin typeface="+mn-lt"/>
              </a:rPr>
              <a:t>Homo Deus</a:t>
            </a:r>
            <a:r>
              <a:rPr lang="de-DE" sz="1700" dirty="0" smtClean="0">
                <a:latin typeface="+mn-lt"/>
              </a:rPr>
              <a:t>“, zu einem mit „</a:t>
            </a:r>
            <a:r>
              <a:rPr lang="de-DE" sz="1700" i="1" dirty="0" smtClean="0">
                <a:latin typeface="+mn-lt"/>
              </a:rPr>
              <a:t>göttlicher Allmacht</a:t>
            </a:r>
            <a:r>
              <a:rPr lang="de-DE" sz="1700" dirty="0" smtClean="0">
                <a:latin typeface="+mn-lt"/>
              </a:rPr>
              <a:t>“ ausgestatten Wesen: er kann Leben, Welt und Natur nach eigenen Vorstellungen gänzlich verändern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400" dirty="0" smtClean="0">
                <a:latin typeface="+mn-lt"/>
              </a:rPr>
              <a:t>(Yuval </a:t>
            </a:r>
            <a:r>
              <a:rPr lang="de-DE" sz="1400" dirty="0">
                <a:latin typeface="+mn-lt"/>
              </a:rPr>
              <a:t>Noah </a:t>
            </a:r>
            <a:r>
              <a:rPr lang="de-DE" sz="1400" dirty="0" smtClean="0">
                <a:latin typeface="+mn-lt"/>
              </a:rPr>
              <a:t>Harari</a:t>
            </a:r>
            <a:r>
              <a:rPr lang="de-DE" sz="1600" dirty="0" smtClean="0">
                <a:latin typeface="+mn-lt"/>
              </a:rPr>
              <a:t>).</a:t>
            </a:r>
            <a:endParaRPr lang="de-DE" sz="1600" dirty="0">
              <a:latin typeface="+mn-lt"/>
            </a:endParaRPr>
          </a:p>
        </p:txBody>
      </p:sp>
      <p:pic>
        <p:nvPicPr>
          <p:cNvPr id="7" name="Picture 8" descr="C:\Users\Winkelmann\Documents\Daten\Winkelmann-Bilder\Grafiken\Ökologie\Evolution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76" y="2409010"/>
            <a:ext cx="8770988" cy="14424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/>
        </p:nvSpPr>
        <p:spPr>
          <a:xfrm>
            <a:off x="261269" y="3931878"/>
            <a:ext cx="850902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eaLnBrk="1" hangingPunct="1">
              <a:buFont typeface="Arial" panose="020B0604020202020204" pitchFamily="34" charset="0"/>
              <a:buChar char="•"/>
            </a:pPr>
            <a:r>
              <a:rPr lang="de-DE" altLang="de-DE" sz="1700" dirty="0" smtClean="0">
                <a:latin typeface="Calibri" pitchFamily="34" charset="0"/>
                <a:cs typeface="Arial" charset="0"/>
              </a:rPr>
              <a:t>Doch </a:t>
            </a:r>
            <a:r>
              <a:rPr lang="de-DE" altLang="de-DE" sz="1700" dirty="0">
                <a:latin typeface="Calibri" pitchFamily="34" charset="0"/>
                <a:cs typeface="Arial" charset="0"/>
              </a:rPr>
              <a:t>mit diesen außerordentlichen Möglichkeiten </a:t>
            </a:r>
            <a:r>
              <a:rPr lang="de-DE" altLang="de-DE" sz="1700" dirty="0" smtClean="0">
                <a:latin typeface="Calibri" pitchFamily="34" charset="0"/>
                <a:cs typeface="Arial" charset="0"/>
              </a:rPr>
              <a:t>keine Lösung</a:t>
            </a:r>
            <a:r>
              <a:rPr lang="de-DE" altLang="de-DE" sz="1700" dirty="0">
                <a:latin typeface="Calibri" pitchFamily="34" charset="0"/>
                <a:cs typeface="Arial" charset="0"/>
              </a:rPr>
              <a:t>, </a:t>
            </a:r>
            <a:r>
              <a:rPr lang="de-DE" altLang="de-DE" sz="1700" dirty="0" smtClean="0">
                <a:latin typeface="Calibri" pitchFamily="34" charset="0"/>
                <a:cs typeface="Arial" charset="0"/>
              </a:rPr>
              <a:t/>
            </a:r>
            <a:br>
              <a:rPr lang="de-DE" altLang="de-DE" sz="1700" dirty="0" smtClean="0">
                <a:latin typeface="Calibri" pitchFamily="34" charset="0"/>
                <a:cs typeface="Arial" charset="0"/>
              </a:rPr>
            </a:br>
            <a:r>
              <a:rPr lang="de-DE" altLang="de-DE" sz="1700" dirty="0" smtClean="0">
                <a:latin typeface="Calibri" pitchFamily="34" charset="0"/>
                <a:cs typeface="Arial" charset="0"/>
              </a:rPr>
              <a:t>sondern  </a:t>
            </a:r>
            <a:r>
              <a:rPr lang="de-DE" altLang="de-DE" sz="1700" b="1" dirty="0">
                <a:latin typeface="Calibri" pitchFamily="34" charset="0"/>
                <a:cs typeface="Arial" charset="0"/>
              </a:rPr>
              <a:t>Zuspitzung </a:t>
            </a:r>
            <a:r>
              <a:rPr lang="de-DE" altLang="de-DE" sz="1700" b="1" dirty="0" smtClean="0">
                <a:latin typeface="Calibri" pitchFamily="34" charset="0"/>
                <a:cs typeface="Arial" charset="0"/>
              </a:rPr>
              <a:t>gesellschaftlicher Krisenentwicklungen</a:t>
            </a:r>
            <a:r>
              <a:rPr lang="de-DE" altLang="de-DE" sz="1700" dirty="0" smtClean="0">
                <a:latin typeface="Calibri" pitchFamily="34" charset="0"/>
                <a:cs typeface="Arial" charset="0"/>
              </a:rPr>
              <a:t> </a:t>
            </a:r>
            <a:r>
              <a:rPr lang="de-DE" altLang="de-DE" sz="1700" dirty="0">
                <a:latin typeface="Calibri" pitchFamily="34" charset="0"/>
                <a:cs typeface="Arial" charset="0"/>
              </a:rPr>
              <a:t/>
            </a:r>
            <a:br>
              <a:rPr lang="de-DE" altLang="de-DE" sz="1700" dirty="0">
                <a:latin typeface="Calibri" pitchFamily="34" charset="0"/>
                <a:cs typeface="Arial" charset="0"/>
              </a:rPr>
            </a:br>
            <a:r>
              <a:rPr lang="de-DE" altLang="de-DE" sz="1700" dirty="0">
                <a:latin typeface="Calibri" pitchFamily="34" charset="0"/>
                <a:cs typeface="Arial" charset="0"/>
              </a:rPr>
              <a:t>- </a:t>
            </a:r>
            <a:r>
              <a:rPr lang="de-DE" altLang="de-DE" sz="1700" dirty="0" smtClean="0">
                <a:latin typeface="Calibri" pitchFamily="34" charset="0"/>
                <a:cs typeface="Arial" charset="0"/>
              </a:rPr>
              <a:t>Vermüllung der Erde, nicht </a:t>
            </a:r>
            <a:r>
              <a:rPr lang="de-DE" altLang="de-DE" sz="1700" dirty="0">
                <a:latin typeface="Calibri" pitchFamily="34" charset="0"/>
                <a:cs typeface="Arial" charset="0"/>
              </a:rPr>
              <a:t>zu bremsende Zerstörung unseres Ökosystems... </a:t>
            </a:r>
            <a:br>
              <a:rPr lang="de-DE" altLang="de-DE" sz="1700" dirty="0">
                <a:latin typeface="Calibri" pitchFamily="34" charset="0"/>
                <a:cs typeface="Arial" charset="0"/>
              </a:rPr>
            </a:br>
            <a:r>
              <a:rPr lang="de-DE" altLang="de-DE" sz="1700" dirty="0" smtClean="0">
                <a:latin typeface="Calibri" pitchFamily="34" charset="0"/>
                <a:cs typeface="Arial" charset="0"/>
              </a:rPr>
              <a:t>- </a:t>
            </a:r>
            <a:r>
              <a:rPr lang="de-DE" altLang="de-DE" sz="1700" dirty="0">
                <a:latin typeface="Calibri" pitchFamily="34" charset="0"/>
                <a:cs typeface="Arial" charset="0"/>
              </a:rPr>
              <a:t>wachsende Schere </a:t>
            </a:r>
            <a:r>
              <a:rPr lang="de-DE" altLang="de-DE" sz="1700" dirty="0" smtClean="0">
                <a:latin typeface="Calibri" pitchFamily="34" charset="0"/>
                <a:cs typeface="Arial" charset="0"/>
              </a:rPr>
              <a:t>Zwischen Arm </a:t>
            </a:r>
            <a:r>
              <a:rPr lang="de-DE" altLang="de-DE" sz="1700" dirty="0">
                <a:latin typeface="Calibri" pitchFamily="34" charset="0"/>
                <a:cs typeface="Arial" charset="0"/>
              </a:rPr>
              <a:t>und </a:t>
            </a:r>
            <a:r>
              <a:rPr lang="de-DE" altLang="de-DE" sz="1700" dirty="0" smtClean="0">
                <a:latin typeface="Calibri" pitchFamily="34" charset="0"/>
                <a:cs typeface="Arial" charset="0"/>
              </a:rPr>
              <a:t>Reich… </a:t>
            </a:r>
            <a:r>
              <a:rPr lang="de-DE" altLang="de-DE" sz="1700" dirty="0">
                <a:latin typeface="Calibri" pitchFamily="34" charset="0"/>
                <a:cs typeface="Arial" charset="0"/>
              </a:rPr>
              <a:t/>
            </a:r>
            <a:br>
              <a:rPr lang="de-DE" altLang="de-DE" sz="1700" dirty="0">
                <a:latin typeface="Calibri" pitchFamily="34" charset="0"/>
                <a:cs typeface="Arial" charset="0"/>
              </a:rPr>
            </a:br>
            <a:r>
              <a:rPr lang="de-DE" altLang="de-DE" sz="1700" dirty="0" smtClean="0">
                <a:latin typeface="Calibri" pitchFamily="34" charset="0"/>
                <a:cs typeface="Arial" charset="0"/>
              </a:rPr>
              <a:t>- Hungerkatastrophen</a:t>
            </a:r>
            <a:r>
              <a:rPr lang="de-DE" altLang="de-DE" sz="1700" dirty="0">
                <a:latin typeface="Calibri" pitchFamily="34" charset="0"/>
                <a:cs typeface="Arial" charset="0"/>
              </a:rPr>
              <a:t>, soziale Aufstände, neue Kriege</a:t>
            </a:r>
            <a:r>
              <a:rPr lang="de-DE" altLang="de-DE" sz="1700" dirty="0" smtClean="0">
                <a:latin typeface="Calibri" pitchFamily="34" charset="0"/>
                <a:cs typeface="Arial" charset="0"/>
              </a:rPr>
              <a:t>, </a:t>
            </a:r>
            <a:r>
              <a:rPr lang="de-DE" altLang="de-DE" sz="1700" dirty="0">
                <a:latin typeface="Calibri" pitchFamily="34" charset="0"/>
                <a:cs typeface="Arial" charset="0"/>
              </a:rPr>
              <a:t>terroristische Exzesse </a:t>
            </a:r>
            <a:r>
              <a:rPr lang="de-DE" altLang="de-DE" sz="1700" dirty="0" smtClean="0">
                <a:latin typeface="Calibri" pitchFamily="34" charset="0"/>
                <a:cs typeface="Arial" charset="0"/>
              </a:rPr>
              <a:t>...</a:t>
            </a:r>
            <a:br>
              <a:rPr lang="de-DE" altLang="de-DE" sz="1700" dirty="0" smtClean="0">
                <a:latin typeface="Calibri" pitchFamily="34" charset="0"/>
                <a:cs typeface="Arial" charset="0"/>
              </a:rPr>
            </a:br>
            <a:r>
              <a:rPr lang="de-DE" altLang="de-DE" sz="1700" dirty="0" smtClean="0">
                <a:latin typeface="Calibri" pitchFamily="34" charset="0"/>
                <a:cs typeface="Arial" charset="0"/>
              </a:rPr>
              <a:t>- </a:t>
            </a:r>
            <a:r>
              <a:rPr lang="de-DE" altLang="de-DE" sz="1700" dirty="0">
                <a:latin typeface="Calibri" pitchFamily="34" charset="0"/>
                <a:cs typeface="Arial" charset="0"/>
              </a:rPr>
              <a:t>Massenmigration Armuts- und </a:t>
            </a:r>
            <a:r>
              <a:rPr lang="de-DE" altLang="de-DE" sz="1700" dirty="0" smtClean="0">
                <a:latin typeface="Calibri" pitchFamily="34" charset="0"/>
                <a:cs typeface="Arial" charset="0"/>
              </a:rPr>
              <a:t>Umweltflüchtlinge… </a:t>
            </a:r>
            <a:br>
              <a:rPr lang="de-DE" altLang="de-DE" sz="1700" dirty="0" smtClean="0">
                <a:latin typeface="Calibri" pitchFamily="34" charset="0"/>
                <a:cs typeface="Arial" charset="0"/>
              </a:rPr>
            </a:br>
            <a:r>
              <a:rPr lang="de-DE" altLang="de-DE" sz="1700" dirty="0" smtClean="0">
                <a:latin typeface="Calibri" pitchFamily="34" charset="0"/>
                <a:cs typeface="Arial" charset="0"/>
              </a:rPr>
              <a:t>- Sinnverlust, Regressionen… </a:t>
            </a:r>
            <a:br>
              <a:rPr lang="de-DE" altLang="de-DE" sz="1700" dirty="0" smtClean="0">
                <a:latin typeface="Calibri" pitchFamily="34" charset="0"/>
                <a:cs typeface="Arial" charset="0"/>
              </a:rPr>
            </a:br>
            <a:r>
              <a:rPr lang="de-DE" altLang="de-DE" sz="1700" dirty="0" smtClean="0">
                <a:latin typeface="Calibri" pitchFamily="34" charset="0"/>
                <a:cs typeface="Arial" charset="0"/>
              </a:rPr>
              <a:t>- nationale Egoismen, Zerfall der Weltgemeinschaft...</a:t>
            </a:r>
            <a:endParaRPr lang="de-DE" altLang="de-DE" sz="1700" dirty="0">
              <a:latin typeface="Calibri" pitchFamily="34" charset="0"/>
              <a:cs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625952" y="3605271"/>
            <a:ext cx="22928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 smtClean="0">
                <a:latin typeface="+mn-lt"/>
              </a:rPr>
              <a:t>Dem Holozän folgt das </a:t>
            </a:r>
            <a:r>
              <a:rPr lang="de-DE" sz="1000" b="1" dirty="0" smtClean="0">
                <a:latin typeface="+mn-lt"/>
              </a:rPr>
              <a:t>Anthropozän</a:t>
            </a:r>
            <a:r>
              <a:rPr lang="de-DE" sz="1000" b="1" dirty="0" smtClean="0"/>
              <a:t> </a:t>
            </a:r>
            <a:endParaRPr lang="de-DE" sz="10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080035" y="6117092"/>
            <a:ext cx="4824536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i="1" dirty="0" smtClean="0">
                <a:latin typeface="+mn-lt"/>
              </a:rPr>
              <a:t>Worin liegt die Irrsinnigkeit dieser Entwicklung?</a:t>
            </a:r>
            <a:endParaRPr lang="de-DE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663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966" y="428625"/>
            <a:ext cx="8229600" cy="457200"/>
          </a:xfrm>
        </p:spPr>
        <p:txBody>
          <a:bodyPr>
            <a:noAutofit/>
          </a:bodyPr>
          <a:lstStyle/>
          <a:p>
            <a:pPr>
              <a:tabLst>
                <a:tab pos="5741988" algn="l"/>
              </a:tabLst>
            </a:pPr>
            <a:r>
              <a:rPr lang="de-DE" sz="1800" b="1" u="sng" dirty="0" smtClean="0"/>
              <a:t>Systemänderungen konkret</a:t>
            </a:r>
            <a:endParaRPr lang="de-DE" sz="1800" b="1" u="sn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B4C5-B149-4B26-9E2C-A7FCE9635AAA}" type="slidenum">
              <a:rPr lang="de-DE" smtClean="0"/>
              <a:t>40</a:t>
            </a:fld>
            <a:endParaRPr lang="de-DE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4650" y="228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82913" y="938600"/>
            <a:ext cx="1343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Calibri" panose="020F0502020204030204" pitchFamily="34" charset="0"/>
              </a:rPr>
              <a:t>Zum Beispiel: </a:t>
            </a:r>
            <a:endParaRPr lang="de-DE" sz="1600" dirty="0">
              <a:latin typeface="Calibri" panose="020F050202020403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10871" y="1298347"/>
            <a:ext cx="8576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sz="1600" b="1" dirty="0">
                <a:latin typeface="Calibri" panose="020F0502020204030204" pitchFamily="34" charset="0"/>
              </a:rPr>
              <a:t>N</a:t>
            </a:r>
            <a:r>
              <a:rPr lang="de-DE" sz="1600" b="1" dirty="0" smtClean="0">
                <a:latin typeface="Calibri" panose="020F0502020204030204" pitchFamily="34" charset="0"/>
              </a:rPr>
              <a:t>eue Finanzordnung</a:t>
            </a:r>
            <a:r>
              <a:rPr lang="de-DE" sz="1600" dirty="0" smtClean="0">
                <a:latin typeface="Calibri" panose="020F0502020204030204" pitchFamily="34" charset="0"/>
              </a:rPr>
              <a:t>: Geld nicht Bereicherungsmittel, sondern reines Tauschmittel; </a:t>
            </a:r>
            <a:br>
              <a:rPr lang="de-DE" sz="1600" dirty="0" smtClean="0">
                <a:latin typeface="Calibri" panose="020F0502020204030204" pitchFamily="34" charset="0"/>
              </a:rPr>
            </a:br>
            <a:r>
              <a:rPr lang="de-DE" sz="1600" dirty="0" smtClean="0">
                <a:latin typeface="Calibri" panose="020F0502020204030204" pitchFamily="34" charset="0"/>
              </a:rPr>
              <a:t>Abschaffung </a:t>
            </a:r>
            <a:r>
              <a:rPr lang="de-DE" sz="1600" dirty="0">
                <a:latin typeface="Calibri" panose="020F0502020204030204" pitchFamily="34" charset="0"/>
              </a:rPr>
              <a:t>des </a:t>
            </a:r>
            <a:r>
              <a:rPr lang="de-DE" sz="1600" dirty="0" smtClean="0">
                <a:latin typeface="Calibri" panose="020F0502020204030204" pitchFamily="34" charset="0"/>
              </a:rPr>
              <a:t>Kapitalzins, der Aktiengewinne; Bankensystem </a:t>
            </a:r>
            <a:r>
              <a:rPr lang="de-DE" sz="1600" dirty="0">
                <a:latin typeface="Calibri" panose="020F0502020204030204" pitchFamily="34" charset="0"/>
              </a:rPr>
              <a:t>als reine Dienstleistung in öffentlicher Hand, in dem keine Gewinne erzielt </a:t>
            </a:r>
            <a:r>
              <a:rPr lang="de-DE" sz="1600" dirty="0" smtClean="0">
                <a:latin typeface="Calibri" panose="020F0502020204030204" pitchFamily="34" charset="0"/>
              </a:rPr>
              <a:t>werden </a:t>
            </a:r>
            <a:r>
              <a:rPr lang="de-DE" sz="1400" dirty="0" smtClean="0">
                <a:latin typeface="Calibri" panose="020F0502020204030204" pitchFamily="34" charset="0"/>
              </a:rPr>
              <a:t>(Vollgeldsystem) </a:t>
            </a:r>
            <a:r>
              <a:rPr lang="de-DE" sz="1600" dirty="0" smtClean="0">
                <a:latin typeface="Calibri" panose="020F0502020204030204" pitchFamily="34" charset="0"/>
              </a:rPr>
              <a:t>…</a:t>
            </a:r>
            <a:endParaRPr lang="de-DE" sz="1600" dirty="0">
              <a:latin typeface="Calibri" panose="020F050202020403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10871" y="2132856"/>
            <a:ext cx="8463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sz="1600" b="1" dirty="0" smtClean="0">
                <a:latin typeface="Calibri" panose="020F0502020204030204" pitchFamily="34" charset="0"/>
              </a:rPr>
              <a:t>Eigentumsordnung</a:t>
            </a:r>
            <a:r>
              <a:rPr lang="de-DE" sz="1600" dirty="0">
                <a:latin typeface="Calibri" panose="020F0502020204030204" pitchFamily="34" charset="0"/>
              </a:rPr>
              <a:t>, in der Eigentum zum eigenen </a:t>
            </a:r>
            <a:r>
              <a:rPr lang="de-DE" sz="1600" dirty="0" smtClean="0">
                <a:latin typeface="Calibri" panose="020F0502020204030204" pitchFamily="34" charset="0"/>
              </a:rPr>
              <a:t>Lebensunterhalt, aber </a:t>
            </a:r>
            <a:r>
              <a:rPr lang="de-DE" sz="1600" dirty="0">
                <a:latin typeface="Calibri" panose="020F0502020204030204" pitchFamily="34" charset="0"/>
              </a:rPr>
              <a:t>nicht </a:t>
            </a:r>
            <a:r>
              <a:rPr lang="de-DE" sz="1600" dirty="0" smtClean="0">
                <a:latin typeface="Calibri" panose="020F0502020204030204" pitchFamily="34" charset="0"/>
              </a:rPr>
              <a:t>zur </a:t>
            </a:r>
            <a:r>
              <a:rPr lang="de-DE" sz="1600" dirty="0">
                <a:latin typeface="Calibri" panose="020F0502020204030204" pitchFamily="34" charset="0"/>
              </a:rPr>
              <a:t>leistungslosen Abschöpfung fremder Leistung genutzt werden kann </a:t>
            </a:r>
            <a:r>
              <a:rPr lang="de-DE" sz="1400" dirty="0">
                <a:latin typeface="Calibri" panose="020F0502020204030204" pitchFamily="34" charset="0"/>
              </a:rPr>
              <a:t>(z.B. Wuchermieten); </a:t>
            </a:r>
            <a:r>
              <a:rPr lang="de-DE" sz="1400" dirty="0" smtClean="0">
                <a:latin typeface="Calibri" panose="020F0502020204030204" pitchFamily="34" charset="0"/>
              </a:rPr>
              <a:t/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600" dirty="0" smtClean="0">
                <a:latin typeface="Calibri" panose="020F0502020204030204" pitchFamily="34" charset="0"/>
              </a:rPr>
              <a:t>in </a:t>
            </a:r>
            <a:r>
              <a:rPr lang="de-DE" sz="1600" dirty="0">
                <a:latin typeface="Calibri" panose="020F0502020204030204" pitchFamily="34" charset="0"/>
              </a:rPr>
              <a:t>der Grund und Boden wieder in Gemeineigentum </a:t>
            </a:r>
            <a:r>
              <a:rPr lang="de-DE" sz="1600" dirty="0" smtClean="0">
                <a:latin typeface="Calibri" panose="020F0502020204030204" pitchFamily="34" charset="0"/>
              </a:rPr>
              <a:t>übergehen…</a:t>
            </a:r>
            <a:endParaRPr lang="de-DE" sz="1600" dirty="0">
              <a:latin typeface="Calibri" panose="020F050202020403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91533" y="3830755"/>
            <a:ext cx="8463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de-DE" sz="1600" b="1" dirty="0" smtClean="0">
                <a:latin typeface="Calibri" panose="020F0502020204030204" pitchFamily="34" charset="0"/>
              </a:rPr>
              <a:t>Leistungsgerechtes </a:t>
            </a:r>
            <a:r>
              <a:rPr lang="de-DE" sz="1600" b="1" dirty="0">
                <a:latin typeface="Calibri" panose="020F0502020204030204" pitchFamily="34" charset="0"/>
              </a:rPr>
              <a:t>und solidarisches Lohnsystem</a:t>
            </a:r>
            <a:r>
              <a:rPr lang="de-DE" sz="1600" dirty="0">
                <a:latin typeface="Calibri" panose="020F0502020204030204" pitchFamily="34" charset="0"/>
              </a:rPr>
              <a:t>, in dem die Entlohnung  a l l e r  nach Tarifen in einer Spreizung von </a:t>
            </a:r>
            <a:r>
              <a:rPr lang="de-DE" sz="1600" dirty="0" smtClean="0">
                <a:latin typeface="Calibri" panose="020F0502020204030204" pitchFamily="34" charset="0"/>
              </a:rPr>
              <a:t>1:5 (maximal 1:10 ) gezahlt wird…</a:t>
            </a:r>
            <a:endParaRPr lang="de-DE" sz="1600" dirty="0">
              <a:latin typeface="Calibri" panose="020F050202020403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291655" y="4462206"/>
            <a:ext cx="85051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>
                <a:latin typeface="Calibri" panose="020F0502020204030204" pitchFamily="34" charset="0"/>
              </a:rPr>
              <a:t>N</a:t>
            </a:r>
            <a:r>
              <a:rPr lang="de-DE" sz="1600" b="1" dirty="0" smtClean="0">
                <a:latin typeface="Calibri" panose="020F0502020204030204" pitchFamily="34" charset="0"/>
              </a:rPr>
              <a:t>eue </a:t>
            </a:r>
            <a:r>
              <a:rPr lang="de-DE" sz="1600" b="1" dirty="0">
                <a:latin typeface="Calibri" panose="020F0502020204030204" pitchFamily="34" charset="0"/>
              </a:rPr>
              <a:t>Arbeitskultur</a:t>
            </a:r>
            <a:r>
              <a:rPr lang="de-DE" sz="1600" dirty="0">
                <a:latin typeface="Calibri" panose="020F0502020204030204" pitchFamily="34" charset="0"/>
              </a:rPr>
              <a:t>, in der die schwindenden Arbeitsplätze </a:t>
            </a:r>
            <a:r>
              <a:rPr lang="de-DE" sz="1400" dirty="0" smtClean="0">
                <a:latin typeface="Calibri" panose="020F0502020204030204" pitchFamily="34" charset="0"/>
              </a:rPr>
              <a:t>(Digitalisierung) </a:t>
            </a:r>
            <a:r>
              <a:rPr lang="de-DE" sz="1600" dirty="0" smtClean="0">
                <a:latin typeface="Calibri" panose="020F0502020204030204" pitchFamily="34" charset="0"/>
              </a:rPr>
              <a:t>durch </a:t>
            </a:r>
            <a:r>
              <a:rPr lang="de-DE" sz="1600" dirty="0">
                <a:latin typeface="Calibri" panose="020F0502020204030204" pitchFamily="34" charset="0"/>
              </a:rPr>
              <a:t>Absenken der </a:t>
            </a:r>
            <a:r>
              <a:rPr lang="de-DE" sz="1600" dirty="0" smtClean="0">
                <a:latin typeface="Calibri" panose="020F0502020204030204" pitchFamily="34" charset="0"/>
              </a:rPr>
              <a:t>Regelarbeitszeit </a:t>
            </a:r>
            <a:r>
              <a:rPr lang="de-DE" sz="1400" dirty="0" smtClean="0">
                <a:latin typeface="Calibri" panose="020F0502020204030204" pitchFamily="34" charset="0"/>
              </a:rPr>
              <a:t>(z.B. 20-Stundenwoche)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>
                <a:latin typeface="Calibri" panose="020F0502020204030204" pitchFamily="34" charset="0"/>
              </a:rPr>
              <a:t>so geteilt werden, dass jeder Arbeitsfähige Erwerbsarbeit </a:t>
            </a:r>
            <a:r>
              <a:rPr lang="de-DE" sz="1600" dirty="0" smtClean="0">
                <a:latin typeface="Calibri" panose="020F0502020204030204" pitchFamily="34" charset="0"/>
              </a:rPr>
              <a:t>findet; in der neben </a:t>
            </a:r>
            <a:r>
              <a:rPr lang="de-DE" sz="1600" dirty="0">
                <a:latin typeface="Calibri" panose="020F0502020204030204" pitchFamily="34" charset="0"/>
              </a:rPr>
              <a:t>der </a:t>
            </a:r>
            <a:r>
              <a:rPr lang="de-DE" sz="1600" dirty="0" smtClean="0">
                <a:latin typeface="Calibri" panose="020F0502020204030204" pitchFamily="34" charset="0"/>
              </a:rPr>
              <a:t>Erwerbsarbeit Eigenarbeit, Familien- und Pflegearbeit, Gemeinwohl-arbeit gleichwertig gelebt </a:t>
            </a:r>
            <a:r>
              <a:rPr lang="de-DE" sz="1600" dirty="0">
                <a:latin typeface="Calibri" panose="020F0502020204030204" pitchFamily="34" charset="0"/>
              </a:rPr>
              <a:t>werden </a:t>
            </a:r>
            <a:r>
              <a:rPr lang="de-DE" sz="1600" dirty="0" smtClean="0">
                <a:latin typeface="Calibri" panose="020F0502020204030204" pitchFamily="34" charset="0"/>
              </a:rPr>
              <a:t>können; </a:t>
            </a:r>
            <a:br>
              <a:rPr lang="de-DE" sz="1600" dirty="0" smtClean="0">
                <a:latin typeface="Calibri" panose="020F0502020204030204" pitchFamily="34" charset="0"/>
              </a:rPr>
            </a:br>
            <a:r>
              <a:rPr lang="de-DE" sz="1600" dirty="0" smtClean="0">
                <a:latin typeface="Calibri" panose="020F0502020204030204" pitchFamily="34" charset="0"/>
              </a:rPr>
              <a:t>ein bedingungslose Grundeinkommen als zweite Säule des Einkommens ist…</a:t>
            </a:r>
            <a:endParaRPr lang="de-DE" sz="1600" dirty="0">
              <a:latin typeface="Calibri" panose="020F050202020403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75956" y="5793607"/>
            <a:ext cx="84544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 smtClean="0"/>
              <a:t>…</a:t>
            </a:r>
            <a:endParaRPr lang="de-DE" sz="1600" dirty="0"/>
          </a:p>
        </p:txBody>
      </p:sp>
      <p:sp>
        <p:nvSpPr>
          <p:cNvPr id="13" name="Rechteck 12"/>
          <p:cNvSpPr/>
          <p:nvPr/>
        </p:nvSpPr>
        <p:spPr>
          <a:xfrm>
            <a:off x="291655" y="2975882"/>
            <a:ext cx="85513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altLang="de-DE" sz="1600" b="1" dirty="0" smtClean="0">
                <a:latin typeface="Calibri" panose="020F0502020204030204" pitchFamily="34" charset="0"/>
                <a:cs typeface="Arial" charset="0"/>
              </a:rPr>
              <a:t>Partizipatorische Unternehmensverfassung:</a:t>
            </a:r>
            <a:r>
              <a:rPr lang="de-DE" altLang="de-DE" sz="1600" dirty="0" smtClean="0">
                <a:latin typeface="Calibri" panose="020F0502020204030204" pitchFamily="34" charset="0"/>
                <a:cs typeface="Arial" charset="0"/>
              </a:rPr>
              <a:t> Bilanzierung und Besteuerung nach ökologischen,</a:t>
            </a:r>
            <a:br>
              <a:rPr lang="de-DE" altLang="de-DE" sz="1600" dirty="0" smtClean="0">
                <a:latin typeface="Calibri" panose="020F0502020204030204" pitchFamily="34" charset="0"/>
                <a:cs typeface="Arial" charset="0"/>
              </a:rPr>
            </a:br>
            <a:r>
              <a:rPr lang="de-DE" altLang="de-DE" sz="1600" dirty="0" smtClean="0">
                <a:latin typeface="Calibri" panose="020F0502020204030204" pitchFamily="34" charset="0"/>
                <a:cs typeface="Arial" charset="0"/>
              </a:rPr>
              <a:t>sozialen Kennzahlen; konsequente </a:t>
            </a:r>
            <a:r>
              <a:rPr lang="de-DE" altLang="de-DE" sz="1600" dirty="0">
                <a:latin typeface="Calibri" panose="020F0502020204030204" pitchFamily="34" charset="0"/>
                <a:cs typeface="Arial" charset="0"/>
              </a:rPr>
              <a:t>Mitbestimmung </a:t>
            </a:r>
            <a:r>
              <a:rPr lang="de-DE" altLang="de-DE" sz="1600" dirty="0" smtClean="0">
                <a:latin typeface="Calibri" panose="020F0502020204030204" pitchFamily="34" charset="0"/>
                <a:cs typeface="Arial" charset="0"/>
              </a:rPr>
              <a:t>und Gewinnbeteiligung aller; </a:t>
            </a:r>
            <a:br>
              <a:rPr lang="de-DE" altLang="de-DE" sz="1600" dirty="0" smtClean="0">
                <a:latin typeface="Calibri" panose="020F0502020204030204" pitchFamily="34" charset="0"/>
                <a:cs typeface="Arial" charset="0"/>
              </a:rPr>
            </a:br>
            <a:r>
              <a:rPr lang="de-DE" altLang="de-DE" sz="1600" dirty="0" smtClean="0">
                <a:latin typeface="Calibri" panose="020F0502020204030204" pitchFamily="34" charset="0"/>
                <a:cs typeface="Arial" charset="0"/>
              </a:rPr>
              <a:t>Begrenzung der privaten Abschöpfung; Förderung </a:t>
            </a:r>
            <a:r>
              <a:rPr lang="de-DE" altLang="de-DE" sz="1600" dirty="0">
                <a:latin typeface="Calibri" panose="020F0502020204030204" pitchFamily="34" charset="0"/>
                <a:cs typeface="Arial" charset="0"/>
              </a:rPr>
              <a:t>genossenschaftlicher </a:t>
            </a:r>
            <a:r>
              <a:rPr lang="de-DE" altLang="de-DE" sz="1600" dirty="0" smtClean="0">
                <a:latin typeface="Calibri" panose="020F0502020204030204" pitchFamily="34" charset="0"/>
                <a:cs typeface="Arial" charset="0"/>
              </a:rPr>
              <a:t>Unternehmen… </a:t>
            </a:r>
            <a:endParaRPr lang="de-DE" altLang="de-DE" sz="1600" dirty="0"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11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4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638944"/>
          </a:xfrm>
        </p:spPr>
        <p:txBody>
          <a:bodyPr/>
          <a:lstStyle/>
          <a:p>
            <a:r>
              <a:rPr lang="de-DE" sz="2000" b="1" u="sng" dirty="0" smtClean="0"/>
              <a:t>VIII. Ermutigung</a:t>
            </a:r>
            <a:endParaRPr lang="de-DE" sz="2000" b="1" u="sn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764B85-8017-44C4-9B1A-3D408FC34C6B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611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437" y="247252"/>
            <a:ext cx="6069765" cy="414581"/>
          </a:xfrm>
        </p:spPr>
        <p:txBody>
          <a:bodyPr>
            <a:noAutofit/>
          </a:bodyPr>
          <a:lstStyle/>
          <a:p>
            <a:r>
              <a:rPr lang="de-DE" sz="1800" b="1" u="sng" dirty="0" smtClean="0"/>
              <a:t>Wendekräfte heute</a:t>
            </a:r>
            <a:endParaRPr lang="de-DE" sz="1800" b="1" u="sng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B4C5-B149-4B26-9E2C-A7FCE9635AAA}" type="slidenum">
              <a:rPr lang="de-DE" smtClean="0"/>
              <a:t>42</a:t>
            </a:fld>
            <a:endParaRPr lang="de-DE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95536" y="2594068"/>
            <a:ext cx="826380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dirty="0" smtClean="0">
                <a:latin typeface="+mn-lt"/>
                <a:cs typeface="Times New Roman" pitchFamily="18" charset="0"/>
              </a:rPr>
              <a:t>·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  </a:t>
            </a:r>
            <a:r>
              <a:rPr lang="de-DE" altLang="de-DE" sz="1600" u="sng" dirty="0" smtClean="0">
                <a:latin typeface="+mn-lt"/>
                <a:cs typeface="Times New Roman" pitchFamily="18" charset="0"/>
              </a:rPr>
              <a:t>Attac-Bewegung</a:t>
            </a:r>
            <a:r>
              <a:rPr lang="de-DE" altLang="de-DE" sz="1600" dirty="0" smtClean="0">
                <a:latin typeface="+mn-lt"/>
                <a:cs typeface="Times New Roman" pitchFamily="18" charset="0"/>
              </a:rPr>
              <a:t>, </a:t>
            </a:r>
            <a:r>
              <a:rPr lang="de-DE" altLang="de-DE" sz="1600" u="sng" dirty="0" smtClean="0">
                <a:latin typeface="+mn-lt"/>
                <a:cs typeface="Times New Roman" pitchFamily="18" charset="0"/>
              </a:rPr>
              <a:t>Ökologiebewegung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, </a:t>
            </a:r>
            <a:r>
              <a:rPr lang="de-DE" altLang="de-DE" sz="1600" u="sng" dirty="0">
                <a:latin typeface="+mn-lt"/>
                <a:cs typeface="Times New Roman" pitchFamily="18" charset="0"/>
              </a:rPr>
              <a:t>Friedensbewegung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, </a:t>
            </a:r>
            <a:r>
              <a:rPr lang="de-DE" altLang="de-DE" sz="1600" u="sng" dirty="0">
                <a:latin typeface="+mn-lt"/>
                <a:cs typeface="Times New Roman" pitchFamily="18" charset="0"/>
              </a:rPr>
              <a:t>Dritte-Welt-Bewegung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, </a:t>
            </a:r>
            <a:br>
              <a:rPr lang="de-DE" altLang="de-DE" sz="1600" dirty="0">
                <a:latin typeface="+mn-lt"/>
                <a:cs typeface="Times New Roman" pitchFamily="18" charset="0"/>
              </a:rPr>
            </a:br>
            <a:r>
              <a:rPr lang="de-DE" altLang="de-DE" sz="1600" dirty="0">
                <a:latin typeface="+mn-lt"/>
                <a:cs typeface="Times New Roman" pitchFamily="18" charset="0"/>
              </a:rPr>
              <a:t>   </a:t>
            </a:r>
            <a:r>
              <a:rPr lang="de-DE" altLang="de-DE" sz="1600" dirty="0" smtClean="0">
                <a:latin typeface="+mn-lt"/>
                <a:cs typeface="Times New Roman" pitchFamily="18" charset="0"/>
              </a:rPr>
              <a:t>Gerechtigkeitsgruppen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, auch feministische Bewegungen</a:t>
            </a:r>
            <a:r>
              <a:rPr lang="de-DE" altLang="de-DE" sz="1600" dirty="0" smtClean="0">
                <a:latin typeface="+mn-lt"/>
                <a:cs typeface="Times New Roman" pitchFamily="18" charset="0"/>
              </a:rPr>
              <a:t>...</a:t>
            </a:r>
            <a:endParaRPr lang="de-DE" altLang="de-DE" sz="1600" dirty="0">
              <a:latin typeface="+mn-lt"/>
              <a:cs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altLang="de-DE" sz="1600" dirty="0" smtClean="0">
                <a:latin typeface="+mn-lt"/>
                <a:cs typeface="Times New Roman" pitchFamily="18" charset="0"/>
              </a:rPr>
              <a:t>·  </a:t>
            </a:r>
            <a:r>
              <a:rPr lang="de-DE" altLang="de-DE" sz="1600" u="sng" dirty="0" smtClean="0">
                <a:latin typeface="+mn-lt"/>
                <a:cs typeface="Times New Roman" pitchFamily="18" charset="0"/>
              </a:rPr>
              <a:t>Kairos-Bewegung</a:t>
            </a:r>
            <a:r>
              <a:rPr lang="de-DE" altLang="de-DE" sz="1600" dirty="0" smtClean="0">
                <a:latin typeface="+mn-lt"/>
                <a:cs typeface="Times New Roman" pitchFamily="18" charset="0"/>
              </a:rPr>
              <a:t> „Wirtschaft im Dienst des Lebens“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altLang="de-DE" sz="1600" dirty="0" smtClean="0">
                <a:latin typeface="+mn-lt"/>
                <a:cs typeface="Times New Roman" pitchFamily="18" charset="0"/>
              </a:rPr>
              <a:t>·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 „</a:t>
            </a:r>
            <a:r>
              <a:rPr lang="de-DE" altLang="de-DE" sz="1600" u="sng" dirty="0">
                <a:latin typeface="+mn-lt"/>
                <a:cs typeface="Times New Roman" pitchFamily="18" charset="0"/>
              </a:rPr>
              <a:t>Ökumenische Initiative Eine Welt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“ (ÖIEW</a:t>
            </a:r>
            <a:r>
              <a:rPr lang="de-DE" altLang="de-DE" sz="1600" dirty="0" smtClean="0">
                <a:latin typeface="+mn-lt"/>
                <a:cs typeface="Times New Roman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1600" dirty="0">
                <a:latin typeface="+mn-lt"/>
                <a:cs typeface="Times New Roman" pitchFamily="18" charset="0"/>
              </a:rPr>
              <a:t>·  </a:t>
            </a:r>
            <a:r>
              <a:rPr lang="de-DE" altLang="de-DE" sz="1600" u="sng" dirty="0">
                <a:latin typeface="+mn-lt"/>
                <a:cs typeface="Times New Roman" pitchFamily="18" charset="0"/>
              </a:rPr>
              <a:t>Nichtregierungsorganisationen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 wie „Greenpeace“, Attac, Ärzte ohne Grenzen u.a.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altLang="de-DE" sz="1600" dirty="0" smtClean="0">
                <a:latin typeface="+mn-lt"/>
                <a:cs typeface="Times New Roman" pitchFamily="18" charset="0"/>
              </a:rPr>
              <a:t>·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  </a:t>
            </a:r>
            <a:r>
              <a:rPr lang="de-DE" altLang="de-DE" sz="1600" u="sng" dirty="0">
                <a:latin typeface="+mn-lt"/>
                <a:cs typeface="Times New Roman" pitchFamily="18" charset="0"/>
              </a:rPr>
              <a:t>Erd-Charta-Bewegung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 (eine sozial-ökologische Weltgemeinschaftsethik) 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altLang="de-DE" sz="1600" dirty="0">
                <a:latin typeface="+mn-lt"/>
                <a:cs typeface="Times New Roman" pitchFamily="18" charset="0"/>
              </a:rPr>
              <a:t>·  </a:t>
            </a:r>
            <a:r>
              <a:rPr lang="de-DE" altLang="de-DE" sz="1600" u="sng" dirty="0" smtClean="0">
                <a:latin typeface="+mn-lt"/>
                <a:cs typeface="Times New Roman" pitchFamily="18" charset="0"/>
              </a:rPr>
              <a:t>Lebensstilbewegung</a:t>
            </a:r>
            <a:r>
              <a:rPr lang="de-DE" altLang="de-DE" sz="1600" dirty="0" smtClean="0">
                <a:latin typeface="+mn-lt"/>
                <a:cs typeface="Times New Roman" pitchFamily="18" charset="0"/>
              </a:rPr>
              <a:t> 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„anders besser leben“;   kritische Verbraucherbewegung...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altLang="de-DE" sz="1600" dirty="0">
                <a:latin typeface="+mn-lt"/>
                <a:cs typeface="Times New Roman" pitchFamily="18" charset="0"/>
              </a:rPr>
              <a:t>·  </a:t>
            </a:r>
            <a:r>
              <a:rPr lang="de-DE" altLang="de-DE" sz="1600" u="sng" dirty="0" smtClean="0">
                <a:latin typeface="+mn-lt"/>
                <a:cs typeface="Times New Roman" pitchFamily="18" charset="0"/>
              </a:rPr>
              <a:t>Neue </a:t>
            </a:r>
            <a:r>
              <a:rPr lang="de-DE" altLang="de-DE" sz="1600" u="sng" dirty="0">
                <a:latin typeface="+mn-lt"/>
                <a:cs typeface="Times New Roman" pitchFamily="18" charset="0"/>
              </a:rPr>
              <a:t>Demokratiebewegung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: Bürgerbeteiligungsdemokratie, „Verfassungskonvent</a:t>
            </a:r>
            <a:r>
              <a:rPr lang="de-DE" altLang="de-DE" sz="1600" dirty="0" smtClean="0">
                <a:latin typeface="+mn-lt"/>
                <a:cs typeface="Times New Roman" pitchFamily="18" charset="0"/>
              </a:rPr>
              <a:t>“...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altLang="de-DE" sz="1600" dirty="0" smtClean="0">
                <a:latin typeface="+mn-lt"/>
                <a:cs typeface="Times New Roman" pitchFamily="18" charset="0"/>
              </a:rPr>
              <a:t>·  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Alternative </a:t>
            </a:r>
            <a:r>
              <a:rPr lang="de-DE" altLang="de-DE" sz="1600" u="sng" dirty="0">
                <a:latin typeface="+mn-lt"/>
                <a:cs typeface="Times New Roman" pitchFamily="18" charset="0"/>
              </a:rPr>
              <a:t>Internetbewegungen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 </a:t>
            </a:r>
            <a:r>
              <a:rPr lang="de-DE" altLang="de-DE" sz="1600" dirty="0" smtClean="0">
                <a:latin typeface="+mn-lt"/>
                <a:cs typeface="Times New Roman" pitchFamily="18" charset="0"/>
              </a:rPr>
              <a:t>...</a:t>
            </a:r>
            <a:endParaRPr lang="de-DE" altLang="de-DE" sz="1600" dirty="0">
              <a:latin typeface="+mn-lt"/>
              <a:cs typeface="Times New Roman" pitchFamily="18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95535" y="639217"/>
            <a:ext cx="83389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de-DE" altLang="de-DE" dirty="0" smtClean="0">
                <a:latin typeface="Symbol" pitchFamily="18" charset="2"/>
                <a:cs typeface="Times New Roman" pitchFamily="18" charset="0"/>
              </a:rPr>
              <a:t>·</a:t>
            </a:r>
            <a:r>
              <a:rPr lang="de-DE" altLang="de-DE" dirty="0">
                <a:cs typeface="Times New Roman" pitchFamily="18" charset="0"/>
              </a:rPr>
              <a:t> </a:t>
            </a:r>
            <a:r>
              <a:rPr lang="de-DE" altLang="de-DE" sz="1600" b="1" dirty="0">
                <a:cs typeface="Times New Roman" pitchFamily="18" charset="0"/>
              </a:rPr>
              <a:t> </a:t>
            </a:r>
            <a:r>
              <a:rPr lang="de-DE" altLang="de-DE" sz="1600" b="1" u="sng" dirty="0" smtClean="0">
                <a:cs typeface="Times New Roman" pitchFamily="18" charset="0"/>
              </a:rPr>
              <a:t>Fridays </a:t>
            </a:r>
            <a:r>
              <a:rPr lang="de-DE" altLang="de-DE" sz="1600" b="1" u="sng" dirty="0">
                <a:cs typeface="Times New Roman" pitchFamily="18" charset="0"/>
              </a:rPr>
              <a:t>for </a:t>
            </a:r>
            <a:r>
              <a:rPr lang="de-DE" altLang="de-DE" sz="1600" b="1" u="sng" dirty="0" smtClean="0">
                <a:cs typeface="Times New Roman" pitchFamily="18" charset="0"/>
              </a:rPr>
              <a:t>Future-Bewegung</a:t>
            </a:r>
            <a:r>
              <a:rPr lang="de-DE" altLang="de-DE" sz="1600" b="1" dirty="0" smtClean="0">
                <a:cs typeface="Times New Roman" pitchFamily="18" charset="0"/>
              </a:rPr>
              <a:t>, </a:t>
            </a:r>
            <a:r>
              <a:rPr lang="de-DE" altLang="de-DE" sz="1600" b="1" dirty="0">
                <a:solidFill>
                  <a:prstClr val="black"/>
                </a:solidFill>
                <a:cs typeface="Times New Roman" pitchFamily="18" charset="0"/>
              </a:rPr>
              <a:t>Folgebewegungen</a:t>
            </a:r>
            <a:r>
              <a:rPr lang="de-DE" altLang="de-DE" sz="1600" dirty="0" smtClean="0">
                <a:solidFill>
                  <a:prstClr val="black"/>
                </a:solidFill>
                <a:cs typeface="Times New Roman" pitchFamily="18" charset="0"/>
              </a:rPr>
              <a:t>…</a:t>
            </a:r>
            <a:r>
              <a:rPr lang="de-DE" altLang="de-DE" sz="1600" b="1" dirty="0" smtClean="0">
                <a:cs typeface="Times New Roman" pitchFamily="18" charset="0"/>
              </a:rPr>
              <a:t/>
            </a:r>
            <a:br>
              <a:rPr lang="de-DE" altLang="de-DE" sz="1600" b="1" dirty="0" smtClean="0">
                <a:cs typeface="Times New Roman" pitchFamily="18" charset="0"/>
              </a:rPr>
            </a:br>
            <a:r>
              <a:rPr lang="de-DE" altLang="de-DE" sz="1600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de-DE" altLang="de-DE" sz="1600" dirty="0">
                <a:cs typeface="Times New Roman" pitchFamily="18" charset="0"/>
              </a:rPr>
              <a:t> </a:t>
            </a:r>
            <a:r>
              <a:rPr lang="de-DE" altLang="de-DE" sz="1400" b="1" dirty="0">
                <a:cs typeface="Times New Roman" pitchFamily="18" charset="0"/>
              </a:rPr>
              <a:t> </a:t>
            </a:r>
            <a:r>
              <a:rPr lang="de-DE" altLang="de-DE" sz="1600" b="1" dirty="0" smtClean="0">
                <a:cs typeface="Times New Roman" pitchFamily="18" charset="0"/>
              </a:rPr>
              <a:t>Scientists for Future…</a:t>
            </a:r>
            <a:br>
              <a:rPr lang="de-DE" altLang="de-DE" sz="1600" b="1" dirty="0" smtClean="0">
                <a:cs typeface="Times New Roman" pitchFamily="18" charset="0"/>
              </a:rPr>
            </a:br>
            <a:r>
              <a:rPr lang="de-DE" altLang="de-DE" sz="1600" dirty="0" smtClean="0">
                <a:latin typeface="Symbol" pitchFamily="18" charset="2"/>
                <a:cs typeface="Times New Roman" pitchFamily="18" charset="0"/>
              </a:rPr>
              <a:t>·</a:t>
            </a:r>
            <a:r>
              <a:rPr lang="de-DE" altLang="de-DE" sz="1600" dirty="0">
                <a:cs typeface="Times New Roman" pitchFamily="18" charset="0"/>
              </a:rPr>
              <a:t> </a:t>
            </a:r>
            <a:r>
              <a:rPr lang="de-DE" altLang="de-DE" sz="1400" b="1" dirty="0">
                <a:cs typeface="Times New Roman" pitchFamily="18" charset="0"/>
              </a:rPr>
              <a:t> </a:t>
            </a:r>
            <a:r>
              <a:rPr lang="de-DE" sz="1600" b="1" dirty="0" smtClean="0"/>
              <a:t>Extinction Rebellion…</a:t>
            </a:r>
            <a:endParaRPr lang="de-DE" altLang="de-DE" sz="1600" dirty="0">
              <a:cs typeface="Times New Roman" pitchFamily="18" charset="0"/>
            </a:endParaRPr>
          </a:p>
        </p:txBody>
      </p:sp>
      <p:pic>
        <p:nvPicPr>
          <p:cNvPr id="10242" name="Picture 2" descr="https://upload.wikimedia.org/wikipedia/commons/thumb/e/ef/Extinction_Rebellion%2C_green_placard_%28cropped%29.jpg/800px-Extinction_Rebellion%2C_green_placard_%28cropped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610" y="247252"/>
            <a:ext cx="1798731" cy="23176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/>
          <p:cNvSpPr/>
          <p:nvPr/>
        </p:nvSpPr>
        <p:spPr>
          <a:xfrm>
            <a:off x="539552" y="5764167"/>
            <a:ext cx="7908967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1600" u="sng" dirty="0" smtClean="0"/>
              <a:t>Merke:</a:t>
            </a:r>
            <a:r>
              <a:rPr lang="de-DE" sz="1600" b="1" dirty="0" smtClean="0"/>
              <a:t> Paradigmenwechsel</a:t>
            </a:r>
            <a:r>
              <a:rPr lang="de-DE" sz="1600" dirty="0" smtClean="0"/>
              <a:t> und </a:t>
            </a:r>
            <a:r>
              <a:rPr lang="de-DE" sz="1600" b="1" dirty="0" smtClean="0"/>
              <a:t>progressive </a:t>
            </a:r>
            <a:r>
              <a:rPr lang="de-DE" sz="1600" b="1" dirty="0"/>
              <a:t>Änderungen </a:t>
            </a:r>
            <a:r>
              <a:rPr lang="de-DE" sz="1600" dirty="0"/>
              <a:t>sind in der Menschheitsgeschichte immer </a:t>
            </a:r>
            <a:r>
              <a:rPr lang="de-DE" sz="1600" b="1" dirty="0" smtClean="0"/>
              <a:t>von </a:t>
            </a:r>
            <a:r>
              <a:rPr lang="de-DE" sz="1600" b="1" dirty="0"/>
              <a:t>Einzelnen und kleinen Gruppen </a:t>
            </a:r>
            <a:r>
              <a:rPr lang="de-DE" sz="1600" dirty="0"/>
              <a:t>ausgegangen!  </a:t>
            </a:r>
          </a:p>
        </p:txBody>
      </p:sp>
      <p:sp>
        <p:nvSpPr>
          <p:cNvPr id="6" name="Rechteck 5"/>
          <p:cNvSpPr/>
          <p:nvPr/>
        </p:nvSpPr>
        <p:spPr>
          <a:xfrm>
            <a:off x="395534" y="1480050"/>
            <a:ext cx="7846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de-DE" altLang="de-DE" dirty="0">
                <a:cs typeface="Times New Roman" pitchFamily="18" charset="0"/>
              </a:rPr>
              <a:t> </a:t>
            </a:r>
            <a:r>
              <a:rPr lang="de-DE" altLang="de-DE" sz="1600" b="1" u="sng" dirty="0" smtClean="0">
                <a:cs typeface="Times New Roman" pitchFamily="18" charset="0"/>
              </a:rPr>
              <a:t>Alternative Ökonomie-Bewegungen</a:t>
            </a:r>
            <a:r>
              <a:rPr lang="de-DE" altLang="de-DE" sz="1600" dirty="0">
                <a:cs typeface="Times New Roman" pitchFamily="18" charset="0"/>
              </a:rPr>
              <a:t>:</a:t>
            </a:r>
            <a:r>
              <a:rPr lang="de-DE" altLang="de-DE" sz="1600" dirty="0" smtClean="0">
                <a:cs typeface="Times New Roman" pitchFamily="18" charset="0"/>
              </a:rPr>
              <a:t> </a:t>
            </a:r>
            <a:r>
              <a:rPr lang="de-DE" altLang="de-DE" sz="1600" dirty="0">
                <a:cs typeface="Times New Roman" pitchFamily="18" charset="0"/>
              </a:rPr>
              <a:t>Solidarische Ökonomie, </a:t>
            </a:r>
            <a:br>
              <a:rPr lang="de-DE" altLang="de-DE" sz="1600" dirty="0">
                <a:cs typeface="Times New Roman" pitchFamily="18" charset="0"/>
              </a:rPr>
            </a:br>
            <a:r>
              <a:rPr lang="de-DE" altLang="de-DE" sz="1600" dirty="0">
                <a:cs typeface="Times New Roman" pitchFamily="18" charset="0"/>
              </a:rPr>
              <a:t>   </a:t>
            </a:r>
            <a:r>
              <a:rPr lang="de-DE" altLang="de-DE" sz="1600" dirty="0" smtClean="0">
                <a:cs typeface="Times New Roman" pitchFamily="18" charset="0"/>
              </a:rPr>
              <a:t>Postwachstumsökonomie</a:t>
            </a:r>
            <a:r>
              <a:rPr lang="de-DE" altLang="de-DE" sz="1600" dirty="0">
                <a:cs typeface="Times New Roman" pitchFamily="18" charset="0"/>
              </a:rPr>
              <a:t>, Wirtschaftswendeinitiativen,</a:t>
            </a:r>
            <a:br>
              <a:rPr lang="de-DE" altLang="de-DE" sz="1600" dirty="0">
                <a:cs typeface="Times New Roman" pitchFamily="18" charset="0"/>
              </a:rPr>
            </a:br>
            <a:r>
              <a:rPr lang="de-DE" altLang="de-DE" sz="1600" dirty="0">
                <a:cs typeface="Times New Roman" pitchFamily="18" charset="0"/>
              </a:rPr>
              <a:t>  </a:t>
            </a:r>
            <a:r>
              <a:rPr lang="de-DE" altLang="de-DE" sz="1600" dirty="0" smtClean="0">
                <a:cs typeface="Times New Roman" pitchFamily="18" charset="0"/>
              </a:rPr>
              <a:t> Gemeinwohl-Ökonomie-Bewegung, Commons–Bewegung  </a:t>
            </a:r>
            <a:br>
              <a:rPr lang="de-DE" altLang="de-DE" sz="1600" dirty="0" smtClean="0">
                <a:cs typeface="Times New Roman" pitchFamily="18" charset="0"/>
              </a:rPr>
            </a:br>
            <a:r>
              <a:rPr lang="de-DE" altLang="de-DE" sz="1600" dirty="0" smtClean="0">
                <a:cs typeface="Times New Roman" pitchFamily="18" charset="0"/>
              </a:rPr>
              <a:t>   Care-Ökonomie u.v.a</a:t>
            </a:r>
            <a:r>
              <a:rPr lang="de-DE" altLang="de-DE" sz="1600" dirty="0"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821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CB344-A1A0-41B3-AFF6-CAAAD8869D98}" type="slidenum">
              <a:rPr lang="de-DE" smtClean="0"/>
              <a:pPr>
                <a:defRPr/>
              </a:pPr>
              <a:t>43</a:t>
            </a:fld>
            <a:endParaRPr lang="de-DE" dirty="0" smtClean="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404813"/>
            <a:ext cx="7223125" cy="457200"/>
          </a:xfrm>
        </p:spPr>
        <p:txBody>
          <a:bodyPr/>
          <a:lstStyle/>
          <a:p>
            <a:pPr algn="l" eaLnBrk="1" hangingPunct="1"/>
            <a:r>
              <a:rPr lang="de-DE" altLang="de-DE" sz="1800" b="1" u="sng" dirty="0" smtClean="0"/>
              <a:t>Politische Handlungsfelder und Strategie</a:t>
            </a:r>
            <a:r>
              <a:rPr lang="de-DE" altLang="de-DE" sz="1800" b="1" dirty="0" smtClean="0"/>
              <a:t> </a:t>
            </a:r>
            <a:endParaRPr lang="de-DE" altLang="de-DE" sz="2400" b="1" dirty="0" smtClean="0"/>
          </a:p>
        </p:txBody>
      </p:sp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250825" y="3860800"/>
            <a:ext cx="8424863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b="1" u="sng" dirty="0">
                <a:latin typeface="+mn-lt"/>
                <a:cs typeface="Times New Roman" pitchFamily="18" charset="0"/>
              </a:rPr>
              <a:t>c) </a:t>
            </a:r>
            <a:r>
              <a:rPr lang="de-DE" b="1" u="sng" dirty="0">
                <a:latin typeface="+mn-lt"/>
              </a:rPr>
              <a:t>Politische Bewegungsarbeit</a:t>
            </a:r>
            <a:r>
              <a:rPr lang="de-DE" dirty="0">
                <a:latin typeface="+mn-lt"/>
              </a:rPr>
              <a:t>:</a:t>
            </a:r>
            <a:r>
              <a:rPr lang="de-DE" b="1" dirty="0">
                <a:latin typeface="+mn-lt"/>
              </a:rPr>
              <a:t> </a:t>
            </a:r>
            <a:br>
              <a:rPr lang="de-DE" b="1" dirty="0">
                <a:latin typeface="+mn-lt"/>
              </a:rPr>
            </a:br>
            <a:r>
              <a:rPr lang="de-DE" b="1" dirty="0">
                <a:latin typeface="+mn-lt"/>
              </a:rPr>
              <a:t>&gt; Gemeinsames Wirken zivilgesellschaftlicher Gruppen</a:t>
            </a:r>
            <a:r>
              <a:rPr lang="de-DE" dirty="0">
                <a:latin typeface="+mn-lt"/>
              </a:rPr>
              <a:t>, Initiativen, Bewegungen, </a:t>
            </a:r>
            <a:br>
              <a:rPr lang="de-DE" dirty="0">
                <a:latin typeface="+mn-lt"/>
              </a:rPr>
            </a:br>
            <a:r>
              <a:rPr lang="de-DE" dirty="0">
                <a:latin typeface="+mn-lt"/>
              </a:rPr>
              <a:t>   Bündnisbildung: </a:t>
            </a:r>
            <a:r>
              <a:rPr lang="de-DE" b="1" dirty="0">
                <a:latin typeface="+mn-lt"/>
              </a:rPr>
              <a:t>Druck von unten</a:t>
            </a:r>
            <a:r>
              <a:rPr lang="de-DE" dirty="0">
                <a:latin typeface="+mn-lt"/>
              </a:rPr>
              <a:t>, Demos, Blockaden... </a:t>
            </a:r>
            <a:br>
              <a:rPr lang="de-DE" dirty="0">
                <a:latin typeface="+mn-lt"/>
              </a:rPr>
            </a:br>
            <a:r>
              <a:rPr lang="de-DE" b="1" dirty="0">
                <a:latin typeface="+mn-lt"/>
              </a:rPr>
              <a:t>&gt; Befreiung der Politik </a:t>
            </a:r>
            <a:r>
              <a:rPr lang="de-DE" dirty="0">
                <a:latin typeface="+mn-lt"/>
              </a:rPr>
              <a:t>aus der Umklammerung der Wirtschaft;</a:t>
            </a:r>
            <a:br>
              <a:rPr lang="de-DE" dirty="0">
                <a:latin typeface="+mn-lt"/>
              </a:rPr>
            </a:br>
            <a:r>
              <a:rPr lang="de-DE" dirty="0">
                <a:latin typeface="+mn-lt"/>
              </a:rPr>
              <a:t>    neue Demokratiebewegung, alternative </a:t>
            </a:r>
            <a:r>
              <a:rPr lang="de-DE" dirty="0" smtClean="0">
                <a:latin typeface="+mn-lt"/>
              </a:rPr>
              <a:t>Parteien… </a:t>
            </a:r>
            <a:r>
              <a:rPr lang="de-DE" dirty="0">
                <a:latin typeface="+mn-lt"/>
              </a:rPr>
              <a:t/>
            </a:r>
            <a:br>
              <a:rPr lang="de-DE" dirty="0">
                <a:latin typeface="+mn-lt"/>
              </a:rPr>
            </a:br>
            <a:r>
              <a:rPr lang="de-DE" dirty="0">
                <a:latin typeface="+mn-lt"/>
              </a:rPr>
              <a:t>&gt; Die </a:t>
            </a:r>
            <a:r>
              <a:rPr lang="de-DE" b="1" dirty="0">
                <a:latin typeface="+mn-lt"/>
              </a:rPr>
              <a:t>Machtfrage</a:t>
            </a:r>
            <a:r>
              <a:rPr lang="de-DE" dirty="0">
                <a:latin typeface="+mn-lt"/>
              </a:rPr>
              <a:t> im demokratischen Prozess lösen</a:t>
            </a:r>
            <a:br>
              <a:rPr lang="de-DE" dirty="0">
                <a:latin typeface="+mn-lt"/>
              </a:rPr>
            </a:br>
            <a:r>
              <a:rPr lang="de-DE" dirty="0">
                <a:latin typeface="+mn-lt"/>
              </a:rPr>
              <a:t>&gt; Durchsetzen eines </a:t>
            </a:r>
            <a:r>
              <a:rPr lang="de-DE" b="1" dirty="0">
                <a:latin typeface="+mn-lt"/>
              </a:rPr>
              <a:t>Neuen Gesellschaftsvertrags</a:t>
            </a:r>
            <a:r>
              <a:rPr lang="de-DE" sz="2000" b="1" dirty="0">
                <a:latin typeface="+mn-lt"/>
              </a:rPr>
              <a:t> </a:t>
            </a:r>
            <a:r>
              <a:rPr lang="de-DE" sz="1600" dirty="0">
                <a:latin typeface="+mn-lt"/>
              </a:rPr>
              <a:t>(</a:t>
            </a:r>
            <a:r>
              <a:rPr lang="de-DE" sz="1400" dirty="0">
                <a:latin typeface="+mn-lt"/>
              </a:rPr>
              <a:t>neues Grundgesetz)</a:t>
            </a:r>
          </a:p>
        </p:txBody>
      </p:sp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323850" y="1052513"/>
            <a:ext cx="83518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b="1" u="sng" dirty="0">
                <a:latin typeface="+mn-lt"/>
              </a:rPr>
              <a:t>a) Bewusstseinsarbeit</a:t>
            </a:r>
          </a:p>
          <a:p>
            <a:pPr>
              <a:defRPr/>
            </a:pPr>
            <a:r>
              <a:rPr lang="de-DE" dirty="0">
                <a:latin typeface="+mn-lt"/>
              </a:rPr>
              <a:t>&gt;</a:t>
            </a:r>
            <a:r>
              <a:rPr lang="de-DE" b="1" dirty="0">
                <a:latin typeface="+mn-lt"/>
              </a:rPr>
              <a:t> Zuspitzung</a:t>
            </a:r>
            <a:r>
              <a:rPr lang="de-DE" dirty="0">
                <a:latin typeface="+mn-lt"/>
              </a:rPr>
              <a:t> der Krise </a:t>
            </a:r>
            <a:r>
              <a:rPr lang="de-DE" sz="1400" dirty="0">
                <a:latin typeface="+mn-lt"/>
              </a:rPr>
              <a:t>(autogene Destabilisierung des Systems</a:t>
            </a:r>
            <a:r>
              <a:rPr lang="de-DE" dirty="0">
                <a:latin typeface="+mn-lt"/>
              </a:rPr>
              <a:t>) und </a:t>
            </a:r>
            <a:r>
              <a:rPr lang="de-DE" b="1" dirty="0">
                <a:latin typeface="+mn-lt"/>
              </a:rPr>
              <a:t>Begreifen der Krise</a:t>
            </a:r>
          </a:p>
          <a:p>
            <a:pPr>
              <a:defRPr/>
            </a:pPr>
            <a:r>
              <a:rPr lang="de-DE" dirty="0">
                <a:latin typeface="+mn-lt"/>
              </a:rPr>
              <a:t>&gt; Breite </a:t>
            </a:r>
            <a:r>
              <a:rPr lang="de-DE" b="1" dirty="0">
                <a:latin typeface="+mn-lt"/>
              </a:rPr>
              <a:t>Bildungs- und Aufklärungspolitik </a:t>
            </a:r>
            <a:r>
              <a:rPr lang="de-DE" dirty="0">
                <a:latin typeface="+mn-lt"/>
              </a:rPr>
              <a:t>auf allen Ebenen</a:t>
            </a:r>
            <a:br>
              <a:rPr lang="de-DE" dirty="0">
                <a:latin typeface="+mn-lt"/>
              </a:rPr>
            </a:br>
            <a:r>
              <a:rPr lang="de-DE" dirty="0">
                <a:latin typeface="+mn-lt"/>
              </a:rPr>
              <a:t>&gt; </a:t>
            </a:r>
            <a:r>
              <a:rPr lang="de-DE" b="1" dirty="0">
                <a:latin typeface="+mn-lt"/>
              </a:rPr>
              <a:t>Gesellschaftlicher Diskurs</a:t>
            </a:r>
            <a:r>
              <a:rPr lang="de-DE" dirty="0">
                <a:latin typeface="+mn-lt"/>
              </a:rPr>
              <a:t>: „</a:t>
            </a:r>
            <a:r>
              <a:rPr lang="de-DE" i="1" dirty="0">
                <a:latin typeface="+mn-lt"/>
              </a:rPr>
              <a:t>Was wollen wir wirklich wirklich?“ </a:t>
            </a:r>
            <a:r>
              <a:rPr lang="de-DE" sz="1400" dirty="0">
                <a:latin typeface="+mn-lt"/>
              </a:rPr>
              <a:t>(Frithjof Bergmann)</a:t>
            </a:r>
            <a:endParaRPr lang="de-DE" sz="1400" b="1" u="sng" dirty="0">
              <a:latin typeface="+mn-lt"/>
            </a:endParaRPr>
          </a:p>
        </p:txBody>
      </p:sp>
      <p:sp>
        <p:nvSpPr>
          <p:cNvPr id="16" name="Textfeld 15"/>
          <p:cNvSpPr txBox="1">
            <a:spLocks noChangeArrowheads="1"/>
          </p:cNvSpPr>
          <p:nvPr/>
        </p:nvSpPr>
        <p:spPr bwMode="auto">
          <a:xfrm>
            <a:off x="250825" y="2492375"/>
            <a:ext cx="82089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b="1" u="sng" dirty="0">
                <a:latin typeface="+mn-lt"/>
              </a:rPr>
              <a:t>b) Ökonomische Pionierarbeit</a:t>
            </a:r>
          </a:p>
          <a:p>
            <a:pPr>
              <a:defRPr/>
            </a:pPr>
            <a:r>
              <a:rPr lang="de-DE" dirty="0">
                <a:latin typeface="+mn-lt"/>
              </a:rPr>
              <a:t>&gt; Entwicklung alternativer </a:t>
            </a:r>
            <a:r>
              <a:rPr lang="de-DE" b="1" dirty="0">
                <a:latin typeface="+mn-lt"/>
              </a:rPr>
              <a:t>Systementwürfe</a:t>
            </a:r>
            <a:r>
              <a:rPr lang="de-DE" dirty="0">
                <a:latin typeface="+mn-lt"/>
              </a:rPr>
              <a:t/>
            </a:r>
            <a:br>
              <a:rPr lang="de-DE" dirty="0">
                <a:latin typeface="+mn-lt"/>
              </a:rPr>
            </a:br>
            <a:r>
              <a:rPr lang="de-DE" dirty="0">
                <a:latin typeface="+mn-lt"/>
              </a:rPr>
              <a:t>&gt; Entwicklung alternativer </a:t>
            </a:r>
            <a:r>
              <a:rPr lang="de-DE" b="1" dirty="0">
                <a:latin typeface="+mn-lt"/>
              </a:rPr>
              <a:t>Lebensstilbewegung</a:t>
            </a:r>
            <a:r>
              <a:rPr lang="de-DE" dirty="0">
                <a:latin typeface="+mn-lt"/>
              </a:rPr>
              <a:t>  </a:t>
            </a:r>
            <a:r>
              <a:rPr lang="de-DE" sz="1400" dirty="0">
                <a:latin typeface="+mn-lt"/>
              </a:rPr>
              <a:t>(neue Werteerfahrung)</a:t>
            </a:r>
            <a:br>
              <a:rPr lang="de-DE" sz="1400" dirty="0">
                <a:latin typeface="+mn-lt"/>
              </a:rPr>
            </a:br>
            <a:r>
              <a:rPr lang="de-DE" dirty="0">
                <a:latin typeface="+mn-lt"/>
              </a:rPr>
              <a:t>&gt; Entwicklung alternativer </a:t>
            </a:r>
            <a:r>
              <a:rPr lang="de-DE" b="1" dirty="0">
                <a:latin typeface="+mn-lt"/>
              </a:rPr>
              <a:t>Projekte</a:t>
            </a:r>
            <a:r>
              <a:rPr lang="de-DE" dirty="0">
                <a:latin typeface="+mn-lt"/>
              </a:rPr>
              <a:t>, Erprobungsarbeit, </a:t>
            </a:r>
            <a:r>
              <a:rPr lang="de-DE" dirty="0" smtClean="0">
                <a:latin typeface="+mn-lt"/>
              </a:rPr>
              <a:t>Inselmodelle… </a:t>
            </a:r>
            <a:endParaRPr lang="de-DE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92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3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2" grpId="0"/>
      <p:bldP spid="15" grpId="0"/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32EB8A-84A3-405B-A2FA-ED27B57B8051}" type="slidenum">
              <a:rPr lang="de-DE" smtClean="0"/>
              <a:pPr>
                <a:defRPr/>
              </a:pPr>
              <a:t>44</a:t>
            </a:fld>
            <a:endParaRPr lang="de-DE" dirty="0" smtClean="0"/>
          </a:p>
        </p:txBody>
      </p:sp>
      <p:sp>
        <p:nvSpPr>
          <p:cNvPr id="3686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391400" cy="381000"/>
          </a:xfrm>
        </p:spPr>
        <p:txBody>
          <a:bodyPr/>
          <a:lstStyle/>
          <a:p>
            <a:pPr eaLnBrk="1" hangingPunct="1"/>
            <a:r>
              <a:rPr lang="de-DE" altLang="de-DE" sz="2000" b="1" u="sng" dirty="0" smtClean="0"/>
              <a:t>Mögliche Szenarien, Handlungsstrategie</a:t>
            </a:r>
            <a:r>
              <a:rPr lang="de-DE" altLang="de-DE" sz="2000" b="1" dirty="0" smtClean="0"/>
              <a:t> </a:t>
            </a:r>
          </a:p>
        </p:txBody>
      </p:sp>
      <p:sp>
        <p:nvSpPr>
          <p:cNvPr id="262148" name="Text Box 1028"/>
          <p:cNvSpPr txBox="1">
            <a:spLocks noChangeArrowheads="1"/>
          </p:cNvSpPr>
          <p:nvPr/>
        </p:nvSpPr>
        <p:spPr bwMode="auto">
          <a:xfrm>
            <a:off x="152400" y="838200"/>
            <a:ext cx="8763000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de-DE" sz="1700" b="1" u="sng" dirty="0" smtClean="0">
                <a:latin typeface="+mn-lt"/>
              </a:rPr>
              <a:t>Sanftes </a:t>
            </a:r>
            <a:r>
              <a:rPr lang="de-DE" sz="1700" b="1" u="sng" dirty="0">
                <a:latin typeface="+mn-lt"/>
              </a:rPr>
              <a:t>Übergangsszenarium</a:t>
            </a:r>
            <a:r>
              <a:rPr lang="de-DE" sz="1700" dirty="0">
                <a:latin typeface="+mn-lt"/>
              </a:rPr>
              <a:t>: schrittweise Entwicklung einer neuen „Sozialökologischen Marktwirtschaft“,  eines „Global-Marshall-Planes“...   </a:t>
            </a:r>
            <a:br>
              <a:rPr lang="de-DE" sz="1700" dirty="0">
                <a:latin typeface="+mn-lt"/>
              </a:rPr>
            </a:br>
            <a:r>
              <a:rPr lang="de-DE" sz="1700" u="sng" dirty="0">
                <a:latin typeface="+mn-lt"/>
              </a:rPr>
              <a:t>Voraussetzung</a:t>
            </a:r>
            <a:r>
              <a:rPr lang="de-DE" sz="1700" dirty="0">
                <a:latin typeface="+mn-lt"/>
              </a:rPr>
              <a:t>: geleistete Vorarbeit, Einsicht in Politik und Wirtschaft, Primat der Politik </a:t>
            </a:r>
            <a:r>
              <a:rPr lang="de-DE" sz="1700" u="sng" dirty="0">
                <a:latin typeface="+mn-lt"/>
              </a:rPr>
              <a:t>Handlungsstrategien</a:t>
            </a:r>
            <a:r>
              <a:rPr lang="de-DE" sz="1700" dirty="0">
                <a:latin typeface="+mn-lt"/>
              </a:rPr>
              <a:t>: alternative </a:t>
            </a:r>
            <a:r>
              <a:rPr lang="de-DE" sz="1700" dirty="0" smtClean="0">
                <a:latin typeface="+mn-lt"/>
              </a:rPr>
              <a:t>Inhalte + Modelle </a:t>
            </a:r>
            <a:r>
              <a:rPr lang="de-DE" sz="1700" dirty="0">
                <a:latin typeface="+mn-lt"/>
              </a:rPr>
              <a:t>einbringen;  Doppelstrategie... </a:t>
            </a:r>
            <a:br>
              <a:rPr lang="de-DE" sz="1700" dirty="0">
                <a:latin typeface="+mn-lt"/>
              </a:rPr>
            </a:br>
            <a:r>
              <a:rPr lang="de-DE" sz="1700" dirty="0">
                <a:latin typeface="+mn-lt"/>
              </a:rPr>
              <a:t>auf Streit und Kampfsituation einstellen...</a:t>
            </a:r>
          </a:p>
        </p:txBody>
      </p:sp>
      <p:sp>
        <p:nvSpPr>
          <p:cNvPr id="262149" name="Text Box 1029"/>
          <p:cNvSpPr txBox="1">
            <a:spLocks noChangeArrowheads="1"/>
          </p:cNvSpPr>
          <p:nvPr/>
        </p:nvSpPr>
        <p:spPr bwMode="auto">
          <a:xfrm>
            <a:off x="177949" y="2393504"/>
            <a:ext cx="8737451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de-DE" sz="1700" b="1" u="sng" dirty="0" smtClean="0">
                <a:latin typeface="+mn-lt"/>
              </a:rPr>
              <a:t>Sanfte </a:t>
            </a:r>
            <a:r>
              <a:rPr lang="de-DE" sz="1700" b="1" u="sng" dirty="0">
                <a:latin typeface="+mn-lt"/>
              </a:rPr>
              <a:t>Crash-Entwicklung</a:t>
            </a:r>
            <a:r>
              <a:rPr lang="de-DE" sz="1700" dirty="0">
                <a:latin typeface="+mn-lt"/>
              </a:rPr>
              <a:t>: massive Krisenentwicklung, Zusammenbrüche der alten Großstrukturen; Protestbewegungen setzen systemverändernde Reformen, Alternativ-Projekte durch....</a:t>
            </a:r>
            <a:br>
              <a:rPr lang="de-DE" sz="1700" dirty="0">
                <a:latin typeface="+mn-lt"/>
              </a:rPr>
            </a:br>
            <a:r>
              <a:rPr lang="de-DE" sz="1700" u="sng" dirty="0">
                <a:latin typeface="+mn-lt"/>
              </a:rPr>
              <a:t>Voraussetzung</a:t>
            </a:r>
            <a:r>
              <a:rPr lang="de-DE" sz="1700" dirty="0">
                <a:latin typeface="+mn-lt"/>
              </a:rPr>
              <a:t>: geleistete Vorarbeit; Paradigmenwechsel, Alternativprojekte werden aufgenommen; friedliche Entmachtung der alten Machtträger...</a:t>
            </a:r>
            <a:br>
              <a:rPr lang="de-DE" sz="1700" dirty="0">
                <a:latin typeface="+mn-lt"/>
              </a:rPr>
            </a:br>
            <a:r>
              <a:rPr lang="de-DE" sz="1700" u="sng" dirty="0">
                <a:latin typeface="+mn-lt"/>
              </a:rPr>
              <a:t>Handlungsstrategien</a:t>
            </a:r>
            <a:r>
              <a:rPr lang="de-DE" sz="1700" dirty="0">
                <a:latin typeface="+mn-lt"/>
              </a:rPr>
              <a:t>: alternative </a:t>
            </a:r>
            <a:r>
              <a:rPr lang="de-DE" sz="1700" dirty="0" smtClean="0">
                <a:latin typeface="+mn-lt"/>
              </a:rPr>
              <a:t>Inhalte + Modelle </a:t>
            </a:r>
            <a:r>
              <a:rPr lang="de-DE" sz="1700" dirty="0">
                <a:latin typeface="+mn-lt"/>
              </a:rPr>
              <a:t>einbringen; Mobilisierung „der Straße“ zur friedlichen Erhebung; auf konsequente Wende bestehen</a:t>
            </a:r>
            <a:r>
              <a:rPr lang="de-DE" sz="1700" dirty="0" smtClean="0">
                <a:latin typeface="+mn-lt"/>
              </a:rPr>
              <a:t>, </a:t>
            </a:r>
            <a:r>
              <a:rPr lang="de-DE" sz="1700" dirty="0">
                <a:latin typeface="+mn-lt"/>
              </a:rPr>
              <a:t>Alternativprojekte durchsetzen ... </a:t>
            </a:r>
          </a:p>
        </p:txBody>
      </p:sp>
      <p:sp>
        <p:nvSpPr>
          <p:cNvPr id="262151" name="Text Box 1031"/>
          <p:cNvSpPr txBox="1">
            <a:spLocks noChangeArrowheads="1"/>
          </p:cNvSpPr>
          <p:nvPr/>
        </p:nvSpPr>
        <p:spPr bwMode="auto">
          <a:xfrm>
            <a:off x="177949" y="4437112"/>
            <a:ext cx="87630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de-DE" sz="1700" b="1" u="sng" dirty="0" smtClean="0">
                <a:latin typeface="+mn-lt"/>
              </a:rPr>
              <a:t>Eruptive </a:t>
            </a:r>
            <a:r>
              <a:rPr lang="de-DE" sz="1700" b="1" u="sng" dirty="0">
                <a:latin typeface="+mn-lt"/>
              </a:rPr>
              <a:t>Crash-Entwicklung</a:t>
            </a:r>
            <a:r>
              <a:rPr lang="de-DE" sz="1700" dirty="0">
                <a:latin typeface="+mn-lt"/>
              </a:rPr>
              <a:t>: sozial-ökologische Crashs in weiten Teilen der Welt, Massenverelendung, Aufstände, Bürgerkriege, Migrationsströme... Zusammenbruch der politischen und ökonomischen Infrastrukturen und alten Machtzentren...</a:t>
            </a:r>
            <a:br>
              <a:rPr lang="de-DE" sz="1700" dirty="0">
                <a:latin typeface="+mn-lt"/>
              </a:rPr>
            </a:br>
            <a:r>
              <a:rPr lang="de-DE" sz="1700" u="sng" dirty="0">
                <a:latin typeface="+mn-lt"/>
              </a:rPr>
              <a:t>Handlungsstrategien</a:t>
            </a:r>
            <a:r>
              <a:rPr lang="de-DE" sz="1700" dirty="0">
                <a:latin typeface="+mn-lt"/>
              </a:rPr>
              <a:t>: Methoden der Friedlichen Revolution aktivieren; alternative </a:t>
            </a:r>
            <a:r>
              <a:rPr lang="de-DE" sz="1700" dirty="0" smtClean="0">
                <a:latin typeface="+mn-lt"/>
              </a:rPr>
              <a:t>Inhalte + Modelle </a:t>
            </a:r>
            <a:r>
              <a:rPr lang="de-DE" sz="1700" dirty="0">
                <a:latin typeface="+mn-lt"/>
              </a:rPr>
              <a:t>einbringen,  Überlebensinseln, Archen bauen; auf regionale Subsistenzwirtschaft umsteigen....  Neuanfang von unten ...</a:t>
            </a:r>
          </a:p>
        </p:txBody>
      </p:sp>
    </p:spTree>
    <p:extLst>
      <p:ext uri="{BB962C8B-B14F-4D97-AF65-F5344CB8AC3E}">
        <p14:creationId xmlns:p14="http://schemas.microsoft.com/office/powerpoint/2010/main" val="86617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2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2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48" grpId="0" autoUpdateAnimBg="0"/>
      <p:bldP spid="262149" grpId="0" autoUpdateAnimBg="0"/>
      <p:bldP spid="262151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6985FA-93CA-4A59-8D7E-EBAE68055033}" type="slidenum">
              <a:rPr lang="de-DE" smtClean="0"/>
              <a:pPr>
                <a:defRPr/>
              </a:pPr>
              <a:t>45</a:t>
            </a:fld>
            <a:endParaRPr lang="de-DE" dirty="0" smtClean="0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382000" cy="609600"/>
          </a:xfrm>
        </p:spPr>
        <p:txBody>
          <a:bodyPr/>
          <a:lstStyle/>
          <a:p>
            <a:pPr marL="457200" indent="-457200" algn="l" eaLnBrk="1" hangingPunct="1"/>
            <a:r>
              <a:rPr lang="de-DE" altLang="de-DE" sz="1800" b="1" u="sng" dirty="0" smtClean="0"/>
              <a:t>Erkenntnisse der Systemtheorie und der Revolutionswissenschaft</a:t>
            </a:r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3">
            <a:lum bright="4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5473700" cy="2913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d 5"/>
          <p:cNvPicPr>
            <a:picLocks noChangeAspect="1" noChangeArrowheads="1"/>
          </p:cNvPicPr>
          <p:nvPr/>
        </p:nvPicPr>
        <p:blipFill>
          <a:blip r:embed="rId4">
            <a:lum bright="-1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997200"/>
            <a:ext cx="4610100" cy="3581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356100" y="6308725"/>
            <a:ext cx="26654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 dirty="0">
                <a:latin typeface="Arial" charset="0"/>
              </a:rPr>
              <a:t>(nach Ervin Laszlo, Fritjof Capra u.a.)</a:t>
            </a:r>
          </a:p>
        </p:txBody>
      </p:sp>
      <p:sp>
        <p:nvSpPr>
          <p:cNvPr id="17" name="Explosion 1 16"/>
          <p:cNvSpPr/>
          <p:nvPr/>
        </p:nvSpPr>
        <p:spPr>
          <a:xfrm>
            <a:off x="2627313" y="2420938"/>
            <a:ext cx="288925" cy="215900"/>
          </a:xfrm>
          <a:prstGeom prst="irregularSeal1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9388" y="4292600"/>
            <a:ext cx="40322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dirty="0">
                <a:latin typeface="+mn-lt"/>
                <a:cs typeface="Times New Roman" pitchFamily="18" charset="0"/>
              </a:rPr>
              <a:t>●</a:t>
            </a:r>
            <a:r>
              <a:rPr lang="de-DE" dirty="0">
                <a:latin typeface="+mn-lt"/>
              </a:rPr>
              <a:t> </a:t>
            </a:r>
            <a:r>
              <a:rPr lang="de-DE" sz="1700" u="sng" dirty="0">
                <a:latin typeface="+mn-lt"/>
              </a:rPr>
              <a:t>Entscheidend für eine „Wende“: </a:t>
            </a:r>
            <a:r>
              <a:rPr lang="de-DE" sz="1700" dirty="0">
                <a:latin typeface="+mn-lt"/>
              </a:rPr>
              <a:t> </a:t>
            </a:r>
            <a:br>
              <a:rPr lang="de-DE" sz="1700" dirty="0">
                <a:latin typeface="+mn-lt"/>
              </a:rPr>
            </a:br>
            <a:r>
              <a:rPr lang="de-DE" sz="1700" dirty="0">
                <a:latin typeface="+mn-lt"/>
              </a:rPr>
              <a:t>   - </a:t>
            </a:r>
            <a:r>
              <a:rPr lang="de-DE" sz="1700" b="1" dirty="0">
                <a:latin typeface="+mn-lt"/>
              </a:rPr>
              <a:t>Vorlauf</a:t>
            </a:r>
            <a:r>
              <a:rPr lang="de-DE" sz="1700" dirty="0">
                <a:latin typeface="+mn-lt"/>
              </a:rPr>
              <a:t> von </a:t>
            </a:r>
            <a:r>
              <a:rPr lang="de-DE" sz="1700" b="1" dirty="0">
                <a:latin typeface="+mn-lt"/>
              </a:rPr>
              <a:t>Pioniergruppen</a:t>
            </a:r>
            <a:r>
              <a:rPr lang="de-DE" sz="1700" dirty="0">
                <a:latin typeface="+mn-lt"/>
              </a:rPr>
              <a:t> und </a:t>
            </a:r>
            <a:br>
              <a:rPr lang="de-DE" sz="1700" dirty="0">
                <a:latin typeface="+mn-lt"/>
              </a:rPr>
            </a:br>
            <a:r>
              <a:rPr lang="de-DE" sz="1700" dirty="0">
                <a:latin typeface="+mn-lt"/>
              </a:rPr>
              <a:t>      </a:t>
            </a:r>
            <a:r>
              <a:rPr lang="de-DE" sz="1700" b="1" dirty="0">
                <a:latin typeface="+mn-lt"/>
              </a:rPr>
              <a:t>Alternativkräften</a:t>
            </a:r>
            <a:br>
              <a:rPr lang="de-DE" sz="1700" b="1" dirty="0">
                <a:latin typeface="+mn-lt"/>
              </a:rPr>
            </a:br>
            <a:r>
              <a:rPr lang="de-DE" sz="1700" dirty="0">
                <a:latin typeface="+mn-lt"/>
              </a:rPr>
              <a:t>   - Wahrnehmen der </a:t>
            </a:r>
            <a:r>
              <a:rPr lang="de-DE" sz="1700" b="1" dirty="0">
                <a:latin typeface="+mn-lt"/>
              </a:rPr>
              <a:t>Kairos-Situation</a:t>
            </a:r>
            <a:r>
              <a:rPr lang="de-DE" sz="1700" dirty="0">
                <a:latin typeface="+mn-lt"/>
              </a:rPr>
              <a:t>,</a:t>
            </a:r>
            <a:br>
              <a:rPr lang="de-DE" sz="1700" dirty="0">
                <a:latin typeface="+mn-lt"/>
              </a:rPr>
            </a:br>
            <a:r>
              <a:rPr lang="de-DE" sz="1700" dirty="0">
                <a:latin typeface="+mn-lt"/>
              </a:rPr>
              <a:t>   - Entwicklung von </a:t>
            </a:r>
            <a:r>
              <a:rPr lang="de-DE" sz="1700" b="1" dirty="0">
                <a:latin typeface="+mn-lt"/>
              </a:rPr>
              <a:t>Doppelstrategien</a:t>
            </a:r>
            <a:br>
              <a:rPr lang="de-DE" sz="1700" b="1" dirty="0">
                <a:latin typeface="+mn-lt"/>
              </a:rPr>
            </a:br>
            <a:r>
              <a:rPr lang="de-DE" sz="1700" b="1" dirty="0">
                <a:latin typeface="+mn-lt"/>
              </a:rPr>
              <a:t>   </a:t>
            </a:r>
            <a:r>
              <a:rPr lang="de-DE" sz="1700" dirty="0">
                <a:latin typeface="+mn-lt"/>
              </a:rPr>
              <a:t>- </a:t>
            </a:r>
            <a:r>
              <a:rPr lang="de-DE" sz="1700" b="1" dirty="0">
                <a:latin typeface="+mn-lt"/>
              </a:rPr>
              <a:t>Zusammenwirken</a:t>
            </a:r>
            <a:r>
              <a:rPr lang="de-DE" sz="1700" dirty="0">
                <a:latin typeface="+mn-lt"/>
              </a:rPr>
              <a:t> von „</a:t>
            </a:r>
            <a:r>
              <a:rPr lang="de-DE" sz="1700" b="1" dirty="0">
                <a:latin typeface="+mn-lt"/>
              </a:rPr>
              <a:t>oben</a:t>
            </a:r>
            <a:r>
              <a:rPr lang="de-DE" sz="1700" dirty="0">
                <a:latin typeface="+mn-lt"/>
              </a:rPr>
              <a:t>“ </a:t>
            </a:r>
            <a:br>
              <a:rPr lang="de-DE" sz="1700" dirty="0">
                <a:latin typeface="+mn-lt"/>
              </a:rPr>
            </a:br>
            <a:r>
              <a:rPr lang="de-DE" sz="1700" dirty="0">
                <a:latin typeface="+mn-lt"/>
              </a:rPr>
              <a:t>     und „</a:t>
            </a:r>
            <a:r>
              <a:rPr lang="de-DE" sz="1700" b="1" dirty="0">
                <a:latin typeface="+mn-lt"/>
              </a:rPr>
              <a:t>unten</a:t>
            </a:r>
            <a:r>
              <a:rPr lang="de-DE" sz="1700" dirty="0">
                <a:latin typeface="+mn-lt"/>
              </a:rPr>
              <a:t>“ </a:t>
            </a: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6156325" y="836613"/>
            <a:ext cx="2520950" cy="1385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400" i="1" dirty="0">
                <a:latin typeface="Arial" charset="0"/>
              </a:rPr>
              <a:t>Bifurkationen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400" i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400" i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400" i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400" i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400" i="1" dirty="0">
              <a:latin typeface="Arial" charset="0"/>
            </a:endParaRPr>
          </a:p>
        </p:txBody>
      </p:sp>
      <p:sp>
        <p:nvSpPr>
          <p:cNvPr id="25" name="Freihandform 24"/>
          <p:cNvSpPr/>
          <p:nvPr/>
        </p:nvSpPr>
        <p:spPr>
          <a:xfrm>
            <a:off x="6300788" y="1412875"/>
            <a:ext cx="669925" cy="285750"/>
          </a:xfrm>
          <a:custGeom>
            <a:avLst/>
            <a:gdLst>
              <a:gd name="connsiteX0" fmla="*/ 0 w 668740"/>
              <a:gd name="connsiteY0" fmla="*/ 286604 h 286604"/>
              <a:gd name="connsiteX1" fmla="*/ 477672 w 668740"/>
              <a:gd name="connsiteY1" fmla="*/ 13648 h 286604"/>
              <a:gd name="connsiteX2" fmla="*/ 614149 w 668740"/>
              <a:gd name="connsiteY2" fmla="*/ 204717 h 286604"/>
              <a:gd name="connsiteX3" fmla="*/ 668740 w 668740"/>
              <a:gd name="connsiteY3" fmla="*/ 245660 h 286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740" h="286604">
                <a:moveTo>
                  <a:pt x="0" y="286604"/>
                </a:moveTo>
                <a:cubicBezTo>
                  <a:pt x="187657" y="156950"/>
                  <a:pt x="375314" y="27296"/>
                  <a:pt x="477672" y="13648"/>
                </a:cubicBezTo>
                <a:cubicBezTo>
                  <a:pt x="580030" y="0"/>
                  <a:pt x="582304" y="166048"/>
                  <a:pt x="614149" y="204717"/>
                </a:cubicBezTo>
                <a:cubicBezTo>
                  <a:pt x="645994" y="243386"/>
                  <a:pt x="668740" y="245660"/>
                  <a:pt x="668740" y="24566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6" name="Freihandform 25"/>
          <p:cNvSpPr/>
          <p:nvPr/>
        </p:nvSpPr>
        <p:spPr>
          <a:xfrm>
            <a:off x="7019925" y="1412875"/>
            <a:ext cx="1009650" cy="269875"/>
          </a:xfrm>
          <a:custGeom>
            <a:avLst/>
            <a:gdLst>
              <a:gd name="connsiteX0" fmla="*/ 0 w 1009934"/>
              <a:gd name="connsiteY0" fmla="*/ 270681 h 270681"/>
              <a:gd name="connsiteX1" fmla="*/ 641445 w 1009934"/>
              <a:gd name="connsiteY1" fmla="*/ 202442 h 270681"/>
              <a:gd name="connsiteX2" fmla="*/ 791570 w 1009934"/>
              <a:gd name="connsiteY2" fmla="*/ 11373 h 270681"/>
              <a:gd name="connsiteX3" fmla="*/ 1009934 w 1009934"/>
              <a:gd name="connsiteY3" fmla="*/ 134203 h 270681"/>
              <a:gd name="connsiteX4" fmla="*/ 1009934 w 1009934"/>
              <a:gd name="connsiteY4" fmla="*/ 134203 h 27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9934" h="270681">
                <a:moveTo>
                  <a:pt x="0" y="270681"/>
                </a:moveTo>
                <a:cubicBezTo>
                  <a:pt x="254758" y="258170"/>
                  <a:pt x="509517" y="245660"/>
                  <a:pt x="641445" y="202442"/>
                </a:cubicBezTo>
                <a:cubicBezTo>
                  <a:pt x="773373" y="159224"/>
                  <a:pt x="730155" y="22746"/>
                  <a:pt x="791570" y="11373"/>
                </a:cubicBezTo>
                <a:cubicBezTo>
                  <a:pt x="852985" y="0"/>
                  <a:pt x="1009934" y="134203"/>
                  <a:pt x="1009934" y="134203"/>
                </a:cubicBezTo>
                <a:lnTo>
                  <a:pt x="1009934" y="134203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7" name="Freihandform 26"/>
          <p:cNvSpPr/>
          <p:nvPr/>
        </p:nvSpPr>
        <p:spPr>
          <a:xfrm>
            <a:off x="7092950" y="1700213"/>
            <a:ext cx="1008063" cy="360362"/>
          </a:xfrm>
          <a:custGeom>
            <a:avLst/>
            <a:gdLst>
              <a:gd name="connsiteX0" fmla="*/ 0 w 832514"/>
              <a:gd name="connsiteY0" fmla="*/ 34119 h 348018"/>
              <a:gd name="connsiteX1" fmla="*/ 436729 w 832514"/>
              <a:gd name="connsiteY1" fmla="*/ 143302 h 348018"/>
              <a:gd name="connsiteX2" fmla="*/ 655093 w 832514"/>
              <a:gd name="connsiteY2" fmla="*/ 34119 h 348018"/>
              <a:gd name="connsiteX3" fmla="*/ 832514 w 832514"/>
              <a:gd name="connsiteY3" fmla="*/ 348018 h 348018"/>
              <a:gd name="connsiteX4" fmla="*/ 832514 w 832514"/>
              <a:gd name="connsiteY4" fmla="*/ 348018 h 348018"/>
              <a:gd name="connsiteX5" fmla="*/ 832514 w 832514"/>
              <a:gd name="connsiteY5" fmla="*/ 348018 h 348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2514" h="348018">
                <a:moveTo>
                  <a:pt x="0" y="34119"/>
                </a:moveTo>
                <a:cubicBezTo>
                  <a:pt x="163773" y="88710"/>
                  <a:pt x="327547" y="143302"/>
                  <a:pt x="436729" y="143302"/>
                </a:cubicBezTo>
                <a:cubicBezTo>
                  <a:pt x="545911" y="143302"/>
                  <a:pt x="589129" y="0"/>
                  <a:pt x="655093" y="34119"/>
                </a:cubicBezTo>
                <a:cubicBezTo>
                  <a:pt x="721057" y="68238"/>
                  <a:pt x="832514" y="348018"/>
                  <a:pt x="832514" y="348018"/>
                </a:cubicBezTo>
                <a:lnTo>
                  <a:pt x="832514" y="348018"/>
                </a:lnTo>
                <a:lnTo>
                  <a:pt x="832514" y="348018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8" name="Freihandform 27"/>
          <p:cNvSpPr/>
          <p:nvPr/>
        </p:nvSpPr>
        <p:spPr>
          <a:xfrm>
            <a:off x="6948488" y="1628775"/>
            <a:ext cx="576262" cy="360363"/>
          </a:xfrm>
          <a:custGeom>
            <a:avLst/>
            <a:gdLst>
              <a:gd name="connsiteX0" fmla="*/ 0 w 600502"/>
              <a:gd name="connsiteY0" fmla="*/ 0 h 227463"/>
              <a:gd name="connsiteX1" fmla="*/ 327547 w 600502"/>
              <a:gd name="connsiteY1" fmla="*/ 191069 h 227463"/>
              <a:gd name="connsiteX2" fmla="*/ 559559 w 600502"/>
              <a:gd name="connsiteY2" fmla="*/ 218364 h 227463"/>
              <a:gd name="connsiteX3" fmla="*/ 573206 w 600502"/>
              <a:gd name="connsiteY3" fmla="*/ 204716 h 22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502" h="227463">
                <a:moveTo>
                  <a:pt x="0" y="0"/>
                </a:moveTo>
                <a:cubicBezTo>
                  <a:pt x="117143" y="77337"/>
                  <a:pt x="234287" y="154675"/>
                  <a:pt x="327547" y="191069"/>
                </a:cubicBezTo>
                <a:cubicBezTo>
                  <a:pt x="420807" y="227463"/>
                  <a:pt x="518616" y="216090"/>
                  <a:pt x="559559" y="218364"/>
                </a:cubicBezTo>
                <a:cubicBezTo>
                  <a:pt x="600502" y="220638"/>
                  <a:pt x="573206" y="204716"/>
                  <a:pt x="573206" y="204716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9" name="Freihandform 28"/>
          <p:cNvSpPr/>
          <p:nvPr/>
        </p:nvSpPr>
        <p:spPr>
          <a:xfrm>
            <a:off x="7019925" y="1341438"/>
            <a:ext cx="508000" cy="314325"/>
          </a:xfrm>
          <a:custGeom>
            <a:avLst/>
            <a:gdLst>
              <a:gd name="connsiteX0" fmla="*/ 0 w 507242"/>
              <a:gd name="connsiteY0" fmla="*/ 357116 h 357116"/>
              <a:gd name="connsiteX1" fmla="*/ 409432 w 507242"/>
              <a:gd name="connsiteY1" fmla="*/ 152399 h 357116"/>
              <a:gd name="connsiteX2" fmla="*/ 491319 w 507242"/>
              <a:gd name="connsiteY2" fmla="*/ 15922 h 357116"/>
              <a:gd name="connsiteX3" fmla="*/ 504967 w 507242"/>
              <a:gd name="connsiteY3" fmla="*/ 56865 h 35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242" h="357116">
                <a:moveTo>
                  <a:pt x="0" y="357116"/>
                </a:moveTo>
                <a:cubicBezTo>
                  <a:pt x="163772" y="283190"/>
                  <a:pt x="327545" y="209265"/>
                  <a:pt x="409432" y="152399"/>
                </a:cubicBezTo>
                <a:cubicBezTo>
                  <a:pt x="491319" y="95533"/>
                  <a:pt x="475397" y="31844"/>
                  <a:pt x="491319" y="15922"/>
                </a:cubicBezTo>
                <a:cubicBezTo>
                  <a:pt x="507242" y="0"/>
                  <a:pt x="504967" y="56865"/>
                  <a:pt x="504967" y="56865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30" name="Freihandform 29"/>
          <p:cNvSpPr/>
          <p:nvPr/>
        </p:nvSpPr>
        <p:spPr>
          <a:xfrm>
            <a:off x="7524750" y="1125538"/>
            <a:ext cx="1155700" cy="260350"/>
          </a:xfrm>
          <a:custGeom>
            <a:avLst/>
            <a:gdLst>
              <a:gd name="connsiteX0" fmla="*/ 0 w 1155510"/>
              <a:gd name="connsiteY0" fmla="*/ 254758 h 291152"/>
              <a:gd name="connsiteX1" fmla="*/ 218364 w 1155510"/>
              <a:gd name="connsiteY1" fmla="*/ 254758 h 291152"/>
              <a:gd name="connsiteX2" fmla="*/ 450376 w 1155510"/>
              <a:gd name="connsiteY2" fmla="*/ 36394 h 291152"/>
              <a:gd name="connsiteX3" fmla="*/ 1050877 w 1155510"/>
              <a:gd name="connsiteY3" fmla="*/ 36394 h 291152"/>
              <a:gd name="connsiteX4" fmla="*/ 1078173 w 1155510"/>
              <a:gd name="connsiteY4" fmla="*/ 22746 h 29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510" h="291152">
                <a:moveTo>
                  <a:pt x="0" y="254758"/>
                </a:moveTo>
                <a:cubicBezTo>
                  <a:pt x="71650" y="272955"/>
                  <a:pt x="143301" y="291152"/>
                  <a:pt x="218364" y="254758"/>
                </a:cubicBezTo>
                <a:cubicBezTo>
                  <a:pt x="293427" y="218364"/>
                  <a:pt x="311624" y="72788"/>
                  <a:pt x="450376" y="36394"/>
                </a:cubicBezTo>
                <a:cubicBezTo>
                  <a:pt x="589128" y="0"/>
                  <a:pt x="946244" y="38669"/>
                  <a:pt x="1050877" y="36394"/>
                </a:cubicBezTo>
                <a:cubicBezTo>
                  <a:pt x="1155510" y="34119"/>
                  <a:pt x="1078173" y="22746"/>
                  <a:pt x="1078173" y="22746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33" name="Textfeld 32"/>
          <p:cNvSpPr txBox="1">
            <a:spLocks noChangeArrowheads="1"/>
          </p:cNvSpPr>
          <p:nvPr/>
        </p:nvSpPr>
        <p:spPr bwMode="auto">
          <a:xfrm>
            <a:off x="6084888" y="2565400"/>
            <a:ext cx="1871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>
                <a:latin typeface="Arial" charset="0"/>
              </a:rPr>
              <a:t>Paradigmenwechsel</a:t>
            </a:r>
          </a:p>
        </p:txBody>
      </p:sp>
      <p:pic>
        <p:nvPicPr>
          <p:cNvPr id="19" name="Picture 19" descr="D:\Winkelmann-Bilder\Pol-Foto\Broschüre 89\08 89-Nov4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2997200"/>
            <a:ext cx="510540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28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8" grpId="0"/>
      <p:bldP spid="9" grpId="0" animBg="1"/>
      <p:bldP spid="3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A9C8E-7D85-4603-AD44-B6E38477B835}" type="slidenum">
              <a:rPr lang="de-DE" altLang="de-DE"/>
              <a:pPr>
                <a:defRPr/>
              </a:pPr>
              <a:t>46</a:t>
            </a:fld>
            <a:endParaRPr lang="de-DE" altLang="de-DE" dirty="0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648"/>
            <a:ext cx="7772400" cy="432048"/>
          </a:xfrm>
        </p:spPr>
        <p:txBody>
          <a:bodyPr/>
          <a:lstStyle/>
          <a:p>
            <a:r>
              <a:rPr lang="de-DE" altLang="de-DE" sz="1800" b="1" u="sng" dirty="0" smtClean="0">
                <a:cs typeface="Times New Roman" pitchFamily="18" charset="0"/>
              </a:rPr>
              <a:t>Was wären Aufgaben der Christen und Kirchen?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457200" y="692696"/>
            <a:ext cx="8229600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700" b="1" u="sng" dirty="0" smtClean="0">
                <a:latin typeface="+mn-lt"/>
                <a:cs typeface="Times New Roman" pitchFamily="18" charset="0"/>
              </a:rPr>
              <a:t>a) Auf individueller spiritueller Ebene</a:t>
            </a:r>
            <a:r>
              <a:rPr lang="de-DE" altLang="de-DE" sz="1700" dirty="0" smtClean="0">
                <a:latin typeface="+mn-lt"/>
                <a:cs typeface="Times New Roman" pitchFamily="18" charset="0"/>
              </a:rPr>
              <a:t>:</a:t>
            </a:r>
          </a:p>
          <a:p>
            <a:pPr marL="342900" indent="-342900" eaLnBrk="1" hangingPunct="1">
              <a:spcBef>
                <a:spcPct val="50000"/>
              </a:spcBef>
              <a:buFontTx/>
              <a:buAutoNum type="arabicPeriod"/>
            </a:pPr>
            <a:r>
              <a:rPr lang="de-DE" altLang="de-DE" sz="1700" dirty="0" smtClean="0">
                <a:latin typeface="+mn-lt"/>
                <a:cs typeface="Times New Roman" pitchFamily="18" charset="0"/>
              </a:rPr>
              <a:t>Mehr aus der spirituellen Tiefendimension des Lebens leben </a:t>
            </a:r>
          </a:p>
          <a:p>
            <a:pPr marL="342900" indent="-342900" eaLnBrk="1" hangingPunct="1">
              <a:spcBef>
                <a:spcPct val="50000"/>
              </a:spcBef>
              <a:buFontTx/>
              <a:buAutoNum type="arabicPeriod"/>
            </a:pPr>
            <a:r>
              <a:rPr lang="de-DE" altLang="de-DE" sz="1700" dirty="0" smtClean="0">
                <a:latin typeface="+mn-lt"/>
                <a:cs typeface="Times New Roman" pitchFamily="18" charset="0"/>
              </a:rPr>
              <a:t>So frei werden vom materialistisch-sozialdarwinistische Menschenbild</a:t>
            </a:r>
          </a:p>
          <a:p>
            <a:pPr marL="342900" indent="-342900" eaLnBrk="1" hangingPunct="1">
              <a:spcBef>
                <a:spcPct val="50000"/>
              </a:spcBef>
              <a:buFontTx/>
              <a:buAutoNum type="arabicPeriod"/>
            </a:pPr>
            <a:r>
              <a:rPr lang="de-DE" altLang="de-DE" sz="1700" dirty="0" smtClean="0">
                <a:latin typeface="+mn-lt"/>
                <a:cs typeface="Times New Roman" pitchFamily="18" charset="0"/>
              </a:rPr>
              <a:t>Frei werden zur Solidarität, zum sinnvollen Verzicht, zum materiell ärmeren Leben</a:t>
            </a:r>
          </a:p>
          <a:p>
            <a:pPr marL="342900" indent="-342900" eaLnBrk="1" hangingPunct="1">
              <a:spcBef>
                <a:spcPct val="50000"/>
              </a:spcBef>
              <a:buFontTx/>
              <a:buAutoNum type="arabicPeriod"/>
            </a:pPr>
            <a:r>
              <a:rPr lang="de-DE" altLang="de-DE" sz="1700" dirty="0" smtClean="0">
                <a:latin typeface="+mn-lt"/>
                <a:cs typeface="Times New Roman" pitchFamily="18" charset="0"/>
              </a:rPr>
              <a:t>Ermutigung und Beispiele alternative Ansätze im eigenen Lebensstil </a:t>
            </a:r>
          </a:p>
          <a:p>
            <a:pPr marL="342900" indent="-342900" eaLnBrk="1" hangingPunct="1">
              <a:spcBef>
                <a:spcPct val="50000"/>
              </a:spcBef>
              <a:buFontTx/>
              <a:buAutoNum type="arabicPeriod"/>
            </a:pPr>
            <a:r>
              <a:rPr lang="de-DE" altLang="de-DE" sz="1700" dirty="0" smtClean="0">
                <a:latin typeface="+mn-lt"/>
                <a:cs typeface="Times New Roman" pitchFamily="18" charset="0"/>
              </a:rPr>
              <a:t>In Gruppen und Gemeinden gegenseitige Stärkung, Modellgemeinden entwickeln</a:t>
            </a:r>
          </a:p>
          <a:p>
            <a:pPr marL="342900" indent="-342900" eaLnBrk="1" hangingPunct="1">
              <a:spcBef>
                <a:spcPct val="50000"/>
              </a:spcBef>
              <a:buFontTx/>
              <a:buAutoNum type="arabicPeriod"/>
            </a:pPr>
            <a:r>
              <a:rPr lang="de-DE" altLang="de-DE" sz="1700" dirty="0" smtClean="0">
                <a:latin typeface="+mn-lt"/>
                <a:cs typeface="Times New Roman" pitchFamily="18" charset="0"/>
              </a:rPr>
              <a:t>Politische Einmischung, Mitwirken in politischen Wende-Initiativen... </a:t>
            </a:r>
            <a:endParaRPr lang="de-DE" altLang="de-DE" sz="1700" dirty="0">
              <a:latin typeface="+mn-lt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57200" y="3547426"/>
            <a:ext cx="8352928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700" b="1" u="sng" dirty="0">
                <a:latin typeface="+mn-lt"/>
                <a:cs typeface="Times New Roman" pitchFamily="18" charset="0"/>
              </a:rPr>
              <a:t>b) </a:t>
            </a:r>
            <a:r>
              <a:rPr lang="de-DE" altLang="de-DE" sz="1700" b="1" u="sng" dirty="0" smtClean="0">
                <a:latin typeface="+mn-lt"/>
                <a:cs typeface="Times New Roman" pitchFamily="18" charset="0"/>
              </a:rPr>
              <a:t>Auf </a:t>
            </a:r>
            <a:r>
              <a:rPr lang="de-DE" altLang="de-DE" sz="1700" b="1" u="sng" dirty="0">
                <a:latin typeface="+mn-lt"/>
                <a:cs typeface="Times New Roman" pitchFamily="18" charset="0"/>
              </a:rPr>
              <a:t>theologisch-politischer Ebene</a:t>
            </a:r>
            <a:r>
              <a:rPr lang="de-DE" altLang="de-DE" sz="1700" dirty="0">
                <a:latin typeface="+mn-lt"/>
                <a:cs typeface="Times New Roman" pitchFamily="18" charset="0"/>
              </a:rPr>
              <a:t>: </a:t>
            </a:r>
            <a:endParaRPr lang="de-DE" altLang="de-DE" sz="1700" dirty="0" smtClean="0"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ct val="50000"/>
              </a:spcBef>
              <a:buAutoNum type="arabicPeriod"/>
            </a:pPr>
            <a:r>
              <a:rPr lang="de-DE" altLang="de-DE" sz="1700" dirty="0" smtClean="0">
                <a:latin typeface="+mn-lt"/>
                <a:cs typeface="Times New Roman" pitchFamily="18" charset="0"/>
              </a:rPr>
              <a:t>Die Biblische Botschaft in die heutigen Denkvorstellungen </a:t>
            </a:r>
            <a:br>
              <a:rPr lang="de-DE" altLang="de-DE" sz="1700" dirty="0" smtClean="0">
                <a:latin typeface="+mn-lt"/>
                <a:cs typeface="Times New Roman" pitchFamily="18" charset="0"/>
              </a:rPr>
            </a:br>
            <a:r>
              <a:rPr lang="de-DE" altLang="de-DE" sz="1700" dirty="0" smtClean="0">
                <a:latin typeface="+mn-lt"/>
                <a:cs typeface="Times New Roman" pitchFamily="18" charset="0"/>
              </a:rPr>
              <a:t>und Lebenswirklichkeiten transformieren</a:t>
            </a:r>
          </a:p>
          <a:p>
            <a:pPr marL="342900" indent="-342900">
              <a:spcBef>
                <a:spcPct val="50000"/>
              </a:spcBef>
              <a:buAutoNum type="arabicPeriod"/>
            </a:pPr>
            <a:r>
              <a:rPr lang="de-DE" altLang="de-DE" sz="1700" dirty="0" smtClean="0">
                <a:latin typeface="+mn-lt"/>
                <a:cs typeface="Times New Roman" pitchFamily="18" charset="0"/>
              </a:rPr>
              <a:t>Den „Kairos“ erkennen, prophetische Zeitansage wagen </a:t>
            </a:r>
          </a:p>
          <a:p>
            <a:pPr marL="342900" indent="-342900">
              <a:spcBef>
                <a:spcPct val="50000"/>
              </a:spcBef>
              <a:buAutoNum type="arabicPeriod"/>
            </a:pPr>
            <a:r>
              <a:rPr lang="de-DE" altLang="de-DE" sz="1700" dirty="0" smtClean="0">
                <a:latin typeface="+mn-lt"/>
                <a:cs typeface="Times New Roman" pitchFamily="18" charset="0"/>
              </a:rPr>
              <a:t>Entlarvung der Mammon-Götter unserer Zeit </a:t>
            </a:r>
          </a:p>
          <a:p>
            <a:pPr marL="342900" indent="-342900">
              <a:spcBef>
                <a:spcPct val="50000"/>
              </a:spcBef>
              <a:buAutoNum type="arabicPeriod"/>
            </a:pPr>
            <a:r>
              <a:rPr lang="de-DE" altLang="de-DE" sz="1700" dirty="0" smtClean="0">
                <a:latin typeface="+mn-lt"/>
                <a:cs typeface="Times New Roman" pitchFamily="18" charset="0"/>
              </a:rPr>
              <a:t>Systemfrage stellen, </a:t>
            </a:r>
            <a:r>
              <a:rPr lang="de-DE" altLang="de-DE" sz="1700" dirty="0" smtClean="0">
                <a:latin typeface="+mn-lt"/>
                <a:cs typeface="Times New Roman" pitchFamily="18" charset="0"/>
              </a:rPr>
              <a:t>postkapitalistisches </a:t>
            </a:r>
            <a:r>
              <a:rPr lang="de-DE" altLang="de-DE" sz="1700" dirty="0" smtClean="0">
                <a:latin typeface="+mn-lt"/>
                <a:cs typeface="Times New Roman" pitchFamily="18" charset="0"/>
              </a:rPr>
              <a:t>Denken fördern</a:t>
            </a:r>
          </a:p>
          <a:p>
            <a:pPr marL="342900" indent="-342900">
              <a:spcBef>
                <a:spcPct val="50000"/>
              </a:spcBef>
              <a:buAutoNum type="arabicPeriod"/>
            </a:pPr>
            <a:r>
              <a:rPr lang="de-DE" altLang="de-DE" sz="1700" dirty="0" smtClean="0">
                <a:latin typeface="+mn-lt"/>
                <a:cs typeface="Times New Roman" pitchFamily="18" charset="0"/>
              </a:rPr>
              <a:t>Politisch Partei </a:t>
            </a:r>
            <a:r>
              <a:rPr lang="de-DE" altLang="de-DE" sz="1700" dirty="0">
                <a:latin typeface="+mn-lt"/>
                <a:cs typeface="Times New Roman" pitchFamily="18" charset="0"/>
              </a:rPr>
              <a:t>ergreifen für </a:t>
            </a:r>
            <a:r>
              <a:rPr lang="de-DE" altLang="de-DE" sz="1700" dirty="0" smtClean="0">
                <a:latin typeface="+mn-lt"/>
                <a:cs typeface="Times New Roman" pitchFamily="18" charset="0"/>
              </a:rPr>
              <a:t>progressive Initiativen, </a:t>
            </a:r>
            <a:br>
              <a:rPr lang="de-DE" altLang="de-DE" sz="1700" dirty="0" smtClean="0">
                <a:latin typeface="+mn-lt"/>
                <a:cs typeface="Times New Roman" pitchFamily="18" charset="0"/>
              </a:rPr>
            </a:br>
            <a:r>
              <a:rPr lang="de-DE" altLang="de-DE" sz="1700" dirty="0" smtClean="0">
                <a:latin typeface="+mn-lt"/>
                <a:cs typeface="Times New Roman" pitchFamily="18" charset="0"/>
              </a:rPr>
              <a:t>für die Opfer unserer Wirtschafts- und Lebensweise</a:t>
            </a:r>
          </a:p>
        </p:txBody>
      </p:sp>
      <p:pic>
        <p:nvPicPr>
          <p:cNvPr id="9218" name="Picture 2" descr="C:\Users\Winkelmann\Documents\Daten\Winkelmann-Bilder\Grafiken\Frieden\KonProz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878" y="3547426"/>
            <a:ext cx="2623922" cy="2591793"/>
          </a:xfrm>
          <a:prstGeom prst="rect">
            <a:avLst/>
          </a:prstGeom>
          <a:solidFill>
            <a:schemeClr val="accent5">
              <a:lumMod val="40000"/>
              <a:lumOff val="60000"/>
              <a:alpha val="0"/>
            </a:scheme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2120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de-DE" sz="1600" b="1" u="sng" dirty="0" smtClean="0"/>
              <a:t>Folgt dem Anthropozän ein Ökozoikum?</a:t>
            </a:r>
            <a:endParaRPr lang="de-DE" sz="1600" b="1" u="sng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B5CD-0DB0-4E8B-8B96-E21DA13E9AF7}" type="slidenum">
              <a:rPr lang="de-DE" smtClean="0"/>
              <a:t>47</a:t>
            </a:fld>
            <a:endParaRPr lang="de-DE" dirty="0"/>
          </a:p>
        </p:txBody>
      </p:sp>
      <p:pic>
        <p:nvPicPr>
          <p:cNvPr id="4" name="Picture 2" descr="C:\Users\Winkelmann\Documents\Daten\Winkelmann-Bilder\Grafiken\Christliches\Kreuz-Pana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64704"/>
            <a:ext cx="4486088" cy="54768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69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 idx="4294967295"/>
          </p:nvPr>
        </p:nvSpPr>
        <p:spPr>
          <a:xfrm>
            <a:off x="468313" y="188913"/>
            <a:ext cx="7056437" cy="287337"/>
          </a:xfrm>
        </p:spPr>
        <p:txBody>
          <a:bodyPr/>
          <a:lstStyle/>
          <a:p>
            <a:r>
              <a:rPr lang="de-DE" altLang="de-DE" sz="1400" b="1" u="sng" dirty="0" smtClean="0"/>
              <a:t>Literaturhinweise </a:t>
            </a:r>
            <a:r>
              <a:rPr lang="de-DE" altLang="de-DE" sz="1000" b="1" dirty="0" smtClean="0"/>
              <a:t> </a:t>
            </a:r>
            <a:r>
              <a:rPr lang="de-DE" altLang="de-DE" sz="1000" dirty="0" smtClean="0"/>
              <a:t>(2019)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1AB998-35F0-4926-90DA-5729DDE1BF69}" type="slidenum">
              <a:rPr lang="de-DE" smtClean="0"/>
              <a:pPr>
                <a:defRPr/>
              </a:pPr>
              <a:t>48</a:t>
            </a:fld>
            <a:endParaRPr lang="de-DE" dirty="0"/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203198" y="464042"/>
            <a:ext cx="8785671" cy="622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ct val="0"/>
              </a:spcBef>
              <a:buFontTx/>
              <a:buChar char="•"/>
            </a:pPr>
            <a:r>
              <a:rPr lang="de-DE" altLang="de-DE" sz="1100" b="1" dirty="0" smtClean="0">
                <a:latin typeface="+mn-lt"/>
                <a:cs typeface="Times New Roman" pitchFamily="18" charset="0"/>
              </a:rPr>
              <a:t> </a:t>
            </a:r>
            <a:r>
              <a:rPr lang="de-DE" sz="1100" b="1" dirty="0"/>
              <a:t>Bender</a:t>
            </a:r>
            <a:r>
              <a:rPr lang="de-DE" sz="1100" dirty="0"/>
              <a:t>, Harald; </a:t>
            </a:r>
            <a:r>
              <a:rPr lang="de-DE" sz="1100" b="1" dirty="0"/>
              <a:t>Bernholt</a:t>
            </a:r>
            <a:r>
              <a:rPr lang="de-DE" sz="1100" dirty="0"/>
              <a:t>, Norbert </a:t>
            </a:r>
            <a:r>
              <a:rPr lang="de-DE" sz="1100" b="1" dirty="0"/>
              <a:t>Bernholt;</a:t>
            </a:r>
            <a:r>
              <a:rPr lang="de-DE" sz="1100" dirty="0"/>
              <a:t> </a:t>
            </a:r>
            <a:r>
              <a:rPr lang="de-DE" sz="1100" b="1" dirty="0"/>
              <a:t>Winkelmann</a:t>
            </a:r>
            <a:r>
              <a:rPr lang="de-DE" sz="1100" dirty="0"/>
              <a:t>, Bernd: „Kapitalismus und dann</a:t>
            </a:r>
            <a:r>
              <a:rPr lang="de-DE" sz="1100" dirty="0" smtClean="0"/>
              <a:t>? Systemwandel , Perspektiven  gesellschaftlicher </a:t>
            </a:r>
            <a:br>
              <a:rPr lang="de-DE" sz="1100" dirty="0" smtClean="0"/>
            </a:br>
            <a:r>
              <a:rPr lang="de-DE" sz="1100" dirty="0" smtClean="0"/>
              <a:t>   Transformation“,  </a:t>
            </a:r>
            <a:r>
              <a:rPr lang="de-DE" sz="1100" dirty="0"/>
              <a:t>2012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 b="1" dirty="0" smtClean="0">
                <a:latin typeface="+mn-lt"/>
                <a:cs typeface="Times New Roman" pitchFamily="18" charset="0"/>
              </a:rPr>
              <a:t> Binswanger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, Hans Christoph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: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 „Die 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Wachstumsspirale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“, Marburg 2006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 dirty="0">
                <a:latin typeface="+mn-lt"/>
                <a:cs typeface="Times New Roman" pitchFamily="18" charset="0"/>
              </a:rPr>
              <a:t> 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Boff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, Leonardo: „Zukunft der 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Mutter Erde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. Warum wir als Krone der Schöpfung abdanken müssen“, 2012</a:t>
            </a:r>
            <a:endParaRPr lang="de-DE" altLang="de-DE" sz="1100" dirty="0">
              <a:latin typeface="+mn-lt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 b="1" dirty="0">
                <a:latin typeface="+mn-lt"/>
                <a:ea typeface="Times New Roman" pitchFamily="18" charset="0"/>
                <a:cs typeface="Arial" charset="0"/>
              </a:rPr>
              <a:t> BUND</a:t>
            </a:r>
            <a:r>
              <a:rPr lang="de-DE" altLang="de-DE" sz="1100" dirty="0">
                <a:latin typeface="+mn-lt"/>
                <a:ea typeface="Times New Roman" pitchFamily="18" charset="0"/>
                <a:cs typeface="Arial" charset="0"/>
              </a:rPr>
              <a:t> und Brot für die Welt: „</a:t>
            </a:r>
            <a:r>
              <a:rPr lang="de-DE" altLang="de-DE" sz="1100" b="1" dirty="0">
                <a:latin typeface="+mn-lt"/>
                <a:ea typeface="Times New Roman" pitchFamily="18" charset="0"/>
                <a:cs typeface="Arial" charset="0"/>
              </a:rPr>
              <a:t>Zukunftsfähiges Deutschland</a:t>
            </a:r>
            <a:r>
              <a:rPr lang="de-DE" altLang="de-DE" sz="1100" dirty="0">
                <a:latin typeface="+mn-lt"/>
                <a:ea typeface="Times New Roman" pitchFamily="18" charset="0"/>
                <a:cs typeface="Arial" charset="0"/>
              </a:rPr>
              <a:t> in einer globalisierten Welt. Ein Anstoß zur gesellschaftlichen Debatte.“ </a:t>
            </a:r>
            <a:r>
              <a:rPr lang="de-DE" altLang="de-DE" sz="1100" dirty="0" smtClean="0">
                <a:latin typeface="+mn-lt"/>
                <a:ea typeface="Times New Roman" pitchFamily="18" charset="0"/>
                <a:cs typeface="Arial" charset="0"/>
              </a:rPr>
              <a:t/>
            </a:r>
            <a:br>
              <a:rPr lang="de-DE" altLang="de-DE" sz="1100" dirty="0" smtClean="0">
                <a:latin typeface="+mn-lt"/>
                <a:ea typeface="Times New Roman" pitchFamily="18" charset="0"/>
                <a:cs typeface="Arial" charset="0"/>
              </a:rPr>
            </a:br>
            <a:r>
              <a:rPr lang="de-DE" altLang="de-DE" sz="1100" dirty="0" smtClean="0">
                <a:latin typeface="+mn-lt"/>
                <a:ea typeface="Times New Roman" pitchFamily="18" charset="0"/>
                <a:cs typeface="Arial" charset="0"/>
              </a:rPr>
              <a:t>   Eine </a:t>
            </a:r>
            <a:r>
              <a:rPr lang="de-DE" altLang="de-DE" sz="1100" dirty="0">
                <a:latin typeface="+mn-lt"/>
                <a:ea typeface="Times New Roman" pitchFamily="18" charset="0"/>
                <a:cs typeface="Arial" charset="0"/>
              </a:rPr>
              <a:t>Studie des Wuppertal Instituts, </a:t>
            </a:r>
            <a:r>
              <a:rPr lang="de-DE" altLang="de-DE" sz="1100" dirty="0" smtClean="0">
                <a:latin typeface="+mn-lt"/>
                <a:ea typeface="Times New Roman" pitchFamily="18" charset="0"/>
                <a:cs typeface="Arial" charset="0"/>
              </a:rPr>
              <a:t>2008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 dirty="0" smtClean="0">
                <a:latin typeface="+mn-lt"/>
                <a:ea typeface="Times New Roman" pitchFamily="18" charset="0"/>
                <a:cs typeface="Arial" charset="0"/>
              </a:rPr>
              <a:t> </a:t>
            </a:r>
            <a:r>
              <a:rPr lang="de-DE" altLang="de-DE" sz="1100" b="1" dirty="0" smtClean="0">
                <a:latin typeface="+mn-lt"/>
                <a:ea typeface="Times New Roman" pitchFamily="18" charset="0"/>
                <a:cs typeface="Arial" charset="0"/>
              </a:rPr>
              <a:t>Bundesumweltamt</a:t>
            </a:r>
            <a:r>
              <a:rPr lang="de-DE" altLang="de-DE" sz="1100" dirty="0" smtClean="0">
                <a:latin typeface="+mn-lt"/>
                <a:ea typeface="Times New Roman" pitchFamily="18" charset="0"/>
                <a:cs typeface="Arial" charset="0"/>
              </a:rPr>
              <a:t>: Studie  „Gesellschaftliches Wohlergehen innerhalb planetarischer Grenzen“, 2018</a:t>
            </a:r>
            <a:endParaRPr lang="de-DE" altLang="de-DE" sz="1100" dirty="0">
              <a:latin typeface="+mn-lt"/>
              <a:ea typeface="Times New Roman" pitchFamily="18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 b="1" dirty="0">
                <a:latin typeface="+mn-lt"/>
                <a:ea typeface="Times New Roman" pitchFamily="18" charset="0"/>
                <a:cs typeface="Arial" charset="0"/>
              </a:rPr>
              <a:t> Bundesregierung</a:t>
            </a:r>
            <a:r>
              <a:rPr lang="de-DE" altLang="de-DE" sz="1100" dirty="0">
                <a:latin typeface="+mn-lt"/>
                <a:ea typeface="Times New Roman" pitchFamily="18" charset="0"/>
                <a:cs typeface="Arial" charset="0"/>
              </a:rPr>
              <a:t>: </a:t>
            </a:r>
            <a:r>
              <a:rPr lang="de-DE" altLang="de-DE" sz="1100" b="1" dirty="0">
                <a:latin typeface="+mn-lt"/>
                <a:ea typeface="Times New Roman" pitchFamily="18" charset="0"/>
                <a:cs typeface="Arial" charset="0"/>
              </a:rPr>
              <a:t>Armut- und Reichtumsbericht</a:t>
            </a:r>
            <a:r>
              <a:rPr lang="de-DE" altLang="de-DE" sz="1100" dirty="0">
                <a:latin typeface="+mn-lt"/>
                <a:ea typeface="Times New Roman" pitchFamily="18" charset="0"/>
                <a:cs typeface="Arial" charset="0"/>
              </a:rPr>
              <a:t> Deutschland, 2004 und 2008 und 2012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 b="1" dirty="0">
                <a:latin typeface="+mn-lt"/>
                <a:ea typeface="Times New Roman" pitchFamily="18" charset="0"/>
                <a:cs typeface="Arial" charset="0"/>
              </a:rPr>
              <a:t> Duchrow</a:t>
            </a:r>
            <a:r>
              <a:rPr lang="de-DE" altLang="de-DE" sz="1100" dirty="0">
                <a:latin typeface="+mn-lt"/>
                <a:ea typeface="Times New Roman" pitchFamily="18" charset="0"/>
                <a:cs typeface="Arial" charset="0"/>
              </a:rPr>
              <a:t>, Ulrich; Hinkelammer, Franz Josef: „Leben ist mehr als </a:t>
            </a:r>
            <a:r>
              <a:rPr lang="de-DE" altLang="de-DE" sz="1100" b="1" dirty="0">
                <a:latin typeface="+mn-lt"/>
                <a:ea typeface="Times New Roman" pitchFamily="18" charset="0"/>
                <a:cs typeface="Arial" charset="0"/>
              </a:rPr>
              <a:t>Kapital</a:t>
            </a:r>
            <a:r>
              <a:rPr lang="de-DE" altLang="de-DE" sz="1100" dirty="0">
                <a:latin typeface="+mn-lt"/>
                <a:ea typeface="Times New Roman" pitchFamily="18" charset="0"/>
                <a:cs typeface="Arial" charset="0"/>
              </a:rPr>
              <a:t>. Alternativen zur globalen Diktatur des Eigentums“, </a:t>
            </a:r>
            <a:r>
              <a:rPr lang="de-DE" altLang="de-DE" sz="1100" dirty="0" smtClean="0">
                <a:latin typeface="+mn-lt"/>
                <a:ea typeface="Times New Roman" pitchFamily="18" charset="0"/>
                <a:cs typeface="Arial" charset="0"/>
              </a:rPr>
              <a:t>2002</a:t>
            </a:r>
          </a:p>
          <a:p>
            <a:pPr lvl="0"/>
            <a:r>
              <a:rPr lang="de-DE" sz="1100" b="1" dirty="0" smtClean="0">
                <a:latin typeface="+mn-lt"/>
              </a:rPr>
              <a:t> Ditfurth</a:t>
            </a:r>
            <a:r>
              <a:rPr lang="de-DE" sz="1100" dirty="0">
                <a:latin typeface="+mn-lt"/>
              </a:rPr>
              <a:t>, Hoimar von: „So lasst uns denn eine Apfelbäumchen pflanzen. </a:t>
            </a:r>
            <a:r>
              <a:rPr lang="de-DE" sz="1100" b="1" dirty="0">
                <a:latin typeface="+mn-lt"/>
              </a:rPr>
              <a:t>Es ist so weit</a:t>
            </a:r>
            <a:r>
              <a:rPr lang="de-DE" sz="1100" dirty="0">
                <a:latin typeface="+mn-lt"/>
              </a:rPr>
              <a:t>“, </a:t>
            </a:r>
            <a:r>
              <a:rPr lang="de-DE" sz="1100" dirty="0" smtClean="0">
                <a:latin typeface="+mn-lt"/>
              </a:rPr>
              <a:t>1985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sz="1100" dirty="0">
                <a:latin typeface="+mn-lt"/>
              </a:rPr>
              <a:t> </a:t>
            </a:r>
            <a:r>
              <a:rPr lang="de-DE" altLang="de-DE" sz="1100" b="1" dirty="0">
                <a:latin typeface="+mn-lt"/>
                <a:ea typeface="Times New Roman" pitchFamily="18" charset="0"/>
                <a:cs typeface="Arial" charset="0"/>
              </a:rPr>
              <a:t>Felber</a:t>
            </a:r>
            <a:r>
              <a:rPr lang="de-DE" altLang="de-DE" sz="1100" dirty="0">
                <a:latin typeface="+mn-lt"/>
                <a:ea typeface="Times New Roman" pitchFamily="18" charset="0"/>
                <a:cs typeface="Arial" charset="0"/>
              </a:rPr>
              <a:t>, Christian: „</a:t>
            </a:r>
            <a:r>
              <a:rPr lang="de-DE" altLang="de-DE" sz="1100" b="1" dirty="0">
                <a:latin typeface="+mn-lt"/>
                <a:ea typeface="Times New Roman" pitchFamily="18" charset="0"/>
                <a:cs typeface="Arial" charset="0"/>
              </a:rPr>
              <a:t>Neue Werte für die Wirtschaft</a:t>
            </a:r>
            <a:r>
              <a:rPr lang="de-DE" altLang="de-DE" sz="1100" dirty="0">
                <a:latin typeface="+mn-lt"/>
                <a:ea typeface="Times New Roman" pitchFamily="18" charset="0"/>
                <a:cs typeface="Arial" charset="0"/>
              </a:rPr>
              <a:t>. Eine Alternative zu Kommunismus und Kapitalismus“; 2008</a:t>
            </a:r>
            <a:endParaRPr lang="de-DE" altLang="de-DE" sz="1100" dirty="0">
              <a:latin typeface="+mn-lt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 b="1" dirty="0">
                <a:latin typeface="+mn-lt"/>
                <a:cs typeface="Times New Roman" pitchFamily="18" charset="0"/>
              </a:rPr>
              <a:t> Felber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, Christian: „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Gemeinwohlökonomie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. Das Wirtschaftsmodell der Zukunft“; </a:t>
            </a:r>
            <a:r>
              <a:rPr lang="de-DE" altLang="de-DE" sz="1100" dirty="0" smtClean="0">
                <a:latin typeface="+mn-lt"/>
                <a:cs typeface="Times New Roman" pitchFamily="18" charset="0"/>
              </a:rPr>
              <a:t>2010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sz="1100" dirty="0">
                <a:latin typeface="+mn-lt"/>
                <a:cs typeface="Times New Roman" pitchFamily="18" charset="0"/>
              </a:rPr>
              <a:t> </a:t>
            </a:r>
            <a:r>
              <a:rPr lang="de-DE" sz="1100" b="1" dirty="0" smtClean="0">
                <a:latin typeface="+mn-lt"/>
              </a:rPr>
              <a:t>Harari</a:t>
            </a:r>
            <a:r>
              <a:rPr lang="de-DE" sz="1100" dirty="0" smtClean="0">
                <a:latin typeface="+mn-lt"/>
              </a:rPr>
              <a:t> </a:t>
            </a:r>
            <a:r>
              <a:rPr lang="de-DE" sz="1100" dirty="0">
                <a:latin typeface="+mn-lt"/>
              </a:rPr>
              <a:t>„</a:t>
            </a:r>
            <a:r>
              <a:rPr lang="de-DE" sz="1100" b="1" dirty="0">
                <a:latin typeface="+mn-lt"/>
              </a:rPr>
              <a:t>Homo Deus</a:t>
            </a:r>
            <a:r>
              <a:rPr lang="de-DE" sz="1100" dirty="0">
                <a:latin typeface="+mn-lt"/>
              </a:rPr>
              <a:t>. Eine Geschichte von Morgen“, </a:t>
            </a:r>
            <a:r>
              <a:rPr lang="de-DE" sz="1100" dirty="0" smtClean="0">
                <a:latin typeface="+mn-lt"/>
              </a:rPr>
              <a:t>2017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sz="1100" dirty="0">
                <a:latin typeface="+mn-lt"/>
              </a:rPr>
              <a:t> 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Kessler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, Wolfgang:  </a:t>
            </a:r>
            <a:r>
              <a:rPr lang="de-DE" altLang="de-DE" sz="1100" dirty="0" smtClean="0">
                <a:latin typeface="+mn-lt"/>
                <a:cs typeface="Times New Roman" pitchFamily="18" charset="0"/>
              </a:rPr>
              <a:t>„Die 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Kunst, den Kapitalismus zu verändern“, 2019</a:t>
            </a:r>
            <a:endParaRPr lang="de-DE" altLang="de-DE" sz="1100" dirty="0">
              <a:latin typeface="+mn-lt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 b="1" dirty="0">
                <a:latin typeface="+mn-lt"/>
                <a:cs typeface="Times New Roman" pitchFamily="18" charset="0"/>
              </a:rPr>
              <a:t> </a:t>
            </a:r>
            <a:r>
              <a:rPr lang="de-DE" altLang="de-DE" sz="1100" b="1" dirty="0" smtClean="0">
                <a:latin typeface="+mn-lt"/>
                <a:cs typeface="Times New Roman" pitchFamily="18" charset="0"/>
              </a:rPr>
              <a:t>Keynes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, Maynard 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Keynes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: „Das Langzeitproblem der 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Vollbeschäftigung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“ 1934</a:t>
            </a:r>
            <a:endParaRPr lang="de-DE" altLang="de-DE" sz="1100" dirty="0">
              <a:latin typeface="+mn-lt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 b="1" dirty="0">
                <a:latin typeface="+mn-lt"/>
                <a:cs typeface="Times New Roman" pitchFamily="18" charset="0"/>
              </a:rPr>
              <a:t> </a:t>
            </a:r>
            <a:r>
              <a:rPr lang="de-DE" altLang="de-DE" sz="1100" b="1" dirty="0" smtClean="0">
                <a:latin typeface="+mn-lt"/>
                <a:cs typeface="Times New Roman" pitchFamily="18" charset="0"/>
              </a:rPr>
              <a:t>Klöne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, Arno; 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Kreutz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, Daniela; 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Meyer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, Otto: „Es geht anders! 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Alternativen zur Sozialmontage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“;</a:t>
            </a:r>
            <a:r>
              <a:rPr lang="de-DE" altLang="de-DE" sz="1100" dirty="0" smtClean="0">
                <a:latin typeface="+mn-lt"/>
                <a:cs typeface="Times New Roman" pitchFamily="18" charset="0"/>
              </a:rPr>
              <a:t>2006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sz="1100" b="1" dirty="0" smtClean="0">
                <a:latin typeface="+mn-lt"/>
              </a:rPr>
              <a:t> Lesch</a:t>
            </a:r>
            <a:r>
              <a:rPr lang="de-DE" sz="1100" dirty="0">
                <a:latin typeface="+mn-lt"/>
              </a:rPr>
              <a:t>, Harald: „Die Menschheit schafft sich ab. </a:t>
            </a:r>
            <a:r>
              <a:rPr lang="de-DE" sz="1100" b="1" dirty="0">
                <a:latin typeface="+mn-lt"/>
              </a:rPr>
              <a:t>Die Erde im Griff des Anthropozän</a:t>
            </a:r>
            <a:r>
              <a:rPr lang="de-DE" sz="1100" dirty="0">
                <a:latin typeface="+mn-lt"/>
              </a:rPr>
              <a:t>“, </a:t>
            </a:r>
            <a:r>
              <a:rPr lang="de-DE" sz="1100" dirty="0" smtClean="0">
                <a:latin typeface="+mn-lt"/>
              </a:rPr>
              <a:t>2017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sz="1100" dirty="0">
                <a:latin typeface="+mn-lt"/>
              </a:rPr>
              <a:t> </a:t>
            </a:r>
            <a:r>
              <a:rPr lang="de-DE" altLang="de-DE" sz="1100" b="1" dirty="0" smtClean="0">
                <a:latin typeface="+mn-lt"/>
                <a:cs typeface="Times New Roman" pitchFamily="18" charset="0"/>
              </a:rPr>
              <a:t>Linz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, Manfred: „Was wird dann aus der Wirtschaft? Über 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Suffizienz, Wirtschaftswachstum und Arbeitslosigkeit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“ 2006</a:t>
            </a:r>
            <a:endParaRPr lang="de-DE" altLang="de-DE" sz="1100" dirty="0">
              <a:latin typeface="+mn-lt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 dirty="0" smtClean="0">
                <a:latin typeface="+mn-lt"/>
                <a:ea typeface="Times New Roman" pitchFamily="18" charset="0"/>
                <a:cs typeface="Arial" charset="0"/>
              </a:rPr>
              <a:t> 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Martin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, Hans Peter; 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Schumann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, Harald: „Die 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Globalisierungsfalle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. Der Angriff auf Demokratie und Wohlstand“, </a:t>
            </a:r>
            <a:r>
              <a:rPr lang="de-DE" altLang="de-DE" sz="1100" dirty="0" smtClean="0">
                <a:latin typeface="+mn-lt"/>
                <a:cs typeface="Times New Roman" pitchFamily="18" charset="0"/>
              </a:rPr>
              <a:t>1997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 b="1" dirty="0" smtClean="0">
                <a:latin typeface="+mn-lt"/>
                <a:cs typeface="Times New Roman" pitchFamily="18" charset="0"/>
              </a:rPr>
              <a:t> Meadows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, Dennis; Meadows, Donella; Jörgen Randers,: „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Grenzen des Wachstums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. Das 30-JahreUpdate. Signal zum Kurswechsel“ </a:t>
            </a:r>
            <a:r>
              <a:rPr lang="de-DE" altLang="de-DE" sz="1100" dirty="0" smtClean="0">
                <a:latin typeface="+mn-lt"/>
                <a:cs typeface="Times New Roman" pitchFamily="18" charset="0"/>
              </a:rPr>
              <a:t>   2009</a:t>
            </a:r>
            <a:endParaRPr lang="de-DE" altLang="de-DE" sz="1100" dirty="0">
              <a:latin typeface="+mn-lt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 b="1" dirty="0">
                <a:latin typeface="+mn-lt"/>
                <a:cs typeface="Times New Roman" pitchFamily="18" charset="0"/>
              </a:rPr>
              <a:t> Miegel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, Meinhard: „Exit. 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Wohlstand ohne Wachstum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“, </a:t>
            </a:r>
            <a:r>
              <a:rPr lang="de-DE" altLang="de-DE" sz="1100" dirty="0" smtClean="0">
                <a:latin typeface="+mn-lt"/>
                <a:cs typeface="Times New Roman" pitchFamily="18" charset="0"/>
              </a:rPr>
              <a:t>2010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 dirty="0">
                <a:latin typeface="+mn-lt"/>
                <a:cs typeface="Times New Roman" pitchFamily="18" charset="0"/>
              </a:rPr>
              <a:t> 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Paech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, Nico: „Befreiung vom Überfluss. Auf dem Weg in die 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Postwachstumsökonomie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“; </a:t>
            </a:r>
            <a:r>
              <a:rPr lang="de-DE" altLang="de-DE" sz="1100" dirty="0" smtClean="0">
                <a:latin typeface="+mn-lt"/>
                <a:cs typeface="Times New Roman" pitchFamily="18" charset="0"/>
              </a:rPr>
              <a:t>2012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 dirty="0">
                <a:latin typeface="+mn-lt"/>
                <a:cs typeface="Times New Roman" pitchFamily="18" charset="0"/>
              </a:rPr>
              <a:t> </a:t>
            </a:r>
            <a:r>
              <a:rPr lang="de-DE" sz="1100" b="1" dirty="0" smtClean="0">
                <a:latin typeface="+mn-lt"/>
              </a:rPr>
              <a:t>Precht</a:t>
            </a:r>
            <a:r>
              <a:rPr lang="de-DE" sz="1100" dirty="0">
                <a:latin typeface="+mn-lt"/>
              </a:rPr>
              <a:t>, Richard, David: „Jäger, Hirten, Kritiker: eine </a:t>
            </a:r>
            <a:r>
              <a:rPr lang="de-DE" sz="1100" b="1" dirty="0">
                <a:latin typeface="+mn-lt"/>
              </a:rPr>
              <a:t>Utopie für die digitale Gesellschaft</a:t>
            </a:r>
            <a:r>
              <a:rPr lang="de-DE" sz="1100" dirty="0">
                <a:latin typeface="+mn-lt"/>
              </a:rPr>
              <a:t>“, </a:t>
            </a:r>
            <a:r>
              <a:rPr lang="de-DE" sz="1100" dirty="0" smtClean="0">
                <a:latin typeface="+mn-lt"/>
              </a:rPr>
              <a:t>2017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sz="1100" dirty="0">
                <a:latin typeface="+mn-lt"/>
              </a:rPr>
              <a:t> </a:t>
            </a:r>
            <a:r>
              <a:rPr lang="de-DE" altLang="de-DE" sz="1100" b="1" dirty="0" smtClean="0">
                <a:latin typeface="+mn-lt"/>
                <a:cs typeface="Times New Roman" pitchFamily="18" charset="0"/>
              </a:rPr>
              <a:t>Rademacher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, Franz Josef  : „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Balance oder Zerstörung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. Ökosoziale Marktwirtschaft als Schlüssel zu einer weltweiten nachhaltigen </a:t>
            </a:r>
            <a:br>
              <a:rPr lang="de-DE" altLang="de-DE" sz="1100" dirty="0">
                <a:latin typeface="+mn-lt"/>
                <a:cs typeface="Times New Roman" pitchFamily="18" charset="0"/>
              </a:rPr>
            </a:br>
            <a:r>
              <a:rPr lang="de-DE" altLang="de-DE" sz="1100" dirty="0">
                <a:latin typeface="+mn-lt"/>
                <a:cs typeface="Times New Roman" pitchFamily="18" charset="0"/>
              </a:rPr>
              <a:t>  Entwicklung“, 2005;</a:t>
            </a:r>
            <a:endParaRPr lang="de-DE" altLang="de-DE" sz="1100" dirty="0">
              <a:latin typeface="+mn-lt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 b="1" dirty="0">
                <a:latin typeface="+mn-lt"/>
                <a:cs typeface="Times New Roman" pitchFamily="18" charset="0"/>
              </a:rPr>
              <a:t> Reheis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, Fritze: „Entschleunigung. 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Abschied vom Turbokapitalismus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“, 2004 </a:t>
            </a:r>
            <a:r>
              <a:rPr lang="de-DE" altLang="de-DE" sz="1100" dirty="0" smtClean="0">
                <a:latin typeface="+mn-lt"/>
                <a:cs typeface="Times New Roman" pitchFamily="18" charset="0"/>
              </a:rPr>
              <a:t> </a:t>
            </a:r>
          </a:p>
          <a:p>
            <a:pPr lvl="0">
              <a:spcBef>
                <a:spcPct val="0"/>
              </a:spcBef>
              <a:buFontTx/>
              <a:buChar char="•"/>
            </a:pPr>
            <a:r>
              <a:rPr lang="de-DE" altLang="de-DE" sz="1100" dirty="0">
                <a:latin typeface="+mn-lt"/>
                <a:cs typeface="Times New Roman" pitchFamily="18" charset="0"/>
              </a:rPr>
              <a:t> </a:t>
            </a:r>
            <a:r>
              <a:rPr lang="de-DE" sz="1100" b="1" dirty="0">
                <a:latin typeface="+mn-lt"/>
              </a:rPr>
              <a:t>Scheidler</a:t>
            </a:r>
            <a:r>
              <a:rPr lang="de-DE" sz="1100" dirty="0">
                <a:latin typeface="+mn-lt"/>
              </a:rPr>
              <a:t>, Fabian: Das Ende der Megamaschine. </a:t>
            </a:r>
            <a:r>
              <a:rPr lang="de-DE" sz="1100" b="1" dirty="0">
                <a:latin typeface="+mn-lt"/>
              </a:rPr>
              <a:t>Geschichte einer scheiternden Zivilisati</a:t>
            </a:r>
            <a:r>
              <a:rPr lang="de-DE" sz="1100" dirty="0">
                <a:latin typeface="+mn-lt"/>
              </a:rPr>
              <a:t>on“, 2015 </a:t>
            </a:r>
            <a:r>
              <a:rPr lang="de-DE" sz="1100" dirty="0" smtClean="0">
                <a:latin typeface="+mn-lt"/>
              </a:rPr>
              <a:t>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 dirty="0">
                <a:latin typeface="+mn-lt"/>
                <a:ea typeface="Times New Roman" pitchFamily="18" charset="0"/>
                <a:cs typeface="Arial" charset="0"/>
              </a:rPr>
              <a:t> 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Seidel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, Irmi ;  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Zahrnt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, Angelika: 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Postwachstumsgesellschaft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. Konzepte für die Zukunft“, 2010</a:t>
            </a:r>
            <a:endParaRPr lang="de-DE" altLang="de-DE" sz="1100" dirty="0">
              <a:latin typeface="+mn-lt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sz="1100" b="1" dirty="0" smtClean="0">
                <a:latin typeface="+mn-lt"/>
              </a:rPr>
              <a:t> Schmidt-Salomon</a:t>
            </a:r>
            <a:r>
              <a:rPr lang="de-DE" sz="1100" dirty="0">
                <a:latin typeface="+mn-lt"/>
              </a:rPr>
              <a:t>, Michael: „</a:t>
            </a:r>
            <a:r>
              <a:rPr lang="de-DE" sz="1100" b="1" dirty="0">
                <a:latin typeface="+mn-lt"/>
              </a:rPr>
              <a:t>Hoffnung Mensch</a:t>
            </a:r>
            <a:r>
              <a:rPr lang="de-DE" sz="1100" dirty="0">
                <a:latin typeface="+mn-lt"/>
              </a:rPr>
              <a:t>. Eine bessere Welt ist möglich“, </a:t>
            </a:r>
            <a:r>
              <a:rPr lang="de-DE" sz="1100" dirty="0" smtClean="0">
                <a:latin typeface="+mn-lt"/>
              </a:rPr>
              <a:t>2014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sz="1100" dirty="0">
                <a:latin typeface="+mn-lt"/>
              </a:rPr>
              <a:t> </a:t>
            </a:r>
            <a:r>
              <a:rPr lang="de-DE" sz="1100" b="1" dirty="0" smtClean="0">
                <a:latin typeface="+mn-lt"/>
              </a:rPr>
              <a:t>Simon</a:t>
            </a:r>
            <a:r>
              <a:rPr lang="de-DE" sz="1100" dirty="0" smtClean="0">
                <a:latin typeface="+mn-lt"/>
              </a:rPr>
              <a:t>, Klaus: „</a:t>
            </a:r>
            <a:r>
              <a:rPr lang="de-DE" sz="1100" b="1" dirty="0" smtClean="0">
                <a:latin typeface="+mn-lt"/>
              </a:rPr>
              <a:t>Zwickmühle Kapitalismus</a:t>
            </a:r>
            <a:r>
              <a:rPr lang="de-DE" sz="1100" dirty="0" smtClean="0">
                <a:latin typeface="+mn-lt"/>
              </a:rPr>
              <a:t>. Auswüchse und Auswege“, 2014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sz="1100" dirty="0">
                <a:latin typeface="+mn-lt"/>
              </a:rPr>
              <a:t> </a:t>
            </a:r>
            <a:r>
              <a:rPr lang="de-DE" sz="1100" b="1" dirty="0" smtClean="0">
                <a:latin typeface="+mn-lt"/>
              </a:rPr>
              <a:t>Welzer</a:t>
            </a:r>
            <a:r>
              <a:rPr lang="de-DE" sz="1100" dirty="0">
                <a:latin typeface="+mn-lt"/>
              </a:rPr>
              <a:t>, Harald; </a:t>
            </a:r>
            <a:r>
              <a:rPr lang="de-DE" sz="1100" b="1" dirty="0">
                <a:latin typeface="+mn-lt"/>
              </a:rPr>
              <a:t>Sommer</a:t>
            </a:r>
            <a:r>
              <a:rPr lang="de-DE" sz="1100" dirty="0">
                <a:latin typeface="+mn-lt"/>
              </a:rPr>
              <a:t>, Bernd: „</a:t>
            </a:r>
            <a:r>
              <a:rPr lang="de-DE" sz="1100" b="1" dirty="0">
                <a:latin typeface="+mn-lt"/>
              </a:rPr>
              <a:t>Transformationsdesign</a:t>
            </a:r>
            <a:r>
              <a:rPr lang="de-DE" sz="1100" dirty="0">
                <a:latin typeface="+mn-lt"/>
              </a:rPr>
              <a:t>. Wege in eine zukunftsfähige Moderne“, 2014 </a:t>
            </a:r>
            <a:endParaRPr lang="de-DE" sz="1100" dirty="0" smtClean="0">
              <a:latin typeface="+mn-lt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sz="1100" dirty="0">
                <a:latin typeface="+mn-lt"/>
              </a:rPr>
              <a:t> </a:t>
            </a:r>
            <a:r>
              <a:rPr lang="de-DE" sz="1100" b="1" dirty="0"/>
              <a:t>Winkelmann</a:t>
            </a:r>
            <a:r>
              <a:rPr lang="de-DE" sz="1100" dirty="0"/>
              <a:t>, Bernd: „</a:t>
            </a:r>
            <a:r>
              <a:rPr lang="de-DE" sz="1100" b="1" dirty="0"/>
              <a:t>Damit neue werde  die Gestalt dieser Erde</a:t>
            </a:r>
            <a:r>
              <a:rPr lang="de-DE" sz="1100" dirty="0"/>
              <a:t>. Politische Spiritualität im Umbruch unserer </a:t>
            </a:r>
            <a:r>
              <a:rPr lang="de-DE" sz="1100" dirty="0" smtClean="0"/>
              <a:t>Zeit….“  1997</a:t>
            </a:r>
            <a:endParaRPr lang="de-DE" sz="1100" dirty="0" smtClean="0">
              <a:latin typeface="+mn-lt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sz="1100" dirty="0">
                <a:latin typeface="+mn-lt"/>
              </a:rPr>
              <a:t> </a:t>
            </a:r>
            <a:r>
              <a:rPr lang="de-DE" sz="1100" b="1" dirty="0" smtClean="0">
                <a:latin typeface="+mn-lt"/>
              </a:rPr>
              <a:t>Winkelmann</a:t>
            </a:r>
            <a:r>
              <a:rPr lang="de-DE" sz="1100" dirty="0">
                <a:latin typeface="+mn-lt"/>
              </a:rPr>
              <a:t>, Bernd: „Die </a:t>
            </a:r>
            <a:r>
              <a:rPr lang="de-DE" sz="1100" b="1" dirty="0">
                <a:latin typeface="+mn-lt"/>
              </a:rPr>
              <a:t>Wirtschaft zur Vernunft bringen</a:t>
            </a:r>
            <a:r>
              <a:rPr lang="de-DE" sz="1100" dirty="0">
                <a:latin typeface="+mn-lt"/>
              </a:rPr>
              <a:t>. Sozialethische Grundlagen einer postkapitalistischen Ökonomie“, 2016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 b="1" dirty="0" smtClean="0">
                <a:latin typeface="+mn-lt"/>
                <a:cs typeface="Times New Roman" pitchFamily="18" charset="0"/>
              </a:rPr>
              <a:t> Zahrnt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, Angelika, 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Seidl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, Irmi, (Hg.): „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Postwachstumsgesellschaft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. Konzepte für die Zukunft“, Metropolis, Marburg</a:t>
            </a:r>
            <a:endParaRPr lang="de-DE" altLang="de-DE" sz="1100" dirty="0">
              <a:latin typeface="+mn-lt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 dirty="0">
                <a:latin typeface="+mn-lt"/>
                <a:cs typeface="Times New Roman" pitchFamily="18" charset="0"/>
              </a:rPr>
              <a:t> von 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Weizsäcker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, Ernst Ulrich „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Faktor vier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. Doppelter Wohlstand- halber Energieverbrauch“ 1995</a:t>
            </a:r>
            <a:endParaRPr lang="de-DE" altLang="de-DE" sz="1100" dirty="0">
              <a:latin typeface="+mn-lt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 b="1" dirty="0" smtClean="0">
                <a:latin typeface="+mn-lt"/>
                <a:cs typeface="Times New Roman" pitchFamily="18" charset="0"/>
              </a:rPr>
              <a:t> Zinn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, Karl Georg: „Sättigung oder zwei </a:t>
            </a:r>
            <a:r>
              <a:rPr lang="de-DE" altLang="de-DE" sz="1100" b="1" dirty="0">
                <a:latin typeface="+mn-lt"/>
                <a:cs typeface="Times New Roman" pitchFamily="18" charset="0"/>
              </a:rPr>
              <a:t>Grenzen des Wachstums</a:t>
            </a:r>
            <a:r>
              <a:rPr lang="de-DE" altLang="de-DE" sz="1100" dirty="0">
                <a:latin typeface="+mn-lt"/>
                <a:cs typeface="Times New Roman" pitchFamily="18" charset="0"/>
              </a:rPr>
              <a:t>“ in „Monde diplomatique“, Nr. 8931, 2009, </a:t>
            </a:r>
            <a:r>
              <a:rPr lang="de-DE" altLang="de-DE" sz="1100" dirty="0" smtClean="0">
                <a:latin typeface="+mn-lt"/>
                <a:cs typeface="Times New Roman" pitchFamily="18" charset="0"/>
              </a:rPr>
              <a:t>Berlin</a:t>
            </a:r>
            <a:endParaRPr lang="de-DE" altLang="de-DE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837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CA0C70-ABA2-4C02-8D05-EC8AE1FEAD2A}" type="slidenum">
              <a:rPr lang="de-DE" smtClean="0"/>
              <a:pPr>
                <a:defRPr/>
              </a:pPr>
              <a:t>49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786688" cy="706437"/>
          </a:xfrm>
        </p:spPr>
        <p:txBody>
          <a:bodyPr/>
          <a:lstStyle/>
          <a:p>
            <a:r>
              <a:rPr lang="de-DE" altLang="de-DE" sz="2000" b="1" u="sng" dirty="0" smtClean="0"/>
              <a:t>Anschriften</a:t>
            </a:r>
            <a:endParaRPr lang="de-DE" dirty="0"/>
          </a:p>
        </p:txBody>
      </p:sp>
      <p:sp>
        <p:nvSpPr>
          <p:cNvPr id="4" name="Textfeld 5"/>
          <p:cNvSpPr txBox="1">
            <a:spLocks noChangeArrowheads="1"/>
          </p:cNvSpPr>
          <p:nvPr/>
        </p:nvSpPr>
        <p:spPr bwMode="auto">
          <a:xfrm>
            <a:off x="1763688" y="2365054"/>
            <a:ext cx="352839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Akademie Solidarische Ökonomie</a:t>
            </a:r>
            <a:endParaRPr lang="de-DE" alt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www.akademie-solidarische-oekonomie.de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Norbert Bernholt</a:t>
            </a:r>
            <a:b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Am Butterberg 16</a:t>
            </a:r>
            <a:b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21335 Lüneburg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T. 04131/ 7217450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Mail: nbernholt@web.de</a:t>
            </a:r>
            <a:endParaRPr lang="de-DE" alt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7"/>
          <p:cNvSpPr txBox="1">
            <a:spLocks noChangeArrowheads="1"/>
          </p:cNvSpPr>
          <p:nvPr/>
        </p:nvSpPr>
        <p:spPr bwMode="auto">
          <a:xfrm>
            <a:off x="395536" y="1052736"/>
            <a:ext cx="42482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Bernd Winkelmann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www.winkelmann-adelsborn.de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Adelsborn 113a</a:t>
            </a:r>
            <a:b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37339 Leinefelde-Worbis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36074/ 63910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Mail: Bernd-Wineklmann@web.de</a:t>
            </a:r>
            <a:endParaRPr lang="de-DE" alt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83568" y="4464694"/>
            <a:ext cx="4462489" cy="138499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1400" dirty="0" smtClean="0"/>
              <a:t>Buch: Bernd </a:t>
            </a:r>
            <a:r>
              <a:rPr lang="de-DE" sz="1400" dirty="0"/>
              <a:t>Winkelmann: 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b="1" i="1" dirty="0" smtClean="0"/>
              <a:t>Die </a:t>
            </a:r>
            <a:r>
              <a:rPr lang="de-DE" sz="1400" b="1" i="1" dirty="0"/>
              <a:t>Wirtschaft zur Vernunft bringen</a:t>
            </a:r>
            <a:r>
              <a:rPr lang="de-DE" sz="1400" dirty="0"/>
              <a:t>. 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b="1" dirty="0" smtClean="0"/>
              <a:t>Sozialethische </a:t>
            </a:r>
            <a:r>
              <a:rPr lang="de-DE" sz="1400" b="1" dirty="0"/>
              <a:t>Grundlagen einer postkapitalistischen Ökonomie</a:t>
            </a:r>
            <a:endParaRPr lang="de-DE" sz="1400" dirty="0"/>
          </a:p>
          <a:p>
            <a:pPr algn="ctr"/>
            <a:r>
              <a:rPr lang="de-DE" sz="1400" dirty="0"/>
              <a:t>Tectum-Verlag 2016, 240 Seiten. 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smtClean="0"/>
              <a:t>ISBN</a:t>
            </a:r>
            <a:r>
              <a:rPr lang="de-DE" sz="1400" dirty="0"/>
              <a:t>: 978-3-8288-3825-3; 19,95 €</a:t>
            </a:r>
          </a:p>
        </p:txBody>
      </p:sp>
      <p:pic>
        <p:nvPicPr>
          <p:cNvPr id="9" name="Picture 3" descr="C:\Users\Winkelmann\Documents\Daten\Winkelmann-Bilder\Grafiken\für Buch 2016\97838288382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839" y="792286"/>
            <a:ext cx="2872303" cy="4148882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00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D7B56-F0BE-4918-8172-6925A267147B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859216" cy="634082"/>
          </a:xfrm>
        </p:spPr>
        <p:txBody>
          <a:bodyPr/>
          <a:lstStyle/>
          <a:p>
            <a:pPr rtl="0" eaLnBrk="1" fontAlgn="base" hangingPunct="1"/>
            <a:r>
              <a:rPr lang="de-DE" sz="1800" b="1" u="sng" kern="1200" dirty="0" smtClean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rPr>
              <a:t>II. Sackgasse Wachstumsökonomie</a:t>
            </a:r>
            <a:endParaRPr lang="de-DE" b="1" u="sng" dirty="0"/>
          </a:p>
        </p:txBody>
      </p:sp>
    </p:spTree>
    <p:extLst>
      <p:ext uri="{BB962C8B-B14F-4D97-AF65-F5344CB8AC3E}">
        <p14:creationId xmlns:p14="http://schemas.microsoft.com/office/powerpoint/2010/main" val="294476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5A5AC7-C698-4C55-88C8-3D53CB6C863D}" type="slidenum">
              <a:rPr lang="de-DE" smtClean="0"/>
              <a:pPr>
                <a:defRPr/>
              </a:pPr>
              <a:t>6</a:t>
            </a:fld>
            <a:endParaRPr lang="de-DE" dirty="0" smtClean="0"/>
          </a:p>
        </p:txBody>
      </p:sp>
      <p:sp>
        <p:nvSpPr>
          <p:cNvPr id="4099" name="Titel 2"/>
          <p:cNvSpPr>
            <a:spLocks noGrp="1"/>
          </p:cNvSpPr>
          <p:nvPr>
            <p:ph type="title" idx="4294967295"/>
          </p:nvPr>
        </p:nvSpPr>
        <p:spPr>
          <a:xfrm>
            <a:off x="155575" y="548680"/>
            <a:ext cx="3456310" cy="720725"/>
          </a:xfrm>
        </p:spPr>
        <p:txBody>
          <a:bodyPr/>
          <a:lstStyle/>
          <a:p>
            <a:pPr algn="l"/>
            <a:r>
              <a:rPr lang="de-DE" altLang="de-DE" sz="1800" u="sng" dirty="0" smtClean="0">
                <a:cs typeface="Times New Roman" pitchFamily="18" charset="0"/>
              </a:rPr>
              <a:t>Wirtschaftswachstum</a:t>
            </a:r>
            <a:r>
              <a:rPr lang="de-DE" altLang="de-DE" sz="1800" u="sng" dirty="0" smtClean="0">
                <a:cs typeface="Times New Roman" pitchFamily="18" charset="0"/>
              </a:rPr>
              <a:t>:</a:t>
            </a:r>
            <a:r>
              <a:rPr lang="de-DE" altLang="de-DE" sz="1800" b="1" u="sng" dirty="0" smtClean="0">
                <a:cs typeface="Times New Roman" pitchFamily="18" charset="0"/>
              </a:rPr>
              <a:t/>
            </a:r>
            <a:br>
              <a:rPr lang="de-DE" altLang="de-DE" sz="1800" b="1" u="sng" dirty="0" smtClean="0">
                <a:cs typeface="Times New Roman" pitchFamily="18" charset="0"/>
              </a:rPr>
            </a:br>
            <a:r>
              <a:rPr lang="de-DE" altLang="de-DE" sz="1800" b="1" u="sng" dirty="0" smtClean="0">
                <a:cs typeface="Times New Roman" pitchFamily="18" charset="0"/>
              </a:rPr>
              <a:t>Extreme </a:t>
            </a:r>
            <a:r>
              <a:rPr lang="de-DE" altLang="de-DE" sz="1800" b="1" u="sng" dirty="0">
                <a:cs typeface="Times New Roman" pitchFamily="18" charset="0"/>
              </a:rPr>
              <a:t>Bereicherung </a:t>
            </a:r>
            <a:r>
              <a:rPr lang="de-DE" altLang="de-DE" sz="1800" b="1" u="sng" dirty="0" smtClean="0">
                <a:cs typeface="Times New Roman" pitchFamily="18" charset="0"/>
              </a:rPr>
              <a:t>weniger </a:t>
            </a:r>
            <a:r>
              <a:rPr lang="de-DE" altLang="de-DE" sz="1800" b="1" u="sng" dirty="0">
                <a:cs typeface="Times New Roman" pitchFamily="18" charset="0"/>
              </a:rPr>
              <a:t>auf Kosten der  Vielen</a:t>
            </a:r>
            <a:endParaRPr lang="de-DE" altLang="de-DE" sz="1800" b="1" u="sng" dirty="0" smtClean="0">
              <a:cs typeface="Times New Roman" pitchFamily="18" charset="0"/>
            </a:endParaRPr>
          </a:p>
        </p:txBody>
      </p:sp>
      <p:pic>
        <p:nvPicPr>
          <p:cNvPr id="9" name="Picture 1033" descr="SOEP-DIWb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04813"/>
            <a:ext cx="4683125" cy="3821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Rechteck 10"/>
          <p:cNvSpPr>
            <a:spLocks noChangeArrowheads="1"/>
          </p:cNvSpPr>
          <p:nvPr/>
        </p:nvSpPr>
        <p:spPr bwMode="auto">
          <a:xfrm>
            <a:off x="155575" y="3050877"/>
            <a:ext cx="34195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b="1" u="sng" dirty="0" smtClean="0">
                <a:latin typeface="+mn-lt"/>
                <a:cs typeface="Times New Roman" pitchFamily="18" charset="0"/>
              </a:rPr>
              <a:t>Weltweit</a:t>
            </a:r>
            <a:r>
              <a:rPr lang="de-DE" altLang="de-DE" sz="1600" dirty="0" smtClean="0">
                <a:latin typeface="+mn-lt"/>
                <a:cs typeface="Times New Roman" pitchFamily="18" charset="0"/>
              </a:rPr>
              <a:t>:</a:t>
            </a:r>
          </a:p>
          <a:p>
            <a:pPr marL="180975" indent="-180975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de-DE" altLang="de-DE" sz="1600" dirty="0" smtClean="0">
                <a:latin typeface="+mn-lt"/>
                <a:cs typeface="Times New Roman" pitchFamily="18" charset="0"/>
              </a:rPr>
              <a:t>Die </a:t>
            </a:r>
            <a:r>
              <a:rPr lang="de-DE" altLang="de-DE" sz="1600" u="sng" dirty="0" smtClean="0">
                <a:latin typeface="+mn-lt"/>
                <a:cs typeface="Times New Roman" pitchFamily="18" charset="0"/>
              </a:rPr>
              <a:t>26 </a:t>
            </a:r>
            <a:r>
              <a:rPr lang="de-DE" altLang="de-DE" sz="1600" u="sng" dirty="0">
                <a:latin typeface="+mn-lt"/>
                <a:cs typeface="Times New Roman" pitchFamily="18" charset="0"/>
              </a:rPr>
              <a:t>reichsten </a:t>
            </a:r>
            <a:r>
              <a:rPr lang="de-DE" altLang="de-DE" sz="1600" u="sng" dirty="0" smtClean="0">
                <a:latin typeface="+mn-lt"/>
                <a:cs typeface="Times New Roman" pitchFamily="18" charset="0"/>
              </a:rPr>
              <a:t>Menschen</a:t>
            </a:r>
            <a:r>
              <a:rPr lang="de-DE" altLang="de-DE" sz="1600" dirty="0" smtClean="0">
                <a:latin typeface="+mn-lt"/>
                <a:cs typeface="Times New Roman" pitchFamily="18" charset="0"/>
              </a:rPr>
              <a:t> der 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Welt  </a:t>
            </a:r>
            <a:r>
              <a:rPr lang="de-DE" altLang="de-DE" sz="1600" dirty="0" smtClean="0">
                <a:latin typeface="+mn-lt"/>
                <a:cs typeface="Times New Roman" pitchFamily="18" charset="0"/>
              </a:rPr>
              <a:t>verfügen über  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so viel wie die arme </a:t>
            </a:r>
            <a:r>
              <a:rPr lang="de-DE" altLang="de-DE" sz="1600" dirty="0" smtClean="0">
                <a:latin typeface="+mn-lt"/>
                <a:cs typeface="Times New Roman" pitchFamily="18" charset="0"/>
              </a:rPr>
              <a:t/>
            </a:r>
            <a:br>
              <a:rPr lang="de-DE" altLang="de-DE" sz="1600" dirty="0" smtClean="0">
                <a:latin typeface="+mn-lt"/>
                <a:cs typeface="Times New Roman" pitchFamily="18" charset="0"/>
              </a:rPr>
            </a:br>
            <a:r>
              <a:rPr lang="de-DE" altLang="de-DE" sz="1600" dirty="0" smtClean="0">
                <a:latin typeface="+mn-lt"/>
                <a:cs typeface="Times New Roman" pitchFamily="18" charset="0"/>
              </a:rPr>
              <a:t>Hälfte  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der </a:t>
            </a:r>
            <a:r>
              <a:rPr lang="de-DE" altLang="de-DE" sz="1600" dirty="0" smtClean="0">
                <a:latin typeface="+mn-lt"/>
                <a:cs typeface="Times New Roman" pitchFamily="18" charset="0"/>
              </a:rPr>
              <a:t>Weltbevölkerung  </a:t>
            </a:r>
            <a:r>
              <a:rPr lang="de-DE" altLang="de-DE" sz="1400" dirty="0">
                <a:latin typeface="+mn-lt"/>
                <a:cs typeface="Times New Roman" pitchFamily="18" charset="0"/>
              </a:rPr>
              <a:t>(Oxfam </a:t>
            </a:r>
            <a:r>
              <a:rPr lang="de-DE" altLang="de-DE" sz="1400" dirty="0" smtClean="0">
                <a:latin typeface="+mn-lt"/>
                <a:cs typeface="Times New Roman" pitchFamily="18" charset="0"/>
              </a:rPr>
              <a:t>2019)</a:t>
            </a:r>
            <a:endParaRPr lang="de-DE" altLang="de-DE" sz="1400" dirty="0">
              <a:latin typeface="+mn-lt"/>
              <a:cs typeface="Times New Roman" pitchFamily="18" charset="0"/>
            </a:endParaRPr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55575" y="1484784"/>
            <a:ext cx="356113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80975" indent="-180975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de-DE" altLang="de-DE" sz="1600" dirty="0" smtClean="0">
                <a:latin typeface="+mn-lt"/>
                <a:cs typeface="Times New Roman" pitchFamily="18" charset="0"/>
              </a:rPr>
              <a:t>In </a:t>
            </a:r>
            <a:r>
              <a:rPr lang="de-DE" altLang="de-DE" sz="1600" b="1" u="sng" dirty="0" smtClean="0">
                <a:latin typeface="+mn-lt"/>
                <a:cs typeface="Times New Roman" pitchFamily="18" charset="0"/>
              </a:rPr>
              <a:t>Deutschland</a:t>
            </a:r>
            <a:r>
              <a:rPr lang="de-DE" altLang="de-DE" sz="1600" dirty="0" smtClean="0">
                <a:latin typeface="+mn-lt"/>
                <a:cs typeface="Times New Roman" pitchFamily="18" charset="0"/>
              </a:rPr>
              <a:t> verfügen </a:t>
            </a:r>
            <a:br>
              <a:rPr lang="de-DE" altLang="de-DE" sz="1600" dirty="0" smtClean="0">
                <a:latin typeface="+mn-lt"/>
                <a:cs typeface="Times New Roman" pitchFamily="18" charset="0"/>
              </a:rPr>
            </a:br>
            <a:r>
              <a:rPr lang="de-DE" altLang="de-DE" sz="1600" dirty="0" smtClean="0">
                <a:latin typeface="+mn-lt"/>
                <a:cs typeface="Times New Roman" pitchFamily="18" charset="0"/>
              </a:rPr>
              <a:t>die 10%Supereiche über 66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% </a:t>
            </a:r>
            <a:r>
              <a:rPr lang="de-DE" altLang="de-DE" sz="1600" dirty="0" smtClean="0">
                <a:latin typeface="+mn-lt"/>
                <a:cs typeface="Times New Roman" pitchFamily="18" charset="0"/>
              </a:rPr>
              <a:t/>
            </a:r>
            <a:br>
              <a:rPr lang="de-DE" altLang="de-DE" sz="1600" dirty="0" smtClean="0">
                <a:latin typeface="+mn-lt"/>
                <a:cs typeface="Times New Roman" pitchFamily="18" charset="0"/>
              </a:rPr>
            </a:br>
            <a:r>
              <a:rPr lang="de-DE" altLang="de-DE" sz="1600" dirty="0" smtClean="0">
                <a:latin typeface="+mn-lt"/>
                <a:cs typeface="Times New Roman" pitchFamily="18" charset="0"/>
              </a:rPr>
              <a:t>des Nettovermögens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; </a:t>
            </a:r>
            <a:endParaRPr lang="de-DE" altLang="de-DE" sz="1600" dirty="0" smtClean="0">
              <a:latin typeface="+mn-lt"/>
              <a:cs typeface="Times New Roman" pitchFamily="18" charset="0"/>
            </a:endParaRPr>
          </a:p>
          <a:p>
            <a:pPr marL="180975" indent="-180975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de-DE" altLang="de-DE" sz="1600" dirty="0" smtClean="0">
                <a:latin typeface="+mn-lt"/>
                <a:cs typeface="Times New Roman" pitchFamily="18" charset="0"/>
              </a:rPr>
              <a:t>Schere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: </a:t>
            </a:r>
            <a:r>
              <a:rPr lang="de-DE" altLang="de-DE" sz="1600" dirty="0" smtClean="0">
                <a:latin typeface="+mn-lt"/>
                <a:cs typeface="Times New Roman" pitchFamily="18" charset="0"/>
              </a:rPr>
              <a:t>2002 / 2007 / 2012 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...</a:t>
            </a:r>
            <a:endParaRPr lang="de-DE" altLang="de-DE" sz="1600" dirty="0">
              <a:latin typeface="+mn-lt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404813"/>
            <a:ext cx="5104813" cy="3821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hteck 11"/>
          <p:cNvSpPr/>
          <p:nvPr/>
        </p:nvSpPr>
        <p:spPr>
          <a:xfrm>
            <a:off x="4039892" y="4509120"/>
            <a:ext cx="46831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Ø"/>
            </a:pPr>
            <a:r>
              <a:rPr lang="de-DE" sz="1600" u="sng" dirty="0" smtClean="0">
                <a:latin typeface="+mn-lt"/>
              </a:rPr>
              <a:t>Die wachsende Schere</a:t>
            </a:r>
            <a:r>
              <a:rPr lang="de-DE" sz="1600" dirty="0" smtClean="0">
                <a:latin typeface="+mn-lt"/>
              </a:rPr>
              <a:t>:</a:t>
            </a:r>
            <a:br>
              <a:rPr lang="de-DE" sz="1600" dirty="0" smtClean="0">
                <a:latin typeface="+mn-lt"/>
              </a:rPr>
            </a:br>
            <a:r>
              <a:rPr lang="de-DE" sz="1600" dirty="0" smtClean="0">
                <a:latin typeface="+mn-lt"/>
              </a:rPr>
              <a:t>Vermögen </a:t>
            </a:r>
            <a:r>
              <a:rPr lang="de-DE" sz="1600" dirty="0">
                <a:latin typeface="+mn-lt"/>
              </a:rPr>
              <a:t>der Milliardäre </a:t>
            </a:r>
            <a:r>
              <a:rPr lang="de-DE" sz="1600" dirty="0" smtClean="0">
                <a:latin typeface="+mn-lt"/>
              </a:rPr>
              <a:t>2018 </a:t>
            </a:r>
            <a:r>
              <a:rPr lang="de-DE" sz="1600" dirty="0">
                <a:latin typeface="+mn-lt"/>
              </a:rPr>
              <a:t>um 12% gestiegen, </a:t>
            </a:r>
            <a:r>
              <a:rPr lang="de-DE" sz="1600" dirty="0" smtClean="0">
                <a:latin typeface="+mn-lt"/>
              </a:rPr>
              <a:t/>
            </a:r>
            <a:br>
              <a:rPr lang="de-DE" sz="1600" dirty="0" smtClean="0">
                <a:latin typeface="+mn-lt"/>
              </a:rPr>
            </a:br>
            <a:r>
              <a:rPr lang="de-DE" sz="1600" dirty="0" smtClean="0">
                <a:latin typeface="+mn-lt"/>
              </a:rPr>
              <a:t>das </a:t>
            </a:r>
            <a:r>
              <a:rPr lang="de-DE" sz="1600" dirty="0">
                <a:latin typeface="+mn-lt"/>
              </a:rPr>
              <a:t>Vermögen der unteren Hälfte der Weltbevölkerung </a:t>
            </a:r>
            <a:r>
              <a:rPr lang="de-DE" sz="1600" dirty="0" smtClean="0">
                <a:latin typeface="+mn-lt"/>
              </a:rPr>
              <a:t>um </a:t>
            </a:r>
            <a:r>
              <a:rPr lang="de-DE" sz="1600" dirty="0">
                <a:latin typeface="+mn-lt"/>
              </a:rPr>
              <a:t>11% gesunken ist.</a:t>
            </a:r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374316"/>
            <a:ext cx="3312616" cy="22344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211638" y="5661248"/>
            <a:ext cx="424847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 smtClean="0">
                <a:latin typeface="+mn-lt"/>
              </a:rPr>
              <a:t>Trotz oder durch</a:t>
            </a:r>
            <a:br>
              <a:rPr lang="de-DE" sz="1600" i="1" dirty="0" smtClean="0">
                <a:latin typeface="+mn-lt"/>
              </a:rPr>
            </a:br>
            <a:r>
              <a:rPr lang="de-DE" sz="1600" i="1" dirty="0" smtClean="0">
                <a:latin typeface="+mn-lt"/>
              </a:rPr>
              <a:t>„Wachstumsbeschleunigungsgesetz“?</a:t>
            </a:r>
            <a:br>
              <a:rPr lang="de-DE" sz="1600" i="1" dirty="0" smtClean="0">
                <a:latin typeface="+mn-lt"/>
              </a:rPr>
            </a:br>
            <a:r>
              <a:rPr lang="de-DE" sz="1100" dirty="0" smtClean="0">
                <a:latin typeface="+mn-lt"/>
              </a:rPr>
              <a:t>(Bundesregierung 2009)</a:t>
            </a:r>
            <a:endParaRPr lang="de-DE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722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/>
      <p:bldP spid="15" grpId="0"/>
      <p:bldP spid="1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22EB33-CEAF-4D74-8793-4270C2C82C3F}" type="slidenum">
              <a:rPr lang="de-DE" smtClean="0"/>
              <a:pPr>
                <a:defRPr/>
              </a:pPr>
              <a:t>7</a:t>
            </a:fld>
            <a:endParaRPr lang="de-DE" dirty="0" smtClean="0"/>
          </a:p>
        </p:txBody>
      </p:sp>
      <p:sp>
        <p:nvSpPr>
          <p:cNvPr id="5123" name="Titel 2"/>
          <p:cNvSpPr>
            <a:spLocks noGrp="1"/>
          </p:cNvSpPr>
          <p:nvPr>
            <p:ph type="title" idx="4294967295"/>
          </p:nvPr>
        </p:nvSpPr>
        <p:spPr>
          <a:xfrm>
            <a:off x="219711" y="752674"/>
            <a:ext cx="3548487" cy="576064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de-DE" altLang="de-DE" sz="1800" b="1" u="sng" dirty="0" smtClean="0">
                <a:cs typeface="Times New Roman" pitchFamily="18" charset="0"/>
              </a:rPr>
              <a:t>Das Überschreiten der ökologische Grenzen</a:t>
            </a:r>
            <a:endParaRPr lang="de-DE" altLang="de-DE" sz="1800" u="sng" dirty="0" smtClean="0"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851" y="223293"/>
            <a:ext cx="5106987" cy="3052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7640215" y="914400"/>
            <a:ext cx="1295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 smtClean="0">
                <a:latin typeface="Arial" charset="0"/>
              </a:rPr>
              <a:t>2017  </a:t>
            </a:r>
            <a:r>
              <a:rPr lang="de-DE" altLang="de-DE" sz="1200" dirty="0">
                <a:latin typeface="Arial" charset="0"/>
              </a:rPr>
              <a:t>bei </a:t>
            </a:r>
            <a:r>
              <a:rPr lang="de-DE" altLang="de-DE" sz="1200" dirty="0" smtClean="0">
                <a:latin typeface="Arial" charset="0"/>
              </a:rPr>
              <a:t>1,7</a:t>
            </a:r>
            <a:endParaRPr lang="de-DE" altLang="de-DE" sz="1200" dirty="0">
              <a:latin typeface="Arial" charset="0"/>
            </a:endParaRPr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319838" y="1412776"/>
            <a:ext cx="35290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u="sng" dirty="0" smtClean="0">
                <a:cs typeface="Times New Roman" pitchFamily="18" charset="0"/>
              </a:rPr>
              <a:t>Weltweit </a:t>
            </a:r>
            <a:r>
              <a:rPr lang="de-DE" altLang="de-DE" sz="1600" u="sng" dirty="0">
                <a:cs typeface="Times New Roman" pitchFamily="18" charset="0"/>
              </a:rPr>
              <a:t>Ökologischer Fußabdruck </a:t>
            </a:r>
            <a:endParaRPr lang="de-DE" altLang="de-DE" sz="1600" u="sng" dirty="0" smtClean="0"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 smtClean="0">
                <a:cs typeface="Times New Roman" pitchFamily="18" charset="0"/>
              </a:rPr>
              <a:t>70</a:t>
            </a:r>
            <a:r>
              <a:rPr lang="de-DE" altLang="de-DE" sz="1600" dirty="0">
                <a:cs typeface="Times New Roman" pitchFamily="18" charset="0"/>
              </a:rPr>
              <a:t>% über verträgliche </a:t>
            </a:r>
            <a:r>
              <a:rPr lang="de-DE" altLang="de-DE" sz="1600" dirty="0" smtClean="0">
                <a:cs typeface="Times New Roman" pitchFamily="18" charset="0"/>
              </a:rPr>
              <a:t>Maß </a:t>
            </a:r>
            <a:r>
              <a:rPr lang="de-DE" altLang="de-DE" sz="1400" dirty="0" smtClean="0">
                <a:cs typeface="Times New Roman" pitchFamily="18" charset="0"/>
              </a:rPr>
              <a:t>(2017);</a:t>
            </a:r>
            <a:endParaRPr lang="de-DE" altLang="de-DE" sz="1400" dirty="0"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>
                <a:cs typeface="Times New Roman" pitchFamily="18" charset="0"/>
              </a:rPr>
              <a:t>&gt; In D. das </a:t>
            </a:r>
            <a:r>
              <a:rPr lang="de-DE" altLang="de-DE" sz="1600" dirty="0" smtClean="0">
                <a:cs typeface="Times New Roman" pitchFamily="18" charset="0"/>
              </a:rPr>
              <a:t>3-4-fache</a:t>
            </a:r>
            <a:r>
              <a:rPr lang="de-DE" altLang="de-DE" sz="1600" dirty="0">
                <a:cs typeface="Times New Roman" pitchFamily="18" charset="0"/>
              </a:rPr>
              <a:t>, </a:t>
            </a:r>
            <a:r>
              <a:rPr lang="de-DE" altLang="de-DE" sz="1600" dirty="0" smtClean="0">
                <a:cs typeface="Times New Roman" pitchFamily="18" charset="0"/>
              </a:rPr>
              <a:t/>
            </a:r>
            <a:br>
              <a:rPr lang="de-DE" altLang="de-DE" sz="1600" dirty="0" smtClean="0">
                <a:cs typeface="Times New Roman" pitchFamily="18" charset="0"/>
              </a:rPr>
            </a:br>
            <a:r>
              <a:rPr lang="de-DE" altLang="de-DE" sz="1600" dirty="0" smtClean="0">
                <a:cs typeface="Times New Roman" pitchFamily="18" charset="0"/>
              </a:rPr>
              <a:t>&gt; USA </a:t>
            </a:r>
            <a:r>
              <a:rPr lang="de-DE" altLang="de-DE" sz="1600" dirty="0">
                <a:cs typeface="Times New Roman" pitchFamily="18" charset="0"/>
              </a:rPr>
              <a:t>das </a:t>
            </a:r>
            <a:r>
              <a:rPr lang="de-DE" altLang="de-DE" sz="1600" dirty="0" smtClean="0">
                <a:cs typeface="Times New Roman" pitchFamily="18" charset="0"/>
              </a:rPr>
              <a:t>8-10-fache</a:t>
            </a:r>
            <a:endParaRPr lang="de-DE" altLang="de-DE" sz="1600" dirty="0"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2" y="3309964"/>
            <a:ext cx="4680520" cy="32948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5364088" y="4749859"/>
            <a:ext cx="35948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u="sng" dirty="0" smtClean="0">
                <a:latin typeface="+mn-lt"/>
              </a:rPr>
              <a:t>Richard David Precht</a:t>
            </a:r>
            <a:r>
              <a:rPr lang="de-DE" sz="1600" dirty="0" smtClean="0">
                <a:latin typeface="+mn-lt"/>
              </a:rPr>
              <a:t>:</a:t>
            </a:r>
          </a:p>
          <a:p>
            <a:pPr>
              <a:defRPr/>
            </a:pPr>
            <a:r>
              <a:rPr lang="de-DE" sz="1600" i="1" dirty="0" smtClean="0">
                <a:latin typeface="+mn-lt"/>
              </a:rPr>
              <a:t>„Kapitalismus, der immer wachsen muss, wird wohl in diesem Jahrhundert die Erde weitgehend unbewohnbare machen“</a:t>
            </a:r>
          </a:p>
        </p:txBody>
      </p:sp>
      <p:pic>
        <p:nvPicPr>
          <p:cNvPr id="14" name="Picture 2" descr="D:\Winkelmann-Bilder\Grafiken\Ökologie\Ökologie\Floß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93010"/>
            <a:ext cx="5111365" cy="33287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436096" y="3501008"/>
            <a:ext cx="324035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00" u="sng" dirty="0" smtClean="0">
                <a:latin typeface="+mn-lt"/>
              </a:rPr>
              <a:t>Welterschöpfungstag:</a:t>
            </a:r>
            <a:br>
              <a:rPr lang="de-DE" sz="1700" u="sng" dirty="0" smtClean="0">
                <a:latin typeface="+mn-lt"/>
              </a:rPr>
            </a:br>
            <a:r>
              <a:rPr lang="de-DE" sz="1700" dirty="0" smtClean="0">
                <a:latin typeface="+mn-lt"/>
              </a:rPr>
              <a:t>&gt; um 1919 Mitte Dezember</a:t>
            </a:r>
            <a:br>
              <a:rPr lang="de-DE" sz="1700" dirty="0" smtClean="0">
                <a:latin typeface="+mn-lt"/>
              </a:rPr>
            </a:br>
            <a:r>
              <a:rPr lang="de-DE" sz="1700" dirty="0" smtClean="0">
                <a:latin typeface="+mn-lt"/>
              </a:rPr>
              <a:t>&gt; 2019 am 29. Juli</a:t>
            </a:r>
            <a:br>
              <a:rPr lang="de-DE" sz="1700" dirty="0" smtClean="0">
                <a:latin typeface="+mn-lt"/>
              </a:rPr>
            </a:br>
            <a:r>
              <a:rPr lang="de-DE" sz="1700" dirty="0" smtClean="0">
                <a:latin typeface="+mn-lt"/>
              </a:rPr>
              <a:t>&gt; in Deutschland 3. Mai 2019</a:t>
            </a:r>
            <a:endParaRPr lang="de-DE" sz="1700" dirty="0">
              <a:latin typeface="+mn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19711" y="247651"/>
            <a:ext cx="3480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 smtClean="0">
                <a:latin typeface="+mn-lt"/>
              </a:rPr>
              <a:t>Wachstumsökonomie</a:t>
            </a:r>
            <a:r>
              <a:rPr lang="de-DE" dirty="0" smtClean="0">
                <a:latin typeface="+mn-lt"/>
              </a:rPr>
              <a:t>:</a:t>
            </a:r>
            <a:endParaRPr lang="de-DE" dirty="0">
              <a:latin typeface="+mn-lt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19839" y="2459504"/>
            <a:ext cx="3316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600" dirty="0">
                <a:latin typeface="+mn-lt"/>
                <a:cs typeface="Times New Roman" pitchFamily="18" charset="0"/>
              </a:rPr>
              <a:t>&gt; </a:t>
            </a:r>
            <a:r>
              <a:rPr lang="de-DE" altLang="de-DE" sz="1600" u="sng" dirty="0">
                <a:latin typeface="+mn-lt"/>
                <a:cs typeface="Times New Roman" pitchFamily="18" charset="0"/>
              </a:rPr>
              <a:t>CO2-Zie</a:t>
            </a:r>
            <a:r>
              <a:rPr lang="de-DE" altLang="de-DE" sz="1600" dirty="0">
                <a:latin typeface="+mn-lt"/>
                <a:cs typeface="Times New Roman" pitchFamily="18" charset="0"/>
              </a:rPr>
              <a:t>l  2-3t pro Mensch; </a:t>
            </a:r>
            <a:br>
              <a:rPr lang="de-DE" altLang="de-DE" sz="1600" dirty="0">
                <a:latin typeface="+mn-lt"/>
                <a:cs typeface="Times New Roman" pitchFamily="18" charset="0"/>
              </a:rPr>
            </a:br>
            <a:r>
              <a:rPr lang="de-DE" altLang="de-DE" sz="1600" dirty="0">
                <a:latin typeface="+mn-lt"/>
                <a:cs typeface="Times New Roman" pitchFamily="18" charset="0"/>
              </a:rPr>
              <a:t>   D. bei 11t; USA bei 20t</a:t>
            </a:r>
          </a:p>
        </p:txBody>
      </p:sp>
    </p:spTree>
    <p:extLst>
      <p:ext uri="{BB962C8B-B14F-4D97-AF65-F5344CB8AC3E}">
        <p14:creationId xmlns:p14="http://schemas.microsoft.com/office/powerpoint/2010/main" val="65510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  <p:bldP spid="13" grpId="0"/>
      <p:bldP spid="15" grpId="0"/>
      <p:bldP spid="9" grpId="0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992888" cy="432048"/>
          </a:xfrm>
        </p:spPr>
        <p:txBody>
          <a:bodyPr>
            <a:noAutofit/>
          </a:bodyPr>
          <a:lstStyle/>
          <a:p>
            <a:r>
              <a:rPr lang="de-DE" sz="1800" b="1" u="sng" dirty="0" smtClean="0"/>
              <a:t>Die Gefährdung unseres Ökosystems durch den Klimawandel </a:t>
            </a:r>
            <a:endParaRPr lang="de-DE" sz="1800" b="1" u="sng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B4C5-B149-4B26-9E2C-A7FCE9635AAA}" type="slidenum">
              <a:rPr lang="de-DE" smtClean="0"/>
              <a:t>8</a:t>
            </a:fld>
            <a:endParaRPr lang="de-DE" dirty="0"/>
          </a:p>
        </p:txBody>
      </p:sp>
      <p:pic>
        <p:nvPicPr>
          <p:cNvPr id="10" name="Bild 2" descr="https://scilogs.spektrum.de/klimalounge/files/mlo_full_record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14" y="859185"/>
            <a:ext cx="5472608" cy="30589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Picture 2" descr="C:\Users\Winkelmann\Documents\Daten\Winkelmann-Bilder\Grafiken\Ökologie\Klimaerwärmung Er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2924944"/>
            <a:ext cx="5273819" cy="35283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796136" y="908720"/>
            <a:ext cx="2891049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u="sng" dirty="0" smtClean="0"/>
              <a:t>CO2-Anteil in Atmosphäre </a:t>
            </a:r>
            <a:r>
              <a:rPr lang="de-DE" sz="1400" dirty="0" smtClean="0"/>
              <a:t>0,04%;</a:t>
            </a:r>
            <a:br>
              <a:rPr lang="de-DE" sz="1400" dirty="0" smtClean="0"/>
            </a:br>
            <a:r>
              <a:rPr lang="de-DE" sz="1400" dirty="0" smtClean="0"/>
              <a:t>davon 4% menschengemacht </a:t>
            </a:r>
            <a:br>
              <a:rPr lang="de-DE" sz="1400" dirty="0" smtClean="0"/>
            </a:br>
            <a:r>
              <a:rPr lang="de-DE" sz="1400" dirty="0" smtClean="0"/>
              <a:t>= 0,0016%. </a:t>
            </a:r>
          </a:p>
          <a:p>
            <a:r>
              <a:rPr lang="de-DE" sz="1400" dirty="0" smtClean="0"/>
              <a:t>Entscheidend </a:t>
            </a:r>
            <a:r>
              <a:rPr lang="de-DE" sz="1400" dirty="0"/>
              <a:t>nicht die Menge, sondern chemische Struktur: </a:t>
            </a:r>
            <a:br>
              <a:rPr lang="de-DE" sz="1400" dirty="0"/>
            </a:br>
            <a:r>
              <a:rPr lang="de-DE" sz="1400" dirty="0"/>
              <a:t>drei und mehr Atome im Molekül verursacht die Treibhausfunktion (Methan das </a:t>
            </a:r>
            <a:r>
              <a:rPr lang="de-DE" sz="1400" dirty="0" smtClean="0"/>
              <a:t>20-fache)</a:t>
            </a:r>
            <a:endParaRPr lang="de-DE" sz="1400" dirty="0"/>
          </a:p>
        </p:txBody>
      </p:sp>
      <p:sp>
        <p:nvSpPr>
          <p:cNvPr id="14" name="Textfeld 13"/>
          <p:cNvSpPr txBox="1"/>
          <p:nvPr/>
        </p:nvSpPr>
        <p:spPr>
          <a:xfrm>
            <a:off x="755576" y="4221088"/>
            <a:ext cx="2736304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Um 1850 lag CO2 bei 280 ppm,</a:t>
            </a:r>
            <a:br>
              <a:rPr lang="de-DE" sz="1400" dirty="0" smtClean="0"/>
            </a:br>
            <a:r>
              <a:rPr lang="de-DE" sz="1400" dirty="0" smtClean="0"/>
              <a:t>2018 bei 410 ppm,</a:t>
            </a:r>
            <a:br>
              <a:rPr lang="de-DE" sz="1400" dirty="0" smtClean="0"/>
            </a:br>
            <a:r>
              <a:rPr lang="de-DE" sz="1400" dirty="0" smtClean="0"/>
              <a:t>= Zunahme um 45%</a:t>
            </a:r>
            <a:endParaRPr lang="de-DE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539552" y="5057594"/>
            <a:ext cx="2952328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de-DE" sz="1400" u="sng" dirty="0" smtClean="0"/>
              <a:t>Temperaturanstieg seit 1850</a:t>
            </a:r>
            <a:r>
              <a:rPr lang="de-DE" sz="1400" dirty="0" smtClean="0"/>
              <a:t>: </a:t>
            </a:r>
            <a:br>
              <a:rPr lang="de-DE" sz="1400" dirty="0" smtClean="0"/>
            </a:br>
            <a:r>
              <a:rPr lang="de-DE" sz="1400" dirty="0" smtClean="0"/>
              <a:t>&gt; Weltmittelwert um 1 Grad;</a:t>
            </a:r>
            <a:br>
              <a:rPr lang="de-DE" sz="1400" dirty="0" smtClean="0"/>
            </a:br>
            <a:r>
              <a:rPr lang="de-DE" sz="1400" dirty="0" smtClean="0"/>
              <a:t>&gt; in Mitteleuropa um </a:t>
            </a:r>
            <a:r>
              <a:rPr lang="de-DE" sz="1400" dirty="0" smtClean="0"/>
              <a:t>1,5 </a:t>
            </a:r>
            <a:r>
              <a:rPr lang="de-DE" sz="1400" dirty="0" smtClean="0"/>
              <a:t>Grad</a:t>
            </a:r>
            <a:r>
              <a:rPr lang="de-DE" sz="1400" dirty="0" smtClean="0"/>
              <a:t>,</a:t>
            </a:r>
          </a:p>
          <a:p>
            <a:pPr algn="r"/>
            <a:r>
              <a:rPr lang="de-DE" sz="1400" dirty="0" smtClean="0"/>
              <a:t>&gt; am Nordpol um 4-6 Grad?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53096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992888" cy="432048"/>
          </a:xfrm>
        </p:spPr>
        <p:txBody>
          <a:bodyPr>
            <a:noAutofit/>
          </a:bodyPr>
          <a:lstStyle/>
          <a:p>
            <a:r>
              <a:rPr lang="de-DE" sz="1800" b="1" u="sng" dirty="0" smtClean="0"/>
              <a:t>Folgen des Klimawandels - Bewältigung des Klimawandels</a:t>
            </a:r>
            <a:endParaRPr lang="de-DE" sz="1800" b="1" u="sng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B4C5-B149-4B26-9E2C-A7FCE9635AAA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51520" y="4869999"/>
            <a:ext cx="3491880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prstClr val="black"/>
                </a:solidFill>
                <a:latin typeface="+mn-lt"/>
              </a:rPr>
              <a:t>Wenn das 1,5 Grad-Ziel eingehalten werden soll, </a:t>
            </a:r>
            <a:br>
              <a:rPr lang="de-DE" sz="1600" dirty="0" smtClean="0">
                <a:solidFill>
                  <a:prstClr val="black"/>
                </a:solidFill>
                <a:latin typeface="+mn-lt"/>
              </a:rPr>
            </a:br>
            <a:r>
              <a:rPr lang="de-DE" sz="1600" dirty="0" smtClean="0">
                <a:solidFill>
                  <a:prstClr val="black"/>
                </a:solidFill>
                <a:latin typeface="+mn-lt"/>
              </a:rPr>
              <a:t>müsste der weltweiter </a:t>
            </a:r>
            <a:r>
              <a:rPr lang="de-DE" sz="1600" dirty="0">
                <a:solidFill>
                  <a:prstClr val="black"/>
                </a:solidFill>
                <a:latin typeface="+mn-lt"/>
              </a:rPr>
              <a:t>CO2-Austoß </a:t>
            </a:r>
            <a:r>
              <a:rPr lang="de-DE" sz="1600" dirty="0" smtClean="0">
                <a:solidFill>
                  <a:prstClr val="black"/>
                </a:solidFill>
                <a:latin typeface="+mn-lt"/>
              </a:rPr>
              <a:t>jährlich </a:t>
            </a:r>
            <a:r>
              <a:rPr lang="de-DE" sz="1600" dirty="0">
                <a:solidFill>
                  <a:prstClr val="black"/>
                </a:solidFill>
                <a:latin typeface="+mn-lt"/>
              </a:rPr>
              <a:t>um </a:t>
            </a:r>
            <a:r>
              <a:rPr lang="de-DE" sz="1600" dirty="0" smtClean="0">
                <a:solidFill>
                  <a:prstClr val="black"/>
                </a:solidFill>
                <a:latin typeface="+mn-lt"/>
              </a:rPr>
              <a:t>ca. 7% </a:t>
            </a:r>
            <a:r>
              <a:rPr lang="de-DE" sz="1600" dirty="0">
                <a:solidFill>
                  <a:prstClr val="black"/>
                </a:solidFill>
                <a:latin typeface="+mn-lt"/>
              </a:rPr>
              <a:t>reduziert werden. </a:t>
            </a:r>
            <a:r>
              <a:rPr lang="de-DE" sz="1600" dirty="0" smtClean="0">
                <a:solidFill>
                  <a:prstClr val="black"/>
                </a:solidFill>
                <a:latin typeface="+mn-lt"/>
              </a:rPr>
              <a:t/>
            </a:r>
            <a:br>
              <a:rPr lang="de-DE" sz="1600" dirty="0" smtClean="0">
                <a:solidFill>
                  <a:prstClr val="black"/>
                </a:solidFill>
                <a:latin typeface="+mn-lt"/>
              </a:rPr>
            </a:br>
            <a:r>
              <a:rPr lang="de-DE" sz="1600" dirty="0" smtClean="0">
                <a:solidFill>
                  <a:prstClr val="black"/>
                </a:solidFill>
                <a:latin typeface="+mn-lt"/>
              </a:rPr>
              <a:t>Doch </a:t>
            </a:r>
            <a:r>
              <a:rPr lang="de-DE" sz="1600" dirty="0">
                <a:solidFill>
                  <a:prstClr val="black"/>
                </a:solidFill>
                <a:latin typeface="+mn-lt"/>
              </a:rPr>
              <a:t>er steigt jährlich um </a:t>
            </a:r>
            <a:r>
              <a:rPr lang="de-DE" sz="1600" dirty="0" smtClean="0">
                <a:solidFill>
                  <a:prstClr val="black"/>
                </a:solidFill>
                <a:latin typeface="+mn-lt"/>
              </a:rPr>
              <a:t>1,5 - 3</a:t>
            </a:r>
            <a:r>
              <a:rPr lang="de-DE" sz="1600" dirty="0">
                <a:solidFill>
                  <a:prstClr val="black"/>
                </a:solidFill>
                <a:latin typeface="+mn-lt"/>
              </a:rPr>
              <a:t>%. </a:t>
            </a:r>
            <a:endParaRPr lang="de-DE" sz="1600" dirty="0" smtClean="0">
              <a:solidFill>
                <a:prstClr val="black"/>
              </a:solidFill>
              <a:latin typeface="+mn-lt"/>
            </a:endParaRPr>
          </a:p>
          <a:p>
            <a:r>
              <a:rPr lang="de-DE" sz="1600" dirty="0">
                <a:solidFill>
                  <a:prstClr val="black"/>
                </a:solidFill>
                <a:latin typeface="+mn-lt"/>
              </a:rPr>
              <a:t>&gt; Zeitfenster 10-12 Jahre</a:t>
            </a:r>
            <a:r>
              <a:rPr lang="de-DE" sz="1600" dirty="0" smtClean="0">
                <a:solidFill>
                  <a:prstClr val="black"/>
                </a:solidFill>
                <a:latin typeface="+mn-lt"/>
              </a:rPr>
              <a:t>.</a:t>
            </a:r>
            <a:endParaRPr lang="de-DE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860032" y="596549"/>
            <a:ext cx="403244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u="sng" dirty="0">
                <a:solidFill>
                  <a:prstClr val="black"/>
                </a:solidFill>
                <a:latin typeface="Calibri"/>
              </a:rPr>
              <a:t>Welt-Klimabericht  </a:t>
            </a:r>
            <a:r>
              <a:rPr lang="de-DE" sz="1600" u="sng" dirty="0" smtClean="0">
                <a:solidFill>
                  <a:prstClr val="black"/>
                </a:solidFill>
                <a:latin typeface="Calibri"/>
              </a:rPr>
              <a:t>(IPCC) 2019</a:t>
            </a:r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: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/>
            </a:r>
            <a:br>
              <a:rPr lang="de-DE" sz="1600" dirty="0">
                <a:solidFill>
                  <a:prstClr val="black"/>
                </a:solidFill>
                <a:latin typeface="Calibri"/>
              </a:rPr>
            </a:br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Bei Zuname CO2 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wie bisher </a:t>
            </a:r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 </a:t>
            </a:r>
            <a:br>
              <a:rPr lang="de-DE" sz="1600" dirty="0" smtClean="0">
                <a:solidFill>
                  <a:prstClr val="black"/>
                </a:solidFill>
                <a:latin typeface="Calibri"/>
              </a:rPr>
            </a:br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=  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4 Grad </a:t>
            </a:r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 Temperatursteigerung</a:t>
            </a:r>
            <a:br>
              <a:rPr lang="de-DE" sz="1600" dirty="0" smtClean="0">
                <a:solidFill>
                  <a:prstClr val="black"/>
                </a:solidFill>
                <a:latin typeface="Calibri"/>
              </a:rPr>
            </a:br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    mit katastrophalen Folgen:</a:t>
            </a:r>
            <a:r>
              <a:rPr lang="de-DE" sz="800" dirty="0" smtClean="0">
                <a:solidFill>
                  <a:prstClr val="black"/>
                </a:solidFill>
                <a:latin typeface="Calibri"/>
              </a:rPr>
              <a:t>   </a:t>
            </a:r>
          </a:p>
          <a:p>
            <a:pPr marL="176213" indent="-176213">
              <a:buFont typeface="Wingdings"/>
              <a:buChar char="Ø"/>
            </a:pPr>
            <a:r>
              <a:rPr lang="de-DE" sz="1500" dirty="0">
                <a:solidFill>
                  <a:prstClr val="black"/>
                </a:solidFill>
                <a:latin typeface="+mn-lt"/>
              </a:rPr>
              <a:t>Abschmelzen Polareis, Grönland, Gletscher…</a:t>
            </a:r>
          </a:p>
          <a:p>
            <a:pPr marL="176213" indent="-176213">
              <a:buFont typeface="Wingdings"/>
              <a:buChar char="Ø"/>
            </a:pPr>
            <a:r>
              <a:rPr lang="de-DE" sz="1500" dirty="0">
                <a:solidFill>
                  <a:prstClr val="black"/>
                </a:solidFill>
                <a:latin typeface="+mn-lt"/>
              </a:rPr>
              <a:t>Meeresspiegelanstieg, Versäuerung der Meere </a:t>
            </a:r>
          </a:p>
          <a:p>
            <a:pPr marL="176213" indent="-176213">
              <a:buFont typeface="Wingdings"/>
              <a:buChar char="Ø"/>
            </a:pPr>
            <a:r>
              <a:rPr lang="de-DE" sz="1500" dirty="0">
                <a:solidFill>
                  <a:prstClr val="black"/>
                </a:solidFill>
                <a:latin typeface="+mn-lt"/>
              </a:rPr>
              <a:t>Überschwemmungen, Siedlungsverluste…</a:t>
            </a:r>
          </a:p>
          <a:p>
            <a:pPr marL="176213" indent="-176213">
              <a:buFont typeface="Wingdings"/>
              <a:buChar char="Ø"/>
            </a:pPr>
            <a:r>
              <a:rPr lang="de-DE" sz="1500" dirty="0">
                <a:solidFill>
                  <a:prstClr val="black"/>
                </a:solidFill>
                <a:latin typeface="+mn-lt"/>
              </a:rPr>
              <a:t>Hitzewellen, Trockenperioden, Unwetter…</a:t>
            </a:r>
          </a:p>
          <a:p>
            <a:pPr marL="176213" indent="-176213">
              <a:buFont typeface="Wingdings"/>
              <a:buChar char="Ø"/>
            </a:pPr>
            <a:r>
              <a:rPr lang="de-DE" sz="1500" dirty="0">
                <a:solidFill>
                  <a:prstClr val="black"/>
                </a:solidFill>
                <a:latin typeface="+mn-lt"/>
              </a:rPr>
              <a:t>Verlust an Ackerland, Wäldern</a:t>
            </a:r>
          </a:p>
          <a:p>
            <a:pPr marL="176213" indent="-176213">
              <a:buFont typeface="Wingdings"/>
              <a:buChar char="Ø"/>
            </a:pPr>
            <a:r>
              <a:rPr lang="de-DE" sz="1500" dirty="0">
                <a:solidFill>
                  <a:prstClr val="black"/>
                </a:solidFill>
                <a:latin typeface="+mn-lt"/>
              </a:rPr>
              <a:t>Wüstenbildung…</a:t>
            </a:r>
          </a:p>
          <a:p>
            <a:pPr marL="176213" indent="-176213">
              <a:buFont typeface="Wingdings"/>
              <a:buChar char="Ø"/>
            </a:pPr>
            <a:r>
              <a:rPr lang="de-DE" sz="1500" dirty="0">
                <a:solidFill>
                  <a:prstClr val="black"/>
                </a:solidFill>
                <a:latin typeface="+mn-lt"/>
              </a:rPr>
              <a:t>Artensterben, Artenwanderungen…</a:t>
            </a:r>
          </a:p>
          <a:p>
            <a:pPr marL="176213" indent="-176213">
              <a:buFont typeface="Wingdings"/>
              <a:buChar char="Ø"/>
            </a:pPr>
            <a:r>
              <a:rPr lang="de-DE" sz="1500" dirty="0">
                <a:solidFill>
                  <a:prstClr val="black"/>
                </a:solidFill>
                <a:latin typeface="+mn-lt"/>
              </a:rPr>
              <a:t>Hungersnöte, Massemigrationen</a:t>
            </a:r>
            <a:r>
              <a:rPr lang="de-DE" sz="1500" dirty="0" smtClean="0">
                <a:solidFill>
                  <a:prstClr val="black"/>
                </a:solidFill>
                <a:latin typeface="+mn-lt"/>
              </a:rPr>
              <a:t>…</a:t>
            </a:r>
            <a:endParaRPr lang="de-DE" sz="15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55939"/>
            <a:ext cx="4176464" cy="23445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51" y="2002579"/>
            <a:ext cx="3534625" cy="265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336" y="3867125"/>
            <a:ext cx="4346821" cy="28469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61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theme/theme1.xml><?xml version="1.0" encoding="utf-8"?>
<a:theme xmlns:a="http://schemas.openxmlformats.org/drawingml/2006/main" name="Larissa-Design">
  <a:themeElements>
    <a:clrScheme name="Deimo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2195</Words>
  <Application>Microsoft Office PowerPoint</Application>
  <PresentationFormat>Bildschirmpräsentation (4:3)</PresentationFormat>
  <Paragraphs>445</Paragraphs>
  <Slides>49</Slides>
  <Notes>16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50" baseType="lpstr">
      <vt:lpstr>Larissa-Design</vt:lpstr>
      <vt:lpstr>Von der Wachstumsökonomie zur Gleichgewichtsökonomie</vt:lpstr>
      <vt:lpstr>I. Was ist los in unserer Welt?</vt:lpstr>
      <vt:lpstr>„Uns geht es doch so gut, wie noch nie!“</vt:lpstr>
      <vt:lpstr>Der Grundwiderspruch unserer Zivilisation </vt:lpstr>
      <vt:lpstr>II. Sackgasse Wachstumsökonomie</vt:lpstr>
      <vt:lpstr>Wirtschaftswachstum: Extreme Bereicherung weniger auf Kosten der  Vielen</vt:lpstr>
      <vt:lpstr>Das Überschreiten der ökologische Grenzen</vt:lpstr>
      <vt:lpstr>Die Gefährdung unseres Ökosystems durch den Klimawandel </vt:lpstr>
      <vt:lpstr>Folgen des Klimawandels - Bewältigung des Klimawandels</vt:lpstr>
      <vt:lpstr>Die Gefährdung unseres Ökosystems  durch das Artensterben</vt:lpstr>
      <vt:lpstr>Das alles bei Verlust unwiederbringlicher Ressourcen</vt:lpstr>
      <vt:lpstr>Prognose des Club of Rome</vt:lpstr>
      <vt:lpstr>Die These vom Faunenschnitt</vt:lpstr>
      <vt:lpstr>III. Die Notwendigkeit der Systemfrage</vt:lpstr>
      <vt:lpstr>Systemfragen im Sinne der Systemtheorie</vt:lpstr>
      <vt:lpstr>Systemische Ursachen in den Leitvorstellungen kapitalistischer Wirtschaftsweise </vt:lpstr>
      <vt:lpstr>Strukturelle Ursachen in den Handlungsfeldern kapitalistischer Wirtschaft</vt:lpstr>
      <vt:lpstr>Mentale Ursachen im fehlgeleiteten Menschenbild  </vt:lpstr>
      <vt:lpstr>Zivilisatorische Folge</vt:lpstr>
      <vt:lpstr>IV. Grundlagenwissen Wirtschaftswachstum </vt:lpstr>
      <vt:lpstr>Wachstum und Wachstumsfelder</vt:lpstr>
      <vt:lpstr>1. Denkfehler: Das  Nichterkennen der unterschiedlichen Wachstumsarten</vt:lpstr>
      <vt:lpstr>2. Denkfehler: Verwechslung Wirtschaftsleistung mit Wirtschaftswachstum</vt:lpstr>
      <vt:lpstr>3. Denkfehler: Bruttoinlandprodukt gleich Wohlfahrt</vt:lpstr>
      <vt:lpstr>4. Denkfehler:  Rettung durch „Grüne Technologien“ </vt:lpstr>
      <vt:lpstr>V. Ziele einer Postwachstumsgesellschaft</vt:lpstr>
      <vt:lpstr>Paradigmenwechsel in der Zielvorstellung menschlichen Wirtschaftens</vt:lpstr>
      <vt:lpstr>Staat Wachstumsökonomie Gleichgewichtsökonomie</vt:lpstr>
      <vt:lpstr>Entwicklung einer Gleichgewichtsökonomie </vt:lpstr>
      <vt:lpstr>Notwendigkeit einer Schrumpfungs- und Suffizienz-Ökonomie</vt:lpstr>
      <vt:lpstr>Wachstum in Entwicklungsländer</vt:lpstr>
      <vt:lpstr>VI. Schlüsselfrage Menschenbild</vt:lpstr>
      <vt:lpstr>„Wer wollen wir als Menschen wirklich sein?“</vt:lpstr>
      <vt:lpstr>Erinnerung an das, was unser Menschsein ausmacht</vt:lpstr>
      <vt:lpstr>These 2:</vt:lpstr>
      <vt:lpstr>VII. Realisierungsschritte einer Systemänderung</vt:lpstr>
      <vt:lpstr>1. Änderungen in der Lebensweise der Menschen</vt:lpstr>
      <vt:lpstr>2. Mögliche Änderungen im System  einer reformierten  Sozialen Marktwirtschaft </vt:lpstr>
      <vt:lpstr>3. Systemänderung: Entwicklung einer postkapitalistischen Ökonomie</vt:lpstr>
      <vt:lpstr>Systemänderungen konkret</vt:lpstr>
      <vt:lpstr>VIII. Ermutigung</vt:lpstr>
      <vt:lpstr>Wendekräfte heute</vt:lpstr>
      <vt:lpstr>Politische Handlungsfelder und Strategie </vt:lpstr>
      <vt:lpstr>Mögliche Szenarien, Handlungsstrategie </vt:lpstr>
      <vt:lpstr>Erkenntnisse der Systemtheorie und der Revolutionswissenschaft</vt:lpstr>
      <vt:lpstr>Was wären Aufgaben der Christen und Kirchen?</vt:lpstr>
      <vt:lpstr>Folgt dem Anthropozän ein Ökozoikum?</vt:lpstr>
      <vt:lpstr>Literaturhinweise  (2019)</vt:lpstr>
      <vt:lpstr>Anschriften</vt:lpstr>
    </vt:vector>
  </TitlesOfParts>
  <Company>Name Ihrer Firma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Ihr Benutzername</dc:creator>
  <cp:lastModifiedBy>Winkelmann</cp:lastModifiedBy>
  <cp:revision>313</cp:revision>
  <cp:lastPrinted>2019-11-24T09:21:02Z</cp:lastPrinted>
  <dcterms:created xsi:type="dcterms:W3CDTF">2013-06-02T09:44:57Z</dcterms:created>
  <dcterms:modified xsi:type="dcterms:W3CDTF">2019-11-27T16:31:50Z</dcterms:modified>
</cp:coreProperties>
</file>